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96"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F9CB3-7A97-C345-BAE4-C0B0922E0EA1}" type="datetimeFigureOut">
              <a:rPr lang="en-US" smtClean="0"/>
              <a:t>6/11/15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8BDFB-72C2-364F-B87A-EEDDB799BFC5}" type="slidenum">
              <a:rPr lang="en-US" smtClean="0"/>
              <a:t>‹#›</a:t>
            </a:fld>
            <a:endParaRPr lang="en-US"/>
          </a:p>
        </p:txBody>
      </p:sp>
    </p:spTree>
    <p:extLst>
      <p:ext uri="{BB962C8B-B14F-4D97-AF65-F5344CB8AC3E}">
        <p14:creationId xmlns:p14="http://schemas.microsoft.com/office/powerpoint/2010/main" val="8429341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F4EBD18-4D4A-994D-BFB4-069F25BCAD8D}" type="slidenum">
              <a:rPr lang="en-US" sz="1200">
                <a:solidFill>
                  <a:prstClr val="black"/>
                </a:solidFill>
              </a:rPr>
              <a:pPr/>
              <a:t>1</a:t>
            </a:fld>
            <a:endParaRPr lang="en-US" sz="1200">
              <a:solidFill>
                <a:prstClr val="black"/>
              </a:solidFill>
            </a:endParaRPr>
          </a:p>
        </p:txBody>
      </p:sp>
      <p:sp>
        <p:nvSpPr>
          <p:cNvPr id="68611"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92937E0-4F14-1E44-8D71-43DD2244976D}" type="slidenum">
              <a:rPr lang="en-US" sz="1200">
                <a:solidFill>
                  <a:prstClr val="black"/>
                </a:solidFill>
              </a:rPr>
              <a:pPr/>
              <a:t>10</a:t>
            </a:fld>
            <a:endParaRPr lang="en-US" sz="1200">
              <a:solidFill>
                <a:prstClr val="black"/>
              </a:solidFill>
            </a:endParaRPr>
          </a:p>
        </p:txBody>
      </p:sp>
      <p:sp>
        <p:nvSpPr>
          <p:cNvPr id="120835"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22AA6B0-EA8C-7748-9997-A01BBFED5F5B}" type="slidenum">
              <a:rPr lang="en-US" sz="1200">
                <a:solidFill>
                  <a:prstClr val="black"/>
                </a:solidFill>
              </a:rPr>
              <a:pPr/>
              <a:t>11</a:t>
            </a:fld>
            <a:endParaRPr lang="en-US" sz="1200">
              <a:solidFill>
                <a:prstClr val="black"/>
              </a:solidFill>
            </a:endParaRPr>
          </a:p>
        </p:txBody>
      </p:sp>
      <p:sp>
        <p:nvSpPr>
          <p:cNvPr id="121859"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8203B3F-C1F0-DB47-8C6F-526EA88A7626}" type="slidenum">
              <a:rPr lang="en-US" sz="1200">
                <a:solidFill>
                  <a:prstClr val="black"/>
                </a:solidFill>
              </a:rPr>
              <a:pPr/>
              <a:t>2</a:t>
            </a:fld>
            <a:endParaRPr lang="en-US" sz="1200">
              <a:solidFill>
                <a:prstClr val="black"/>
              </a:solidFill>
            </a:endParaRPr>
          </a:p>
        </p:txBody>
      </p:sp>
      <p:sp>
        <p:nvSpPr>
          <p:cNvPr id="112643" name="Rectangle 2"/>
          <p:cNvSpPr>
            <a:spLocks noGrp="1" noRot="1" noChangeAspect="1" noChangeArrowheads="1" noTextEdit="1"/>
          </p:cNvSpPr>
          <p:nvPr>
            <p:ph type="sldImg"/>
          </p:nvPr>
        </p:nvSpPr>
        <p:spPr>
          <a:solidFill>
            <a:srgbClr val="FFFFFF"/>
          </a:solidFill>
          <a:ln/>
        </p:spPr>
      </p:sp>
      <p:sp>
        <p:nvSpPr>
          <p:cNvPr id="9421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F652E7C-50B9-3E40-A36B-4C5A4A3E48F1}" type="slidenum">
              <a:rPr lang="en-US" sz="1200">
                <a:solidFill>
                  <a:prstClr val="black"/>
                </a:solidFill>
              </a:rPr>
              <a:pPr/>
              <a:t>3</a:t>
            </a:fld>
            <a:endParaRPr lang="en-US" sz="1200">
              <a:solidFill>
                <a:prstClr val="black"/>
              </a:solidFill>
            </a:endParaRPr>
          </a:p>
        </p:txBody>
      </p:sp>
      <p:sp>
        <p:nvSpPr>
          <p:cNvPr id="113667" name="Rectangle 2"/>
          <p:cNvSpPr>
            <a:spLocks noGrp="1" noRot="1" noChangeAspect="1" noChangeArrowheads="1" noTextEdit="1"/>
          </p:cNvSpPr>
          <p:nvPr>
            <p:ph type="sldImg"/>
          </p:nvPr>
        </p:nvSpPr>
        <p:spPr>
          <a:solidFill>
            <a:srgbClr val="FFFFFF"/>
          </a:solidFill>
          <a:ln/>
        </p:spPr>
      </p:sp>
      <p:sp>
        <p:nvSpPr>
          <p:cNvPr id="9625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6D6A2C0-081A-664E-AD3B-B692DBF73E03}" type="slidenum">
              <a:rPr lang="en-US" sz="1200">
                <a:solidFill>
                  <a:prstClr val="black"/>
                </a:solidFill>
              </a:rPr>
              <a:pPr/>
              <a:t>4</a:t>
            </a:fld>
            <a:endParaRPr lang="en-US" sz="1200">
              <a:solidFill>
                <a:prstClr val="black"/>
              </a:solidFill>
            </a:endParaRPr>
          </a:p>
        </p:txBody>
      </p:sp>
      <p:sp>
        <p:nvSpPr>
          <p:cNvPr id="114691"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212BD78-6E11-BC43-8A21-1E752FD711D4}" type="slidenum">
              <a:rPr lang="en-US" sz="1200">
                <a:solidFill>
                  <a:prstClr val="black"/>
                </a:solidFill>
              </a:rPr>
              <a:pPr/>
              <a:t>5</a:t>
            </a:fld>
            <a:endParaRPr lang="en-US" sz="1200">
              <a:solidFill>
                <a:prstClr val="black"/>
              </a:solidFill>
            </a:endParaRPr>
          </a:p>
        </p:txBody>
      </p:sp>
      <p:sp>
        <p:nvSpPr>
          <p:cNvPr id="115715" name="Rectangle 2"/>
          <p:cNvSpPr>
            <a:spLocks noGrp="1" noRot="1" noChangeAspect="1" noChangeArrowheads="1" noTextEdit="1"/>
          </p:cNvSpPr>
          <p:nvPr>
            <p:ph type="sldImg"/>
          </p:nvPr>
        </p:nvSpPr>
        <p:spPr>
          <a:solidFill>
            <a:srgbClr val="FFFFFF"/>
          </a:solidFill>
          <a:ln/>
        </p:spPr>
      </p:sp>
      <p:sp>
        <p:nvSpPr>
          <p:cNvPr id="10035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F1BDF6A-8490-E84A-BADD-3CF4A5387692}" type="slidenum">
              <a:rPr lang="en-US" sz="1200">
                <a:solidFill>
                  <a:prstClr val="black"/>
                </a:solidFill>
              </a:rPr>
              <a:pPr/>
              <a:t>6</a:t>
            </a:fld>
            <a:endParaRPr lang="en-US" sz="1200">
              <a:solidFill>
                <a:prstClr val="black"/>
              </a:solidFill>
            </a:endParaRPr>
          </a:p>
        </p:txBody>
      </p:sp>
      <p:sp>
        <p:nvSpPr>
          <p:cNvPr id="116739" name="Rectangle 2"/>
          <p:cNvSpPr>
            <a:spLocks noGrp="1" noRot="1" noChangeAspect="1" noChangeArrowheads="1" noTextEdit="1"/>
          </p:cNvSpPr>
          <p:nvPr>
            <p:ph type="sldImg"/>
          </p:nvPr>
        </p:nvSpPr>
        <p:spPr>
          <a:solidFill>
            <a:srgbClr val="FFFFFF"/>
          </a:solidFill>
          <a:ln/>
        </p:spPr>
      </p:sp>
      <p:sp>
        <p:nvSpPr>
          <p:cNvPr id="10240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B92A697-D7D1-CC48-9610-78F89E72CE10}" type="slidenum">
              <a:rPr lang="en-US" sz="1200">
                <a:solidFill>
                  <a:prstClr val="black"/>
                </a:solidFill>
              </a:rPr>
              <a:pPr/>
              <a:t>7</a:t>
            </a:fld>
            <a:endParaRPr lang="en-US" sz="1200">
              <a:solidFill>
                <a:prstClr val="black"/>
              </a:solidFill>
            </a:endParaRPr>
          </a:p>
        </p:txBody>
      </p:sp>
      <p:sp>
        <p:nvSpPr>
          <p:cNvPr id="117763" name="Rectangle 1026"/>
          <p:cNvSpPr>
            <a:spLocks noGrp="1" noRot="1" noChangeAspect="1" noChangeArrowheads="1" noTextEdit="1"/>
          </p:cNvSpPr>
          <p:nvPr>
            <p:ph type="sldImg"/>
          </p:nvPr>
        </p:nvSpPr>
        <p:spPr>
          <a:solidFill>
            <a:srgbClr val="FFFFFF"/>
          </a:solidFill>
          <a:ln/>
        </p:spPr>
      </p:sp>
      <p:sp>
        <p:nvSpPr>
          <p:cNvPr id="104451" name="Rectangle 1027"/>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910FF3C-A20A-C24C-BFE1-68943FEB10CE}" type="slidenum">
              <a:rPr lang="en-US" sz="1200">
                <a:solidFill>
                  <a:prstClr val="black"/>
                </a:solidFill>
              </a:rPr>
              <a:pPr/>
              <a:t>8</a:t>
            </a:fld>
            <a:endParaRPr lang="en-US" sz="1200">
              <a:solidFill>
                <a:prstClr val="black"/>
              </a:solidFill>
            </a:endParaRPr>
          </a:p>
        </p:txBody>
      </p:sp>
      <p:sp>
        <p:nvSpPr>
          <p:cNvPr id="118787" name="Rectangle 2"/>
          <p:cNvSpPr>
            <a:spLocks noGrp="1" noRot="1" noChangeAspect="1" noChangeArrowheads="1" noTextEdit="1"/>
          </p:cNvSpPr>
          <p:nvPr>
            <p:ph type="sldImg"/>
          </p:nvPr>
        </p:nvSpPr>
        <p:spPr>
          <a:solidFill>
            <a:srgbClr val="FFFFFF"/>
          </a:solidFill>
          <a:ln/>
        </p:spPr>
      </p:sp>
      <p:sp>
        <p:nvSpPr>
          <p:cNvPr id="10649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7BD08FE-A39E-6348-8B66-B80B5FB3F092}" type="slidenum">
              <a:rPr lang="en-US" sz="1200">
                <a:solidFill>
                  <a:prstClr val="black"/>
                </a:solidFill>
              </a:rPr>
              <a:pPr/>
              <a:t>9</a:t>
            </a:fld>
            <a:endParaRPr lang="en-US" sz="1200">
              <a:solidFill>
                <a:prstClr val="black"/>
              </a:solidFill>
            </a:endParaRPr>
          </a:p>
        </p:txBody>
      </p:sp>
      <p:sp>
        <p:nvSpPr>
          <p:cNvPr id="119811"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234716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759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8182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218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9600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560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894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541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347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443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89932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149749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E16E23"/>
          </a:solidFill>
          <a:latin typeface="+mj-lt"/>
          <a:ea typeface="+mj-ea"/>
          <a:cs typeface="ＭＳ Ｐゴシック" charset="0"/>
        </a:defRPr>
      </a:lvl1pPr>
      <a:lvl2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rgbClr val="E16E23"/>
          </a:solidFill>
          <a:latin typeface="Arial" charset="0"/>
          <a:ea typeface="ＭＳ Ｐゴシック" pitchFamily="28" charset="-128"/>
        </a:defRPr>
      </a:lvl6pPr>
      <a:lvl7pPr marL="914400" algn="l" rtl="0" fontAlgn="base">
        <a:spcBef>
          <a:spcPct val="0"/>
        </a:spcBef>
        <a:spcAft>
          <a:spcPct val="0"/>
        </a:spcAft>
        <a:defRPr sz="3600" b="1">
          <a:solidFill>
            <a:srgbClr val="E16E23"/>
          </a:solidFill>
          <a:latin typeface="Arial" charset="0"/>
          <a:ea typeface="ＭＳ Ｐゴシック" pitchFamily="28" charset="-128"/>
        </a:defRPr>
      </a:lvl7pPr>
      <a:lvl8pPr marL="1371600" algn="l" rtl="0" fontAlgn="base">
        <a:spcBef>
          <a:spcPct val="0"/>
        </a:spcBef>
        <a:spcAft>
          <a:spcPct val="0"/>
        </a:spcAft>
        <a:defRPr sz="3600" b="1">
          <a:solidFill>
            <a:srgbClr val="E16E23"/>
          </a:solidFill>
          <a:latin typeface="Arial" charset="0"/>
          <a:ea typeface="ＭＳ Ｐゴシック" pitchFamily="28" charset="-128"/>
        </a:defRPr>
      </a:lvl8pPr>
      <a:lvl9pPr marL="1828800" algn="l" rtl="0" fontAlgn="base">
        <a:spcBef>
          <a:spcPct val="0"/>
        </a:spcBef>
        <a:spcAft>
          <a:spcPct val="0"/>
        </a:spcAft>
        <a:defRPr sz="3600" b="1">
          <a:solidFill>
            <a:srgbClr val="E16E23"/>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7391400" cy="2895600"/>
          </a:xfrm>
        </p:spPr>
        <p:txBody>
          <a:bodyPr/>
          <a:lstStyle/>
          <a:p>
            <a:pPr marL="0" indent="0" eaLnBrk="1" hangingPunct="1"/>
            <a:r>
              <a:rPr lang="en-US" b="1" dirty="0">
                <a:solidFill>
                  <a:srgbClr val="E16E23"/>
                </a:solidFill>
                <a:ea typeface="ＭＳ Ｐゴシック" charset="0"/>
              </a:rPr>
              <a:t>Unit 5: FIRE</a:t>
            </a:r>
          </a:p>
          <a:p>
            <a:pPr marL="0" indent="0" eaLnBrk="1" hangingPunct="1"/>
            <a:r>
              <a:rPr lang="en-US" sz="2400" dirty="0">
                <a:solidFill>
                  <a:srgbClr val="E16E23"/>
                </a:solidFill>
                <a:ea typeface="ＭＳ Ｐゴシック" charset="0"/>
              </a:rPr>
              <a:t>Energy, Thermodynamics, and Oxidation-Reduction</a:t>
            </a:r>
            <a:endParaRPr lang="en-US" sz="2400" dirty="0">
              <a:solidFill>
                <a:srgbClr val="D2931F"/>
              </a:solidFill>
              <a:ea typeface="ＭＳ Ｐゴシック" charset="0"/>
            </a:endParaRPr>
          </a:p>
        </p:txBody>
      </p:sp>
    </p:spTree>
    <p:extLst>
      <p:ext uri="{BB962C8B-B14F-4D97-AF65-F5344CB8AC3E}">
        <p14:creationId xmlns:p14="http://schemas.microsoft.com/office/powerpoint/2010/main" val="856934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109570" name="Rectangle 3"/>
          <p:cNvSpPr>
            <a:spLocks noGrp="1" noChangeArrowheads="1"/>
          </p:cNvSpPr>
          <p:nvPr>
            <p:ph type="body" idx="1"/>
          </p:nvPr>
        </p:nvSpPr>
        <p:spPr>
          <a:xfrm>
            <a:off x="1295400" y="1981200"/>
            <a:ext cx="7162800" cy="4114800"/>
          </a:xfrm>
        </p:spPr>
        <p:txBody>
          <a:bodyPr/>
          <a:lstStyle/>
          <a:p>
            <a:pPr marL="0" indent="0" eaLnBrk="1" hangingPunct="1">
              <a:lnSpc>
                <a:spcPct val="90000"/>
              </a:lnSpc>
            </a:pPr>
            <a:r>
              <a:rPr lang="en-US" sz="2400">
                <a:latin typeface="Palatino" charset="0"/>
                <a:ea typeface="ＭＳ Ｐゴシック" charset="0"/>
              </a:rPr>
              <a:t>How do different substances respond to heat transfer?</a:t>
            </a:r>
          </a:p>
          <a:p>
            <a:pPr marL="457200" lvl="1" indent="-342900" eaLnBrk="1" hangingPunct="1">
              <a:lnSpc>
                <a:spcPct val="90000"/>
              </a:lnSpc>
            </a:pPr>
            <a:r>
              <a:rPr lang="en-US" sz="2400">
                <a:latin typeface="Palatino" charset="0"/>
                <a:ea typeface="ＭＳ Ｐゴシック" charset="0"/>
              </a:rPr>
              <a:t>Different substances respond differently to heat transfer.</a:t>
            </a:r>
          </a:p>
          <a:p>
            <a:pPr marL="457200" lvl="1" indent="-342900" eaLnBrk="1" hangingPunct="1">
              <a:lnSpc>
                <a:spcPct val="90000"/>
              </a:lnSpc>
            </a:pPr>
            <a:r>
              <a:rPr lang="en-US" sz="2400">
                <a:latin typeface="Palatino" charset="0"/>
                <a:ea typeface="ＭＳ Ｐゴシック" charset="0"/>
              </a:rPr>
              <a:t>The specific heat capacity of a substance is the quantity of energy needed to raise the temperature of 1 g of the substance 1 °C.</a:t>
            </a:r>
          </a:p>
          <a:p>
            <a:pPr marL="457200" lvl="1" indent="-342900" eaLnBrk="1" hangingPunct="1">
              <a:lnSpc>
                <a:spcPct val="90000"/>
              </a:lnSpc>
            </a:pPr>
            <a:r>
              <a:rPr lang="en-US" sz="2400">
                <a:latin typeface="Palatino" charset="0"/>
                <a:ea typeface="ＭＳ Ｐゴシック" charset="0"/>
              </a:rPr>
              <a:t>A substance with a higher specific heat capacity requires a larger transfer of energy in order to raise a given mass by a given temperature than a substance with a lower specific heat capacity.</a:t>
            </a:r>
            <a:endParaRPr lang="en-US" sz="2000">
              <a:latin typeface="Palatino" charset="0"/>
              <a:ea typeface="ＭＳ Ｐゴシック" charset="0"/>
            </a:endParaRPr>
          </a:p>
        </p:txBody>
      </p:sp>
    </p:spTree>
    <p:extLst>
      <p:ext uri="{BB962C8B-B14F-4D97-AF65-F5344CB8AC3E}">
        <p14:creationId xmlns:p14="http://schemas.microsoft.com/office/powerpoint/2010/main" val="21635911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noFill/>
        </p:spPr>
        <p:txBody>
          <a:bodyPr/>
          <a:lstStyle/>
          <a:p>
            <a:pPr eaLnBrk="1" hangingPunct="1"/>
            <a:r>
              <a:rPr lang="en-US" smtClean="0">
                <a:latin typeface="Arial" charset="0"/>
                <a:ea typeface="ＭＳ Ｐゴシック" charset="0"/>
              </a:rPr>
              <a:t>Check-In</a:t>
            </a:r>
            <a:endParaRPr lang="en-US" dirty="0">
              <a:latin typeface="Arial" charset="0"/>
              <a:ea typeface="ＭＳ Ｐゴシック" charset="0"/>
            </a:endParaRPr>
          </a:p>
        </p:txBody>
      </p:sp>
      <p:sp>
        <p:nvSpPr>
          <p:cNvPr id="111618" name="Rectangle 3"/>
          <p:cNvSpPr>
            <a:spLocks noGrp="1" noChangeArrowheads="1"/>
          </p:cNvSpPr>
          <p:nvPr>
            <p:ph type="body" idx="1"/>
          </p:nvPr>
        </p:nvSpPr>
        <p:spPr>
          <a:xfrm>
            <a:off x="1295400" y="2133600"/>
            <a:ext cx="6629400" cy="3657600"/>
          </a:xfrm>
        </p:spPr>
        <p:txBody>
          <a:bodyPr/>
          <a:lstStyle/>
          <a:p>
            <a:pPr marL="533400" indent="-533400" eaLnBrk="1" hangingPunct="1">
              <a:buFontTx/>
              <a:buAutoNum type="arabicPeriod"/>
            </a:pPr>
            <a:r>
              <a:rPr lang="en-US" sz="2400">
                <a:latin typeface="Palatino" charset="0"/>
                <a:ea typeface="ＭＳ Ｐゴシック" charset="0"/>
              </a:rPr>
              <a:t>The specific heat capacity of copper is</a:t>
            </a:r>
            <a:br>
              <a:rPr lang="en-US" sz="2400">
                <a:latin typeface="Palatino" charset="0"/>
                <a:ea typeface="ＭＳ Ｐゴシック" charset="0"/>
              </a:rPr>
            </a:br>
            <a:r>
              <a:rPr lang="en-US" sz="2400">
                <a:latin typeface="Palatino" charset="0"/>
                <a:ea typeface="ＭＳ Ｐゴシック" charset="0"/>
              </a:rPr>
              <a:t>0.09 cal/g °C. How many calories of energy are needed to heat 10 g of copper from</a:t>
            </a:r>
            <a:br>
              <a:rPr lang="en-US" sz="2400">
                <a:latin typeface="Palatino" charset="0"/>
                <a:ea typeface="ＭＳ Ｐゴシック" charset="0"/>
              </a:rPr>
            </a:br>
            <a:r>
              <a:rPr lang="en-US" sz="2400">
                <a:latin typeface="Palatino" charset="0"/>
                <a:ea typeface="ＭＳ Ｐゴシック" charset="0"/>
              </a:rPr>
              <a:t>25 °C to 35 °C?</a:t>
            </a:r>
          </a:p>
          <a:p>
            <a:pPr marL="533400" indent="-533400" eaLnBrk="1" hangingPunct="1">
              <a:buFontTx/>
              <a:buAutoNum type="arabicPeriod"/>
            </a:pPr>
            <a:r>
              <a:rPr lang="en-US" sz="2400">
                <a:latin typeface="Palatino" charset="0"/>
                <a:ea typeface="ＭＳ Ｐゴシック" charset="0"/>
              </a:rPr>
              <a:t>Do you need more or fewer calories to heat 10 g of water from 25 °C to 35 °C? Explain.</a:t>
            </a:r>
          </a:p>
        </p:txBody>
      </p:sp>
    </p:spTree>
    <p:extLst>
      <p:ext uri="{BB962C8B-B14F-4D97-AF65-F5344CB8AC3E}">
        <p14:creationId xmlns:p14="http://schemas.microsoft.com/office/powerpoint/2010/main" val="1133751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98: </a:t>
            </a:r>
            <a:r>
              <a:rPr lang="en-US" dirty="0">
                <a:latin typeface="Arial" charset="0"/>
                <a:ea typeface="ＭＳ Ｐゴシック" charset="0"/>
              </a:rPr>
              <a:t>The Heat Is On</a:t>
            </a:r>
          </a:p>
        </p:txBody>
      </p:sp>
      <p:sp>
        <p:nvSpPr>
          <p:cNvPr id="93186" name="Rectangle 3"/>
          <p:cNvSpPr>
            <a:spLocks noGrp="1" noChangeArrowheads="1"/>
          </p:cNvSpPr>
          <p:nvPr>
            <p:ph type="body" idx="1"/>
          </p:nvPr>
        </p:nvSpPr>
        <p:spPr/>
        <p:txBody>
          <a:bodyPr/>
          <a:lstStyle/>
          <a:p>
            <a:pPr marL="0" indent="0" eaLnBrk="1" hangingPunct="1"/>
            <a:r>
              <a:rPr lang="en-US" b="1">
                <a:solidFill>
                  <a:srgbClr val="000000"/>
                </a:solidFill>
                <a:latin typeface="Palatino" charset="0"/>
                <a:ea typeface="ＭＳ Ｐゴシック" charset="0"/>
              </a:rPr>
              <a:t>Specific Heat Capacity</a:t>
            </a:r>
            <a:endParaRPr lang="en-US">
              <a:solidFill>
                <a:srgbClr val="000000"/>
              </a:solidFill>
              <a:latin typeface="Arial" charset="0"/>
              <a:ea typeface="ＭＳ Ｐゴシック" charset="0"/>
            </a:endParaRPr>
          </a:p>
          <a:p>
            <a:pPr marL="0" indent="0" eaLnBrk="1" hangingPunct="1"/>
            <a:endParaRPr lang="en-US" b="1">
              <a:latin typeface="Palatino" charset="0"/>
              <a:ea typeface="ＭＳ Ｐゴシック" charset="0"/>
            </a:endParaRPr>
          </a:p>
        </p:txBody>
      </p:sp>
    </p:spTree>
    <p:extLst>
      <p:ext uri="{BB962C8B-B14F-4D97-AF65-F5344CB8AC3E}">
        <p14:creationId xmlns:p14="http://schemas.microsoft.com/office/powerpoint/2010/main" val="6778945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95234"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You put a pot of water on the stove. Before long, you cannot touch the metal pot, but you still can put your finger comfortably into the water. Propose at least two different hypotheses to explain why.</a:t>
            </a:r>
            <a:endParaRPr lang="en-US">
              <a:latin typeface="Arial" charset="0"/>
              <a:ea typeface="ＭＳ Ｐゴシック" charset="0"/>
            </a:endParaRPr>
          </a:p>
        </p:txBody>
      </p:sp>
    </p:spTree>
    <p:extLst>
      <p:ext uri="{BB962C8B-B14F-4D97-AF65-F5344CB8AC3E}">
        <p14:creationId xmlns:p14="http://schemas.microsoft.com/office/powerpoint/2010/main" val="33706740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97282"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do different substances respond to heat transfer?</a:t>
            </a:r>
            <a:endParaRPr lang="en-US">
              <a:latin typeface="Arial" charset="0"/>
              <a:ea typeface="ＭＳ Ｐゴシック" charset="0"/>
            </a:endParaRPr>
          </a:p>
          <a:p>
            <a:pPr marL="0" indent="0" eaLnBrk="1" hangingPunct="1"/>
            <a:endParaRPr lang="en-US">
              <a:latin typeface="Arial" charset="0"/>
              <a:ea typeface="ＭＳ Ｐゴシック" charset="0"/>
            </a:endParaRPr>
          </a:p>
        </p:txBody>
      </p:sp>
    </p:spTree>
    <p:extLst>
      <p:ext uri="{BB962C8B-B14F-4D97-AF65-F5344CB8AC3E}">
        <p14:creationId xmlns:p14="http://schemas.microsoft.com/office/powerpoint/2010/main" val="38267064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99330"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define specific heat capacity</a:t>
            </a:r>
          </a:p>
          <a:p>
            <a:pPr marL="457200" indent="-457200" eaLnBrk="1" hangingPunct="1">
              <a:buFontTx/>
              <a:buChar char="•"/>
            </a:pPr>
            <a:r>
              <a:rPr lang="en-US" sz="2400">
                <a:latin typeface="Palatino" charset="0"/>
                <a:ea typeface="ＭＳ Ｐゴシック" charset="0"/>
              </a:rPr>
              <a:t>complete simple specific heat capacity calculations</a:t>
            </a:r>
            <a:endParaRPr lang="en-US">
              <a:latin typeface="Palatino" charset="0"/>
              <a:ea typeface="ＭＳ Ｐゴシック" charset="0"/>
            </a:endParaRPr>
          </a:p>
        </p:txBody>
      </p:sp>
    </p:spTree>
    <p:extLst>
      <p:ext uri="{BB962C8B-B14F-4D97-AF65-F5344CB8AC3E}">
        <p14:creationId xmlns:p14="http://schemas.microsoft.com/office/powerpoint/2010/main" val="19203168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Lab</a:t>
            </a:r>
          </a:p>
        </p:txBody>
      </p:sp>
      <p:sp>
        <p:nvSpPr>
          <p:cNvPr id="101378"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Work in groups of four.</a:t>
            </a:r>
            <a:endParaRPr lang="en-US">
              <a:latin typeface="Palatino" charset="0"/>
              <a:ea typeface="ＭＳ Ｐゴシック" charset="0"/>
            </a:endParaRPr>
          </a:p>
        </p:txBody>
      </p:sp>
    </p:spTree>
    <p:extLst>
      <p:ext uri="{BB962C8B-B14F-4D97-AF65-F5344CB8AC3E}">
        <p14:creationId xmlns:p14="http://schemas.microsoft.com/office/powerpoint/2010/main" val="10773552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026"/>
          <p:cNvSpPr>
            <a:spLocks noGrp="1" noChangeArrowheads="1"/>
          </p:cNvSpPr>
          <p:nvPr>
            <p:ph type="title"/>
          </p:nvPr>
        </p:nvSpPr>
        <p:spPr/>
        <p:txBody>
          <a:bodyPr/>
          <a:lstStyle/>
          <a:p>
            <a:pPr eaLnBrk="1" hangingPunct="1"/>
            <a:r>
              <a:rPr lang="en-US">
                <a:latin typeface="Arial" charset="0"/>
                <a:ea typeface="ＭＳ Ｐゴシック" charset="0"/>
              </a:rPr>
              <a:t>Prepare for the Lab (cont.)</a:t>
            </a:r>
          </a:p>
        </p:txBody>
      </p:sp>
      <p:sp>
        <p:nvSpPr>
          <p:cNvPr id="103426" name="Rectangle 1027"/>
          <p:cNvSpPr>
            <a:spLocks noGrp="1" noChangeArrowheads="1"/>
          </p:cNvSpPr>
          <p:nvPr>
            <p:ph type="body" idx="1"/>
          </p:nvPr>
        </p:nvSpPr>
        <p:spPr/>
        <p:txBody>
          <a:bodyPr/>
          <a:lstStyle/>
          <a:p>
            <a:pPr marL="0" indent="0" eaLnBrk="1" hangingPunct="1"/>
            <a:r>
              <a:rPr lang="en-US" sz="2400">
                <a:latin typeface="Palatino" charset="0"/>
                <a:ea typeface="ＭＳ Ｐゴシック" charset="0"/>
              </a:rPr>
              <a:t>Use oven mitts when handling hot water.</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Pour the hot water slowly and stand back while pouring.</a:t>
            </a:r>
            <a:endParaRPr lang="en-US">
              <a:latin typeface="Arial"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35121750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05474" name="Rectangle 3"/>
          <p:cNvSpPr>
            <a:spLocks noGrp="1" noChangeArrowheads="1"/>
          </p:cNvSpPr>
          <p:nvPr>
            <p:ph type="body" idx="1"/>
          </p:nvPr>
        </p:nvSpPr>
        <p:spPr>
          <a:xfrm>
            <a:off x="1295400" y="2057400"/>
            <a:ext cx="7162800" cy="3810000"/>
          </a:xfrm>
        </p:spPr>
        <p:txBody>
          <a:bodyPr/>
          <a:lstStyle/>
          <a:p>
            <a:pPr marL="0" indent="0" eaLnBrk="1" hangingPunct="1"/>
            <a:r>
              <a:rPr lang="en-US" sz="2400">
                <a:latin typeface="Palatino" charset="0"/>
                <a:ea typeface="ＭＳ Ｐゴシック" charset="0"/>
              </a:rPr>
              <a:t>Different substances respond to heat transfer differently.</a:t>
            </a:r>
          </a:p>
          <a:p>
            <a:pPr marL="0" indent="0" eaLnBrk="1" hangingPunct="1"/>
            <a:endParaRPr lang="en-US" sz="2400">
              <a:latin typeface="Arial" charset="0"/>
              <a:ea typeface="ＭＳ Ｐゴシック" charset="0"/>
            </a:endParaRPr>
          </a:p>
          <a:p>
            <a:pPr marL="0" indent="0" eaLnBrk="1" hangingPunct="1"/>
            <a:r>
              <a:rPr lang="en-US" sz="2400" b="1">
                <a:latin typeface="Arial" charset="0"/>
                <a:ea typeface="ＭＳ Ｐゴシック" charset="0"/>
              </a:rPr>
              <a:t>Specific heat capacity: </a:t>
            </a:r>
            <a:r>
              <a:rPr lang="en-US" sz="2400">
                <a:latin typeface="Arial" charset="0"/>
                <a:ea typeface="ＭＳ Ｐゴシック" charset="0"/>
              </a:rPr>
              <a:t>The heat required to raise the temperature of 1 g of a substance 1 °C.</a:t>
            </a:r>
            <a:endParaRPr lang="en-US">
              <a:latin typeface="Arial" charset="0"/>
              <a:ea typeface="ＭＳ Ｐゴシック" charset="0"/>
            </a:endParaRPr>
          </a:p>
          <a:p>
            <a:pPr marL="0" indent="0" eaLnBrk="1" hangingPunct="1"/>
            <a:endParaRPr lang="en-US" sz="2000" b="1">
              <a:latin typeface="Palatino" charset="0"/>
              <a:ea typeface="ＭＳ Ｐゴシック" charset="0"/>
            </a:endParaRPr>
          </a:p>
        </p:txBody>
      </p:sp>
      <p:sp>
        <p:nvSpPr>
          <p:cNvPr id="105475" name="AutoShape 4"/>
          <p:cNvSpPr>
            <a:spLocks noChangeArrowheads="1"/>
          </p:cNvSpPr>
          <p:nvPr/>
        </p:nvSpPr>
        <p:spPr bwMode="auto">
          <a:xfrm>
            <a:off x="1219200" y="3200400"/>
            <a:ext cx="7162800" cy="10668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076654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107522" name="Rectangle 3"/>
          <p:cNvSpPr>
            <a:spLocks noGrp="1" noChangeArrowheads="1"/>
          </p:cNvSpPr>
          <p:nvPr>
            <p:ph type="body" idx="1"/>
          </p:nvPr>
        </p:nvSpPr>
        <p:spPr>
          <a:xfrm>
            <a:off x="1295400" y="2057400"/>
            <a:ext cx="7239000" cy="3810000"/>
          </a:xfrm>
        </p:spPr>
        <p:txBody>
          <a:bodyPr/>
          <a:lstStyle/>
          <a:p>
            <a:pPr marL="0" indent="0" eaLnBrk="1" hangingPunct="1"/>
            <a:r>
              <a:rPr lang="en-US" sz="2400">
                <a:latin typeface="Palatino" charset="0"/>
                <a:ea typeface="ＭＳ Ｐゴシック" charset="0"/>
              </a:rPr>
              <a:t>Specific heat capacity, </a:t>
            </a:r>
            <a:r>
              <a:rPr lang="en-US" sz="2400" i="1">
                <a:latin typeface="Palatino" charset="0"/>
                <a:ea typeface="ＭＳ Ｐゴシック" charset="0"/>
              </a:rPr>
              <a:t>Cp</a:t>
            </a:r>
            <a:r>
              <a:rPr lang="en-US" sz="2400">
                <a:latin typeface="Palatino" charset="0"/>
                <a:ea typeface="ＭＳ Ｐゴシック" charset="0"/>
              </a:rPr>
              <a:t> is used to measure heat transfer.</a:t>
            </a:r>
          </a:p>
          <a:p>
            <a:pPr marL="0" indent="0" eaLnBrk="1" hangingPunct="1"/>
            <a:endParaRPr lang="en-US" sz="2400">
              <a:latin typeface="Palatino" charset="0"/>
              <a:ea typeface="ＭＳ Ｐゴシック" charset="0"/>
            </a:endParaRPr>
          </a:p>
          <a:p>
            <a:pPr marL="0" indent="0" eaLnBrk="1" hangingPunct="1"/>
            <a:r>
              <a:rPr lang="en-US" sz="2400" i="1">
                <a:latin typeface="Palatino" charset="0"/>
                <a:ea typeface="ＭＳ Ｐゴシック" charset="0"/>
              </a:rPr>
              <a:t>	q </a:t>
            </a:r>
            <a:r>
              <a:rPr lang="en-US" sz="2400">
                <a:latin typeface="Palatino" charset="0"/>
                <a:ea typeface="ＭＳ Ｐゴシック" charset="0"/>
              </a:rPr>
              <a:t>= </a:t>
            </a:r>
            <a:r>
              <a:rPr lang="en-US" sz="2400" i="1">
                <a:latin typeface="Palatino" charset="0"/>
                <a:ea typeface="ＭＳ Ｐゴシック" charset="0"/>
              </a:rPr>
              <a:t>mCp</a:t>
            </a:r>
            <a:r>
              <a:rPr lang="en-US" sz="2400">
                <a:latin typeface="Palatino" charset="0"/>
                <a:ea typeface="ＭＳ Ｐゴシック" charset="0"/>
              </a:rPr>
              <a:t>∆</a:t>
            </a:r>
            <a:r>
              <a:rPr lang="en-US" sz="2400" i="1">
                <a:latin typeface="Palatino" charset="0"/>
                <a:ea typeface="ＭＳ Ｐゴシック" charset="0"/>
              </a:rPr>
              <a:t>T</a:t>
            </a:r>
            <a:endParaRPr lang="en-US" i="1">
              <a:latin typeface="Arial" charset="0"/>
              <a:ea typeface="ＭＳ Ｐゴシック" charset="0"/>
            </a:endParaRPr>
          </a:p>
          <a:p>
            <a:pPr marL="0" indent="0" eaLnBrk="1" hangingPunct="1"/>
            <a:endParaRPr lang="en-US" sz="2400">
              <a:latin typeface="Arial" charset="0"/>
              <a:ea typeface="ＭＳ Ｐゴシック" charset="0"/>
            </a:endParaRPr>
          </a:p>
        </p:txBody>
      </p:sp>
    </p:spTree>
    <p:extLst>
      <p:ext uri="{BB962C8B-B14F-4D97-AF65-F5344CB8AC3E}">
        <p14:creationId xmlns:p14="http://schemas.microsoft.com/office/powerpoint/2010/main" val="39120488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283</Words>
  <Application>Microsoft Macintosh PowerPoint</Application>
  <PresentationFormat>On-screen Show (4:3)</PresentationFormat>
  <Paragraphs>45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Living By Chemistry SECOND EDITION</vt:lpstr>
      <vt:lpstr>Lesson 98: The Heat Is On</vt:lpstr>
      <vt:lpstr>ChemCatalyst</vt:lpstr>
      <vt:lpstr>Key Question</vt:lpstr>
      <vt:lpstr>You will be able to:</vt:lpstr>
      <vt:lpstr>Prepare for the Lab</vt:lpstr>
      <vt:lpstr>Prepare for the Lab (cont.)</vt:lpstr>
      <vt:lpstr>Discussion Notes</vt:lpstr>
      <vt:lpstr>Discussion Notes (cont.)</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98: The Heat Is On</dc:title>
  <dc:creator>Matthew Belford</dc:creator>
  <cp:lastModifiedBy>Jeffrey Dowling</cp:lastModifiedBy>
  <cp:revision>4</cp:revision>
  <dcterms:created xsi:type="dcterms:W3CDTF">2014-12-05T22:57:57Z</dcterms:created>
  <dcterms:modified xsi:type="dcterms:W3CDTF">2015-06-11T19:59:03Z</dcterms:modified>
</cp:coreProperties>
</file>