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3401"/>
    <a:srgbClr val="933A01"/>
    <a:srgbClr val="0000FF"/>
    <a:srgbClr val="AE45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20" y="-3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7F2D8-AAC7-654A-8A12-3AC9479CC727}" type="datetimeFigureOut">
              <a:rPr lang="en-US" smtClean="0"/>
              <a:t>4/9/15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B2F958-D3FA-B842-9B26-92EE08626D38}" type="slidenum">
              <a:rPr lang="en-US" smtClean="0"/>
              <a:t>‹#›</a:t>
            </a:fld>
            <a:endParaRPr lang="en-US"/>
          </a:p>
        </p:txBody>
      </p:sp>
    </p:spTree>
    <p:extLst>
      <p:ext uri="{BB962C8B-B14F-4D97-AF65-F5344CB8AC3E}">
        <p14:creationId xmlns:p14="http://schemas.microsoft.com/office/powerpoint/2010/main" val="20941759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F4EBD18-4D4A-994D-BFB4-069F25BCAD8D}" type="slidenum">
              <a:rPr lang="en-US" sz="1200">
                <a:solidFill>
                  <a:prstClr val="black"/>
                </a:solidFill>
              </a:rPr>
              <a:pPr/>
              <a:t>1</a:t>
            </a:fld>
            <a:endParaRPr lang="en-US" sz="1200">
              <a:solidFill>
                <a:prstClr val="black"/>
              </a:solidFill>
            </a:endParaRPr>
          </a:p>
        </p:txBody>
      </p:sp>
      <p:sp>
        <p:nvSpPr>
          <p:cNvPr id="68611"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ECE402D-BA60-0A47-BB2C-34635A83338C}" type="slidenum">
              <a:rPr lang="en-US" sz="1200">
                <a:solidFill>
                  <a:prstClr val="black"/>
                </a:solidFill>
              </a:rPr>
              <a:pPr/>
              <a:t>10</a:t>
            </a:fld>
            <a:endParaRPr lang="en-US" sz="1200">
              <a:solidFill>
                <a:prstClr val="black"/>
              </a:solidFill>
            </a:endParaRPr>
          </a:p>
        </p:txBody>
      </p:sp>
      <p:sp>
        <p:nvSpPr>
          <p:cNvPr id="78851"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359F5EB7-6442-4F4C-B233-5899F101A72E}" type="slidenum">
              <a:rPr lang="en-US" sz="1200">
                <a:solidFill>
                  <a:prstClr val="black"/>
                </a:solidFill>
              </a:rPr>
              <a:pPr/>
              <a:t>2</a:t>
            </a:fld>
            <a:endParaRPr lang="en-US" sz="1200">
              <a:solidFill>
                <a:prstClr val="black"/>
              </a:solidFill>
            </a:endParaRPr>
          </a:p>
        </p:txBody>
      </p:sp>
      <p:sp>
        <p:nvSpPr>
          <p:cNvPr id="69635"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F7A68F3-701C-434E-9EA1-8B1FA2B8B012}" type="slidenum">
              <a:rPr lang="en-US" sz="1200">
                <a:solidFill>
                  <a:prstClr val="black"/>
                </a:solidFill>
              </a:rPr>
              <a:pPr/>
              <a:t>3</a:t>
            </a:fld>
            <a:endParaRPr lang="en-US" sz="1200">
              <a:solidFill>
                <a:prstClr val="black"/>
              </a:solidFill>
            </a:endParaRPr>
          </a:p>
        </p:txBody>
      </p:sp>
      <p:sp>
        <p:nvSpPr>
          <p:cNvPr id="71683" name="Rectangle 1026"/>
          <p:cNvSpPr>
            <a:spLocks noGrp="1" noRot="1" noChangeAspect="1" noChangeArrowheads="1" noTextEdit="1"/>
          </p:cNvSpPr>
          <p:nvPr>
            <p:ph type="sldImg"/>
          </p:nvPr>
        </p:nvSpPr>
        <p:spPr>
          <a:ln/>
        </p:spPr>
      </p:sp>
      <p:sp>
        <p:nvSpPr>
          <p:cNvPr id="12291" name="Rectangle 1027"/>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FFEE446-85EC-7342-AB7D-2C85666EC32C}" type="slidenum">
              <a:rPr lang="en-US" sz="1200">
                <a:solidFill>
                  <a:prstClr val="black"/>
                </a:solidFill>
              </a:rPr>
              <a:pPr/>
              <a:t>4</a:t>
            </a:fld>
            <a:endParaRPr lang="en-US" sz="1200">
              <a:solidFill>
                <a:prstClr val="black"/>
              </a:solidFill>
            </a:endParaRPr>
          </a:p>
        </p:txBody>
      </p:sp>
      <p:sp>
        <p:nvSpPr>
          <p:cNvPr id="72707"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5DEC254-37BC-DF4D-AC7D-B16381549EC8}" type="slidenum">
              <a:rPr lang="en-US" sz="1200">
                <a:solidFill>
                  <a:prstClr val="black"/>
                </a:solidFill>
              </a:rPr>
              <a:pPr/>
              <a:t>5</a:t>
            </a:fld>
            <a:endParaRPr lang="en-US" sz="1200">
              <a:solidFill>
                <a:prstClr val="black"/>
              </a:solidFill>
            </a:endParaRPr>
          </a:p>
        </p:txBody>
      </p:sp>
      <p:sp>
        <p:nvSpPr>
          <p:cNvPr id="73731"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937DE2EA-39F8-C149-A1D7-C4C89BFA4768}" type="slidenum">
              <a:rPr lang="en-US" sz="1200">
                <a:solidFill>
                  <a:prstClr val="black"/>
                </a:solidFill>
              </a:rPr>
              <a:pPr/>
              <a:t>6</a:t>
            </a:fld>
            <a:endParaRPr lang="en-US" sz="1200">
              <a:solidFill>
                <a:prstClr val="black"/>
              </a:solidFill>
            </a:endParaRPr>
          </a:p>
        </p:txBody>
      </p:sp>
      <p:sp>
        <p:nvSpPr>
          <p:cNvPr id="74755"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B20C8AC-5CBC-2245-A2CA-9C1CF19D8605}" type="slidenum">
              <a:rPr lang="en-US" sz="1200">
                <a:solidFill>
                  <a:prstClr val="black"/>
                </a:solidFill>
              </a:rPr>
              <a:pPr/>
              <a:t>7</a:t>
            </a:fld>
            <a:endParaRPr lang="en-US" sz="1200">
              <a:solidFill>
                <a:prstClr val="black"/>
              </a:solidFill>
            </a:endParaRPr>
          </a:p>
        </p:txBody>
      </p:sp>
      <p:sp>
        <p:nvSpPr>
          <p:cNvPr id="75779"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26D6D46-AF62-B648-B7E4-FCDD99650B7D}" type="slidenum">
              <a:rPr lang="en-US" sz="1200">
                <a:solidFill>
                  <a:prstClr val="black"/>
                </a:solidFill>
              </a:rPr>
              <a:pPr/>
              <a:t>8</a:t>
            </a:fld>
            <a:endParaRPr lang="en-US" sz="1200">
              <a:solidFill>
                <a:prstClr val="black"/>
              </a:solidFill>
            </a:endParaRPr>
          </a:p>
        </p:txBody>
      </p:sp>
      <p:sp>
        <p:nvSpPr>
          <p:cNvPr id="76803"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082045B-558A-D446-AE53-2474445AD9E6}" type="slidenum">
              <a:rPr lang="en-US" sz="1200">
                <a:solidFill>
                  <a:prstClr val="black"/>
                </a:solidFill>
              </a:rPr>
              <a:pPr/>
              <a:t>9</a:t>
            </a:fld>
            <a:endParaRPr lang="en-US" sz="1200">
              <a:solidFill>
                <a:prstClr val="black"/>
              </a:solidFill>
            </a:endParaRPr>
          </a:p>
        </p:txBody>
      </p:sp>
      <p:sp>
        <p:nvSpPr>
          <p:cNvPr id="77827"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95572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5649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403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527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9247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354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25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34782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8827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502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378283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873401"/>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4042194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E16E23"/>
          </a:solidFill>
          <a:latin typeface="+mj-lt"/>
          <a:ea typeface="+mj-ea"/>
          <a:cs typeface="ＭＳ Ｐゴシック" charset="0"/>
        </a:defRPr>
      </a:lvl1pPr>
      <a:lvl2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2pPr>
      <a:lvl3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3pPr>
      <a:lvl4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4pPr>
      <a:lvl5pPr algn="l" rtl="0" eaLnBrk="0" fontAlgn="base" hangingPunct="0">
        <a:spcBef>
          <a:spcPct val="0"/>
        </a:spcBef>
        <a:spcAft>
          <a:spcPct val="0"/>
        </a:spcAft>
        <a:defRPr sz="3600" b="1">
          <a:solidFill>
            <a:srgbClr val="E16E23"/>
          </a:solidFill>
          <a:latin typeface="Arial" charset="0"/>
          <a:ea typeface="ＭＳ Ｐゴシック" pitchFamily="28" charset="-128"/>
          <a:cs typeface="ＭＳ Ｐゴシック" charset="0"/>
        </a:defRPr>
      </a:lvl5pPr>
      <a:lvl6pPr marL="457200" algn="l" rtl="0" fontAlgn="base">
        <a:spcBef>
          <a:spcPct val="0"/>
        </a:spcBef>
        <a:spcAft>
          <a:spcPct val="0"/>
        </a:spcAft>
        <a:defRPr sz="3600" b="1">
          <a:solidFill>
            <a:srgbClr val="E16E23"/>
          </a:solidFill>
          <a:latin typeface="Arial" charset="0"/>
          <a:ea typeface="ＭＳ Ｐゴシック" pitchFamily="28" charset="-128"/>
        </a:defRPr>
      </a:lvl6pPr>
      <a:lvl7pPr marL="914400" algn="l" rtl="0" fontAlgn="base">
        <a:spcBef>
          <a:spcPct val="0"/>
        </a:spcBef>
        <a:spcAft>
          <a:spcPct val="0"/>
        </a:spcAft>
        <a:defRPr sz="3600" b="1">
          <a:solidFill>
            <a:srgbClr val="E16E23"/>
          </a:solidFill>
          <a:latin typeface="Arial" charset="0"/>
          <a:ea typeface="ＭＳ Ｐゴシック" pitchFamily="28" charset="-128"/>
        </a:defRPr>
      </a:lvl7pPr>
      <a:lvl8pPr marL="1371600" algn="l" rtl="0" fontAlgn="base">
        <a:spcBef>
          <a:spcPct val="0"/>
        </a:spcBef>
        <a:spcAft>
          <a:spcPct val="0"/>
        </a:spcAft>
        <a:defRPr sz="3600" b="1">
          <a:solidFill>
            <a:srgbClr val="E16E23"/>
          </a:solidFill>
          <a:latin typeface="Arial" charset="0"/>
          <a:ea typeface="ＭＳ Ｐゴシック" pitchFamily="28" charset="-128"/>
        </a:defRPr>
      </a:lvl8pPr>
      <a:lvl9pPr marL="1828800" algn="l" rtl="0" fontAlgn="base">
        <a:spcBef>
          <a:spcPct val="0"/>
        </a:spcBef>
        <a:spcAft>
          <a:spcPct val="0"/>
        </a:spcAft>
        <a:defRPr sz="3600" b="1">
          <a:solidFill>
            <a:srgbClr val="E16E23"/>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44798"/>
            <a:ext cx="7391400" cy="2895600"/>
          </a:xfrm>
        </p:spPr>
        <p:txBody>
          <a:bodyPr/>
          <a:lstStyle/>
          <a:p>
            <a:pPr marL="0" indent="0" eaLnBrk="1" hangingPunct="1"/>
            <a:r>
              <a:rPr lang="en-US" b="1" dirty="0">
                <a:solidFill>
                  <a:srgbClr val="E16E23"/>
                </a:solidFill>
                <a:ea typeface="ＭＳ Ｐゴシック" charset="0"/>
              </a:rPr>
              <a:t>Unit 5: FIRE</a:t>
            </a:r>
          </a:p>
          <a:p>
            <a:pPr marL="0" indent="0" eaLnBrk="1" hangingPunct="1"/>
            <a:r>
              <a:rPr lang="en-US" sz="2400" dirty="0">
                <a:solidFill>
                  <a:srgbClr val="E16E23"/>
                </a:solidFill>
                <a:ea typeface="ＭＳ Ｐゴシック" charset="0"/>
              </a:rPr>
              <a:t>Energy, Thermodynamics, and Oxidation-Reduction</a:t>
            </a:r>
            <a:endParaRPr lang="en-US" sz="2400" dirty="0">
              <a:solidFill>
                <a:srgbClr val="D2931F"/>
              </a:solidFill>
              <a:ea typeface="ＭＳ Ｐゴシック" charset="0"/>
            </a:endParaRPr>
          </a:p>
        </p:txBody>
      </p:sp>
    </p:spTree>
    <p:extLst>
      <p:ext uri="{BB962C8B-B14F-4D97-AF65-F5344CB8AC3E}">
        <p14:creationId xmlns:p14="http://schemas.microsoft.com/office/powerpoint/2010/main" val="42027844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25602" name="Rectangle 3"/>
          <p:cNvSpPr>
            <a:spLocks noGrp="1" noChangeArrowheads="1"/>
          </p:cNvSpPr>
          <p:nvPr>
            <p:ph type="body" idx="1"/>
          </p:nvPr>
        </p:nvSpPr>
        <p:spPr>
          <a:xfrm>
            <a:off x="1295400" y="2057400"/>
            <a:ext cx="7239000" cy="3962400"/>
          </a:xfrm>
        </p:spPr>
        <p:txBody>
          <a:bodyPr/>
          <a:lstStyle/>
          <a:p>
            <a:pPr marL="0" indent="0" eaLnBrk="1" hangingPunct="1">
              <a:lnSpc>
                <a:spcPct val="90000"/>
              </a:lnSpc>
            </a:pPr>
            <a:r>
              <a:rPr lang="en-US" sz="2400">
                <a:solidFill>
                  <a:srgbClr val="000000"/>
                </a:solidFill>
                <a:latin typeface="Palatino" charset="0"/>
                <a:ea typeface="ＭＳ Ｐゴシック" charset="0"/>
              </a:rPr>
              <a:t>What reactions are sources of heat?</a:t>
            </a:r>
          </a:p>
          <a:p>
            <a:pPr marL="457200" lvl="1" indent="-342900" eaLnBrk="1" hangingPunct="1">
              <a:lnSpc>
                <a:spcPct val="90000"/>
              </a:lnSpc>
            </a:pPr>
            <a:r>
              <a:rPr lang="en-US" sz="2400">
                <a:solidFill>
                  <a:srgbClr val="000000"/>
                </a:solidFill>
                <a:latin typeface="Palatino" charset="0"/>
                <a:ea typeface="ＭＳ Ｐゴシック" charset="0"/>
              </a:rPr>
              <a:t>Changes in matter involve changes in energy.</a:t>
            </a:r>
          </a:p>
          <a:p>
            <a:pPr marL="457200" lvl="1" indent="-342900" eaLnBrk="1" hangingPunct="1">
              <a:lnSpc>
                <a:spcPct val="90000"/>
              </a:lnSpc>
            </a:pPr>
            <a:r>
              <a:rPr lang="en-US" sz="2400">
                <a:solidFill>
                  <a:srgbClr val="000000"/>
                </a:solidFill>
                <a:latin typeface="Palatino" charset="0"/>
                <a:ea typeface="ＭＳ Ｐゴシック" charset="0"/>
              </a:rPr>
              <a:t>Reactions of elements and compounds with oxygen typically are exothermic. The products are hotter than the reactants.</a:t>
            </a:r>
          </a:p>
          <a:p>
            <a:pPr marL="457200" lvl="1" indent="-342900" eaLnBrk="1" hangingPunct="1">
              <a:lnSpc>
                <a:spcPct val="90000"/>
              </a:lnSpc>
            </a:pPr>
            <a:r>
              <a:rPr lang="en-US" sz="2400">
                <a:solidFill>
                  <a:srgbClr val="000000"/>
                </a:solidFill>
                <a:latin typeface="Palatino" charset="0"/>
                <a:ea typeface="ＭＳ Ｐゴシック" charset="0"/>
              </a:rPr>
              <a:t>Fire, or combustion, is a type of exothermic reaction that transfers energy in the form of flames, heat, and light.</a:t>
            </a:r>
          </a:p>
          <a:p>
            <a:pPr marL="457200" lvl="1" indent="-342900" eaLnBrk="1" hangingPunct="1">
              <a:lnSpc>
                <a:spcPct val="90000"/>
              </a:lnSpc>
            </a:pPr>
            <a:r>
              <a:rPr lang="en-US" sz="2400">
                <a:solidFill>
                  <a:srgbClr val="000000"/>
                </a:solidFill>
                <a:latin typeface="Palatino" charset="0"/>
                <a:ea typeface="ＭＳ Ｐゴシック" charset="0"/>
              </a:rPr>
              <a:t>Energy is a measure of the work involved in moving or changing something.</a:t>
            </a:r>
            <a:endParaRPr lang="en-US">
              <a:latin typeface="Palatino" charset="0"/>
              <a:ea typeface="ＭＳ Ｐゴシック" charset="0"/>
            </a:endParaRPr>
          </a:p>
        </p:txBody>
      </p:sp>
    </p:spTree>
    <p:extLst>
      <p:ext uri="{BB962C8B-B14F-4D97-AF65-F5344CB8AC3E}">
        <p14:creationId xmlns:p14="http://schemas.microsoft.com/office/powerpoint/2010/main" val="13211280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a:xfrm>
            <a:off x="1295400" y="990600"/>
            <a:ext cx="7391400" cy="914400"/>
          </a:xfrm>
        </p:spPr>
        <p:txBody>
          <a:bodyPr/>
          <a:lstStyle/>
          <a:p>
            <a:pPr eaLnBrk="1" hangingPunct="1"/>
            <a:r>
              <a:rPr lang="en-US">
                <a:latin typeface="Arial" charset="0"/>
                <a:ea typeface="ＭＳ Ｐゴシック" charset="0"/>
              </a:rPr>
              <a:t>In this unit you will study:</a:t>
            </a:r>
          </a:p>
        </p:txBody>
      </p:sp>
      <p:sp>
        <p:nvSpPr>
          <p:cNvPr id="7170" name="Rectangle 3"/>
          <p:cNvSpPr>
            <a:spLocks noGrp="1" noChangeArrowheads="1"/>
          </p:cNvSpPr>
          <p:nvPr>
            <p:ph type="body" idx="1"/>
          </p:nvPr>
        </p:nvSpPr>
        <p:spPr>
          <a:xfrm>
            <a:off x="1295400" y="1905000"/>
            <a:ext cx="7162800" cy="4038600"/>
          </a:xfrm>
        </p:spPr>
        <p:txBody>
          <a:bodyPr/>
          <a:lstStyle/>
          <a:p>
            <a:pPr marL="457200" indent="-457200" eaLnBrk="1" hangingPunct="1">
              <a:buFontTx/>
              <a:buChar char="•"/>
            </a:pPr>
            <a:r>
              <a:rPr lang="en-US">
                <a:latin typeface="Palatino" charset="0"/>
                <a:ea typeface="ＭＳ Ｐゴシック" charset="0"/>
              </a:rPr>
              <a:t>energy exchange in chemical reactions</a:t>
            </a:r>
          </a:p>
          <a:p>
            <a:pPr marL="457200" indent="-457200" eaLnBrk="1" hangingPunct="1">
              <a:buFontTx/>
              <a:buChar char="•"/>
            </a:pPr>
            <a:r>
              <a:rPr lang="en-US">
                <a:latin typeface="Palatino" charset="0"/>
                <a:ea typeface="ＭＳ Ｐゴシック" charset="0"/>
              </a:rPr>
              <a:t>heat, temperature, and thermal energy</a:t>
            </a:r>
          </a:p>
          <a:p>
            <a:pPr marL="457200" indent="-457200" eaLnBrk="1" hangingPunct="1">
              <a:buFontTx/>
              <a:buChar char="•"/>
            </a:pPr>
            <a:r>
              <a:rPr lang="en-US">
                <a:latin typeface="Palatino" charset="0"/>
                <a:ea typeface="ＭＳ Ｐゴシック" charset="0"/>
              </a:rPr>
              <a:t>the effect of heat on different substances</a:t>
            </a:r>
          </a:p>
          <a:p>
            <a:pPr marL="457200" indent="-457200" eaLnBrk="1" hangingPunct="1">
              <a:buFontTx/>
              <a:buChar char="•"/>
            </a:pPr>
            <a:r>
              <a:rPr lang="en-US">
                <a:latin typeface="Palatino" charset="0"/>
                <a:ea typeface="ＭＳ Ｐゴシック" charset="0"/>
              </a:rPr>
              <a:t>the energy of phase changes</a:t>
            </a:r>
            <a:endParaRPr lang="en-US">
              <a:latin typeface="Arial" charset="0"/>
              <a:ea typeface="ＭＳ Ｐゴシック" charset="0"/>
            </a:endParaRPr>
          </a:p>
          <a:p>
            <a:pPr marL="457200" indent="-457200" eaLnBrk="1" hangingPunct="1"/>
            <a:endParaRPr lang="en-US">
              <a:latin typeface="Minion Pro" charset="0"/>
              <a:ea typeface="ＭＳ Ｐゴシック" charset="0"/>
            </a:endParaRPr>
          </a:p>
        </p:txBody>
      </p:sp>
    </p:spTree>
    <p:extLst>
      <p:ext uri="{BB962C8B-B14F-4D97-AF65-F5344CB8AC3E}">
        <p14:creationId xmlns:p14="http://schemas.microsoft.com/office/powerpoint/2010/main" val="30496520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dirty="0">
                <a:latin typeface="Arial" charset="0"/>
                <a:ea typeface="ＭＳ Ｐゴシック" charset="0"/>
              </a:rPr>
              <a:t>Lesson </a:t>
            </a:r>
            <a:r>
              <a:rPr lang="en-US" dirty="0" smtClean="0">
                <a:latin typeface="Arial" charset="0"/>
                <a:ea typeface="ＭＳ Ｐゴシック" charset="0"/>
              </a:rPr>
              <a:t>94: </a:t>
            </a:r>
            <a:r>
              <a:rPr lang="en-US" dirty="0">
                <a:latin typeface="Arial" charset="0"/>
                <a:ea typeface="ＭＳ Ｐゴシック" charset="0"/>
              </a:rPr>
              <a:t>Fired Up</a:t>
            </a:r>
          </a:p>
        </p:txBody>
      </p:sp>
      <p:sp>
        <p:nvSpPr>
          <p:cNvPr id="11266"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Energy Changes</a:t>
            </a:r>
          </a:p>
        </p:txBody>
      </p:sp>
    </p:spTree>
    <p:extLst>
      <p:ext uri="{BB962C8B-B14F-4D97-AF65-F5344CB8AC3E}">
        <p14:creationId xmlns:p14="http://schemas.microsoft.com/office/powerpoint/2010/main" val="39926973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13314"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Several people are stranded on a cold, remote, deserted island with only the clothes on their backs. They must stay warm and purify some water to drink. One of the first tasks they all agree on is to try to build a fire.</a:t>
            </a:r>
          </a:p>
          <a:p>
            <a:pPr marL="0" indent="0" eaLnBrk="1" hangingPunct="1"/>
            <a:r>
              <a:rPr lang="en-US" sz="2400">
                <a:latin typeface="Palatino" charset="0"/>
                <a:ea typeface="ＭＳ Ｐゴシック" charset="0"/>
              </a:rPr>
              <a:t>1. How could the survivors go about starting a fire?</a:t>
            </a:r>
          </a:p>
          <a:p>
            <a:pPr marL="0" indent="0" eaLnBrk="1" hangingPunct="1"/>
            <a:r>
              <a:rPr lang="en-US" sz="2400">
                <a:latin typeface="Palatino" charset="0"/>
                <a:ea typeface="ＭＳ Ｐゴシック" charset="0"/>
              </a:rPr>
              <a:t>2. What is fire? Describe it.</a:t>
            </a:r>
          </a:p>
          <a:p>
            <a:pPr marL="0" indent="0" eaLnBrk="1" hangingPunct="1"/>
            <a:r>
              <a:rPr lang="en-US" sz="2400">
                <a:latin typeface="Palatino" charset="0"/>
                <a:ea typeface="ＭＳ Ｐゴシック" charset="0"/>
              </a:rPr>
              <a:t>3. What makes a fire hot?</a:t>
            </a:r>
            <a:endParaRPr lang="en-US">
              <a:latin typeface="Palatino" charset="0"/>
              <a:ea typeface="ＭＳ Ｐゴシック" charset="0"/>
            </a:endParaRPr>
          </a:p>
        </p:txBody>
      </p:sp>
    </p:spTree>
    <p:extLst>
      <p:ext uri="{BB962C8B-B14F-4D97-AF65-F5344CB8AC3E}">
        <p14:creationId xmlns:p14="http://schemas.microsoft.com/office/powerpoint/2010/main" val="14055546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15362"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What reactions are sources of heat?</a:t>
            </a:r>
            <a:endParaRPr lang="en-US">
              <a:latin typeface="Arial" charset="0"/>
              <a:ea typeface="ＭＳ Ｐゴシック" charset="0"/>
            </a:endParaRPr>
          </a:p>
        </p:txBody>
      </p:sp>
    </p:spTree>
    <p:extLst>
      <p:ext uri="{BB962C8B-B14F-4D97-AF65-F5344CB8AC3E}">
        <p14:creationId xmlns:p14="http://schemas.microsoft.com/office/powerpoint/2010/main" val="9027265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17410" name="Rectangle 3"/>
          <p:cNvSpPr>
            <a:spLocks noGrp="1" noChangeArrowheads="1"/>
          </p:cNvSpPr>
          <p:nvPr>
            <p:ph type="body" idx="1"/>
          </p:nvPr>
        </p:nvSpPr>
        <p:spPr/>
        <p:txBody>
          <a:bodyPr/>
          <a:lstStyle/>
          <a:p>
            <a:pPr marL="457200" indent="-457200" eaLnBrk="1" hangingPunct="1">
              <a:buFontTx/>
              <a:buChar char="•"/>
            </a:pPr>
            <a:r>
              <a:rPr lang="en-US" sz="2400">
                <a:latin typeface="Palatino" charset="0"/>
                <a:ea typeface="ＭＳ Ｐゴシック" charset="0"/>
              </a:rPr>
              <a:t>define energy</a:t>
            </a:r>
          </a:p>
          <a:p>
            <a:pPr marL="457200" indent="-457200" eaLnBrk="1" hangingPunct="1">
              <a:buFontTx/>
              <a:buChar char="•"/>
            </a:pPr>
            <a:r>
              <a:rPr lang="en-US" sz="2400">
                <a:latin typeface="Palatino" charset="0"/>
                <a:ea typeface="ＭＳ Ｐゴシック" charset="0"/>
              </a:rPr>
              <a:t>define exothermic reactions</a:t>
            </a:r>
          </a:p>
          <a:p>
            <a:pPr marL="457200" indent="-457200" eaLnBrk="1" hangingPunct="1">
              <a:buFontTx/>
              <a:buChar char="•"/>
            </a:pPr>
            <a:r>
              <a:rPr lang="en-US" sz="2400">
                <a:latin typeface="Palatino" charset="0"/>
                <a:ea typeface="ＭＳ Ｐゴシック" charset="0"/>
              </a:rPr>
              <a:t>describe fire</a:t>
            </a:r>
            <a:endParaRPr lang="en-US">
              <a:latin typeface="Arial" charset="0"/>
              <a:ea typeface="ＭＳ Ｐゴシック" charset="0"/>
            </a:endParaRPr>
          </a:p>
          <a:p>
            <a:pPr marL="457200" indent="-45720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26868105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Demonstration</a:t>
            </a:r>
          </a:p>
        </p:txBody>
      </p:sp>
      <p:sp>
        <p:nvSpPr>
          <p:cNvPr id="19458"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Watch the demonstrations as a whole class.</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Stay at least 10 feet away from the demo table.</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Wear safety goggles.</a:t>
            </a:r>
            <a:endParaRPr lang="en-US">
              <a:latin typeface="Palatino" charset="0"/>
              <a:ea typeface="ＭＳ Ｐゴシック" charset="0"/>
            </a:endParaRPr>
          </a:p>
        </p:txBody>
      </p:sp>
    </p:spTree>
    <p:extLst>
      <p:ext uri="{BB962C8B-B14F-4D97-AF65-F5344CB8AC3E}">
        <p14:creationId xmlns:p14="http://schemas.microsoft.com/office/powerpoint/2010/main" val="3898979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21506" name="Rectangle 3"/>
          <p:cNvSpPr>
            <a:spLocks noGrp="1" noChangeArrowheads="1"/>
          </p:cNvSpPr>
          <p:nvPr>
            <p:ph type="body" idx="1"/>
          </p:nvPr>
        </p:nvSpPr>
        <p:spPr>
          <a:xfrm>
            <a:off x="1295400" y="2133600"/>
            <a:ext cx="7162800" cy="3657600"/>
          </a:xfrm>
        </p:spPr>
        <p:txBody>
          <a:bodyPr/>
          <a:lstStyle/>
          <a:p>
            <a:pPr marL="0" indent="0" eaLnBrk="1" hangingPunct="1">
              <a:lnSpc>
                <a:spcPct val="90000"/>
              </a:lnSpc>
            </a:pPr>
            <a:r>
              <a:rPr lang="en-US" sz="2400">
                <a:latin typeface="Palatino" charset="0"/>
                <a:ea typeface="ＭＳ Ｐゴシック" charset="0"/>
              </a:rPr>
              <a:t>Changes in matter involve changes in energy.</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r>
              <a:rPr lang="en-US" sz="2400" b="1">
                <a:latin typeface="Arial" charset="0"/>
                <a:ea typeface="ＭＳ Ｐゴシック" charset="0"/>
              </a:rPr>
              <a:t>Exothermic process: </a:t>
            </a:r>
            <a:r>
              <a:rPr lang="en-US" sz="2400">
                <a:latin typeface="Arial" charset="0"/>
                <a:ea typeface="ＭＳ Ｐゴシック" charset="0"/>
              </a:rPr>
              <a:t>A process that releases energy in the form of heat.</a:t>
            </a:r>
            <a:endParaRPr lang="en-US" sz="2400">
              <a:latin typeface="Palatino" charset="0"/>
              <a:ea typeface="ＭＳ Ｐゴシック" charset="0"/>
            </a:endParaRP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Reactions of elements and compounds with oxygen typically are exothermic.</a:t>
            </a:r>
          </a:p>
          <a:p>
            <a:pPr marL="0" indent="0" eaLnBrk="1" hangingPunct="1">
              <a:lnSpc>
                <a:spcPct val="90000"/>
              </a:lnSpc>
            </a:pPr>
            <a:endParaRPr lang="en-US" sz="2400">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Combustion requires oxygen.</a:t>
            </a:r>
            <a:endParaRPr lang="en-US" b="1">
              <a:latin typeface="Palatino" charset="0"/>
              <a:ea typeface="ＭＳ Ｐゴシック" charset="0"/>
            </a:endParaRPr>
          </a:p>
        </p:txBody>
      </p:sp>
      <p:sp>
        <p:nvSpPr>
          <p:cNvPr id="21507" name="AutoShape 67"/>
          <p:cNvSpPr>
            <a:spLocks noChangeArrowheads="1"/>
          </p:cNvSpPr>
          <p:nvPr/>
        </p:nvSpPr>
        <p:spPr bwMode="auto">
          <a:xfrm>
            <a:off x="1143000" y="2819400"/>
            <a:ext cx="7315200" cy="990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0659312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3554" name="Rectangle 3"/>
          <p:cNvSpPr>
            <a:spLocks noGrp="1" noChangeArrowheads="1"/>
          </p:cNvSpPr>
          <p:nvPr>
            <p:ph type="body" idx="1"/>
          </p:nvPr>
        </p:nvSpPr>
        <p:spPr>
          <a:xfrm>
            <a:off x="1295400" y="2133600"/>
            <a:ext cx="7162800" cy="3657600"/>
          </a:xfrm>
        </p:spPr>
        <p:txBody>
          <a:bodyPr/>
          <a:lstStyle/>
          <a:p>
            <a:pPr marL="0" indent="0" eaLnBrk="1" hangingPunct="1"/>
            <a:r>
              <a:rPr lang="en-US" sz="2400">
                <a:latin typeface="Palatino" charset="0"/>
                <a:ea typeface="ＭＳ Ｐゴシック" charset="0"/>
              </a:rPr>
              <a:t>Energy is a measure of how much you can move or change something.</a:t>
            </a:r>
          </a:p>
          <a:p>
            <a:pPr marL="0" indent="0" eaLnBrk="1" hangingPunct="1"/>
            <a:endParaRPr lang="en-US" sz="2400">
              <a:latin typeface="Palatino" charset="0"/>
              <a:ea typeface="ＭＳ Ｐゴシック" charset="0"/>
            </a:endParaRPr>
          </a:p>
          <a:p>
            <a:pPr marL="0" indent="0" eaLnBrk="1" hangingPunct="1"/>
            <a:r>
              <a:rPr lang="en-US" sz="2400" b="1">
                <a:latin typeface="Arial" charset="0"/>
                <a:ea typeface="ＭＳ Ｐゴシック" charset="0"/>
              </a:rPr>
              <a:t>Energy: </a:t>
            </a:r>
            <a:r>
              <a:rPr lang="en-US" sz="2400">
                <a:latin typeface="Arial" charset="0"/>
                <a:ea typeface="ＭＳ Ｐゴシック" charset="0"/>
              </a:rPr>
              <a:t>A measure of the work involved in moving or changing something.</a:t>
            </a:r>
            <a:endParaRPr lang="en-US" sz="2400">
              <a:latin typeface="Palatino" charset="0"/>
              <a:ea typeface="ＭＳ Ｐゴシック" charset="0"/>
            </a:endParaRP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Energy is not a substance.</a:t>
            </a:r>
            <a:endParaRPr lang="en-US" b="1">
              <a:latin typeface="Palatino" charset="0"/>
              <a:ea typeface="ＭＳ Ｐゴシック" charset="0"/>
            </a:endParaRPr>
          </a:p>
        </p:txBody>
      </p:sp>
      <p:sp>
        <p:nvSpPr>
          <p:cNvPr id="23555" name="AutoShape 4"/>
          <p:cNvSpPr>
            <a:spLocks noChangeArrowheads="1"/>
          </p:cNvSpPr>
          <p:nvPr/>
        </p:nvSpPr>
        <p:spPr bwMode="auto">
          <a:xfrm>
            <a:off x="1143000" y="3276600"/>
            <a:ext cx="7315200" cy="990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2336817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TotalTime>
  <Words>344</Words>
  <Application>Microsoft Macintosh PowerPoint</Application>
  <PresentationFormat>On-screen Show (4:3)</PresentationFormat>
  <Paragraphs>57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Living By Chemistry SECOND EDITION</vt:lpstr>
      <vt:lpstr>In this unit you will study:</vt:lpstr>
      <vt:lpstr>Lesson 94: Fired Up</vt:lpstr>
      <vt:lpstr>ChemCatalyst</vt:lpstr>
      <vt:lpstr>Key Question</vt:lpstr>
      <vt:lpstr>You will be able to:</vt:lpstr>
      <vt:lpstr>Prepare for the Demonstration</vt:lpstr>
      <vt:lpstr>Discussion Notes</vt:lpstr>
      <vt:lpstr>Discussion Notes (cont.)</vt:lpstr>
      <vt:lpstr>Wrap Up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By Chemistry</dc:title>
  <dc:creator>Matthew Belford</dc:creator>
  <cp:lastModifiedBy>Jeffrey Dowling</cp:lastModifiedBy>
  <cp:revision>4</cp:revision>
  <dcterms:created xsi:type="dcterms:W3CDTF">2014-12-05T22:55:35Z</dcterms:created>
  <dcterms:modified xsi:type="dcterms:W3CDTF">2015-04-10T01:01:04Z</dcterms:modified>
</cp:coreProperties>
</file>