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03948-EC7C-ED4C-8655-FB418370C449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24963-26BA-6D44-BDA7-B3F50B52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3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364768-A50F-DD4D-B919-C580960EDA4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65661B-2888-464A-8089-98B74CD0E12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E17114-B865-814F-9611-1684345E58F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74EBEA-AFDE-B44B-9B8E-6F0A47DEBCD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0C0117-DC61-1D44-8C1B-39AC8E220F68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4167BA-27E4-6143-8B2A-9B11C006ABE3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52D79A-279F-DB4B-A762-17C6A04A54B3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030165-7BCA-4143-AB8D-D8A2540DE3B4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6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3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2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20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5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6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26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941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58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2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Arial" charset="0"/>
                <a:ea typeface="ＭＳ Ｐゴシック" charset="0"/>
              </a:rPr>
              <a:t>Lesson </a:t>
            </a:r>
            <a:r>
              <a:rPr lang="en-US" sz="3200" dirty="0" smtClean="0">
                <a:latin typeface="Arial" charset="0"/>
                <a:ea typeface="ＭＳ Ｐゴシック" charset="0"/>
              </a:rPr>
              <a:t>93: </a:t>
            </a:r>
            <a:r>
              <a:rPr lang="en-US" sz="3200" dirty="0">
                <a:latin typeface="Arial" charset="0"/>
                <a:ea typeface="ＭＳ Ｐゴシック" charset="0"/>
              </a:rPr>
              <a:t>Get the Lead Out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4876800" cy="3886200"/>
          </a:xfrm>
        </p:spPr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Limiting Reactant and Percent Yield</a:t>
            </a:r>
          </a:p>
        </p:txBody>
      </p:sp>
    </p:spTree>
    <p:extLst>
      <p:ext uri="{BB962C8B-B14F-4D97-AF65-F5344CB8AC3E}">
        <p14:creationId xmlns:p14="http://schemas.microsoft.com/office/powerpoint/2010/main" val="388101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pic>
        <p:nvPicPr>
          <p:cNvPr id="66563" name="Picture 5" descr="LBCTG_TOX_ 991_1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17" y="3476192"/>
            <a:ext cx="4869873" cy="192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90000"/>
              </a:lnSpc>
            </a:pPr>
            <a:r>
              <a:rPr lang="en-US" sz="2000" smtClean="0">
                <a:latin typeface="Palatino" charset="0"/>
                <a:ea typeface="ＭＳ Ｐゴシック" charset="0"/>
              </a:rPr>
              <a:t>Sodium bicarbonate, NaHCO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3</a:t>
            </a:r>
            <a:r>
              <a:rPr lang="en-US" sz="2000" smtClean="0">
                <a:latin typeface="Palatino" charset="0"/>
                <a:ea typeface="ＭＳ Ｐゴシック" charset="0"/>
              </a:rPr>
              <a:t>, and acetic acid, CH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3</a:t>
            </a:r>
            <a:r>
              <a:rPr lang="en-US" sz="2000" smtClean="0">
                <a:latin typeface="Palatino" charset="0"/>
                <a:ea typeface="ＭＳ Ｐゴシック" charset="0"/>
              </a:rPr>
              <a:t>COOH, react to generate CO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2</a:t>
            </a:r>
            <a:r>
              <a:rPr lang="en-US" sz="2000" smtClean="0">
                <a:latin typeface="Palatino" charset="0"/>
                <a:ea typeface="ＭＳ Ｐゴシック" charset="0"/>
              </a:rPr>
              <a:t> gas: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smtClean="0">
                <a:latin typeface="Palatino" charset="0"/>
                <a:ea typeface="ＭＳ Ｐゴシック" charset="0"/>
              </a:rPr>
              <a:t>CH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3</a:t>
            </a:r>
            <a:r>
              <a:rPr lang="en-US" sz="2000" smtClean="0">
                <a:latin typeface="Palatino" charset="0"/>
                <a:ea typeface="ＭＳ Ｐゴシック" charset="0"/>
              </a:rPr>
              <a:t>COOH(</a:t>
            </a:r>
            <a:r>
              <a:rPr lang="en-US" sz="2000" i="1" smtClean="0">
                <a:latin typeface="Palatino" charset="0"/>
                <a:ea typeface="ＭＳ Ｐゴシック" charset="0"/>
              </a:rPr>
              <a:t>aq</a:t>
            </a:r>
            <a:r>
              <a:rPr lang="en-US" sz="2000" smtClean="0">
                <a:latin typeface="Palatino" charset="0"/>
                <a:ea typeface="ＭＳ Ｐゴシック" charset="0"/>
              </a:rPr>
              <a:t>) + NaHCO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3</a:t>
            </a:r>
            <a:r>
              <a:rPr lang="en-US" sz="2000" smtClean="0">
                <a:latin typeface="Palatino" charset="0"/>
                <a:ea typeface="ＭＳ Ｐゴシック" charset="0"/>
              </a:rPr>
              <a:t>(</a:t>
            </a:r>
            <a:r>
              <a:rPr lang="en-US" sz="2000" i="1" smtClean="0">
                <a:latin typeface="Palatino" charset="0"/>
                <a:ea typeface="ＭＳ Ｐゴシック" charset="0"/>
              </a:rPr>
              <a:t>s</a:t>
            </a:r>
            <a:r>
              <a:rPr lang="en-US" sz="2000" smtClean="0">
                <a:latin typeface="Palatino" charset="0"/>
                <a:ea typeface="ＭＳ Ｐゴシック" charset="0"/>
              </a:rPr>
              <a:t>) </a:t>
            </a:r>
            <a:r>
              <a:rPr lang="en-US" sz="2000" smtClean="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000" smtClean="0">
                <a:latin typeface="Palatino" charset="0"/>
                <a:ea typeface="ＭＳ Ｐゴシック" charset="0"/>
              </a:rPr>
              <a:t>NaCH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3</a:t>
            </a:r>
            <a:r>
              <a:rPr lang="en-US" sz="2000" smtClean="0">
                <a:latin typeface="Palatino" charset="0"/>
                <a:ea typeface="ＭＳ Ｐゴシック" charset="0"/>
              </a:rPr>
              <a:t>COO(</a:t>
            </a:r>
            <a:r>
              <a:rPr lang="en-US" sz="2000" i="1" smtClean="0">
                <a:latin typeface="Palatino" charset="0"/>
                <a:ea typeface="ＭＳ Ｐゴシック" charset="0"/>
              </a:rPr>
              <a:t>aq</a:t>
            </a:r>
            <a:r>
              <a:rPr lang="en-US" sz="2000" smtClean="0">
                <a:latin typeface="Palatino" charset="0"/>
                <a:ea typeface="ＭＳ Ｐゴシック" charset="0"/>
              </a:rPr>
              <a:t>) + H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2</a:t>
            </a:r>
            <a:r>
              <a:rPr lang="en-US" sz="2000" smtClean="0">
                <a:latin typeface="Palatino" charset="0"/>
                <a:ea typeface="ＭＳ Ｐゴシック" charset="0"/>
              </a:rPr>
              <a:t>O(</a:t>
            </a:r>
            <a:r>
              <a:rPr lang="en-US" sz="2000" i="1" smtClean="0">
                <a:latin typeface="Palatino" charset="0"/>
                <a:ea typeface="ＭＳ Ｐゴシック" charset="0"/>
              </a:rPr>
              <a:t>l</a:t>
            </a:r>
            <a:r>
              <a:rPr lang="en-US" sz="2000" smtClean="0">
                <a:latin typeface="Palatino" charset="0"/>
                <a:ea typeface="ＭＳ Ｐゴシック" charset="0"/>
              </a:rPr>
              <a:t>) + CO</a:t>
            </a:r>
            <a:r>
              <a:rPr lang="en-US" sz="2000" baseline="-25000" smtClean="0">
                <a:latin typeface="Palatino" charset="0"/>
                <a:ea typeface="ＭＳ Ｐゴシック" charset="0"/>
              </a:rPr>
              <a:t>2</a:t>
            </a:r>
            <a:r>
              <a:rPr lang="en-US" sz="2000" smtClean="0">
                <a:latin typeface="Palatino" charset="0"/>
                <a:ea typeface="ＭＳ Ｐゴシック" charset="0"/>
              </a:rPr>
              <a:t>(</a:t>
            </a:r>
            <a:r>
              <a:rPr lang="en-US" sz="2000" i="1" smtClean="0">
                <a:latin typeface="Palatino" charset="0"/>
                <a:ea typeface="ＭＳ Ｐゴシック" charset="0"/>
              </a:rPr>
              <a:t>g</a:t>
            </a:r>
            <a:r>
              <a:rPr lang="en-US" sz="2000" smtClean="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smtClean="0">
                <a:latin typeface="Palatino" charset="0"/>
                <a:ea typeface="ＭＳ Ｐゴシック" charset="0"/>
              </a:rPr>
              <a:t>You set up the reactions as shown. The gas generated by the reaction will inflate the balloon when the sodium bicarbonate is poured into the acetic acid.</a:t>
            </a:r>
            <a:endParaRPr lang="en-US" sz="18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000" smtClean="0">
                <a:latin typeface="Palatino" charset="0"/>
                <a:ea typeface="ＭＳ Ｐゴシック" charset="0"/>
              </a:rPr>
              <a:t>Predict the relative order of the balloon sizes. Justify your choice.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smtClean="0">
                <a:latin typeface="Palatino" charset="0"/>
                <a:ea typeface="ＭＳ Ｐゴシック" charset="0"/>
              </a:rPr>
              <a:t>a. 1 = 2 = 3	b. 1 &lt; 2 &lt; 3	c. 1 &lt; 2 = 3	d. 1 =  2 &lt; 3</a:t>
            </a:r>
            <a:endParaRPr lang="en-US" sz="18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5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reactant determines how much product is made?</a:t>
            </a: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8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stoichiometric calculations involving limiting reactant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calculate percent yield when the actual yield is known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7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2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real world, substances are rarely mixed in the exact mole ratios specified by a chemical equation.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order to identify the limiting reactant, the number of moles of the reactants on hand must be compared with the mole ratio of the reactants.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1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reactant determines how much product is made?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limiting reactant is the substance that gets used up in a chemical reaction.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To determine the limiting reactant, calculate how many moles of each reactant you have. Consult the mole ratio to see which reactant will get used up.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3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581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Consider this reaction: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N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(g) + 3H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(g)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 </a:t>
            </a:r>
            <a:r>
              <a:rPr lang="en-US" sz="2400">
                <a:latin typeface="Palatino" charset="0"/>
                <a:ea typeface="ＭＳ Ｐゴシック" charset="0"/>
              </a:rPr>
              <a:t>2NH</a:t>
            </a:r>
            <a:r>
              <a:rPr lang="en-US" sz="2400" baseline="-25000">
                <a:latin typeface="Palatino" charset="0"/>
                <a:ea typeface="ＭＳ Ｐゴシック" charset="0"/>
              </a:rPr>
              <a:t>3</a:t>
            </a:r>
            <a:r>
              <a:rPr lang="en-US" sz="2400">
                <a:latin typeface="Palatino" charset="0"/>
                <a:ea typeface="ＭＳ Ｐゴシック" charset="0"/>
              </a:rPr>
              <a:t>(g)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571500" lvl="1" indent="-457200" eaLnBrk="1" hangingPunct="1">
              <a:lnSpc>
                <a:spcPct val="90000"/>
              </a:lnSpc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If you mix 28.0 g of nitrogen gas, N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and</a:t>
            </a:r>
            <a:br>
              <a:rPr lang="en-US" sz="2400">
                <a:latin typeface="Palatino" charset="0"/>
                <a:ea typeface="ＭＳ Ｐゴシック" charset="0"/>
              </a:rPr>
            </a:br>
            <a:r>
              <a:rPr lang="en-US" sz="2400">
                <a:latin typeface="Palatino" charset="0"/>
                <a:ea typeface="ＭＳ Ｐゴシック" charset="0"/>
              </a:rPr>
              <a:t>12.0 g of hydrogen gas, 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, which reactant is the limiting reactant? Show your work.</a:t>
            </a:r>
          </a:p>
          <a:p>
            <a:pPr marL="571500" lvl="1" indent="-457200" eaLnBrk="1" hangingPunct="1">
              <a:lnSpc>
                <a:spcPct val="90000"/>
              </a:lnSpc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How much ammonia can be made from these amounts of reactants?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9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306</Words>
  <Application>Microsoft Macintosh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Living By Chemistry SECOND EDITION</vt:lpstr>
      <vt:lpstr>Lesson 93: Get the Lead Out</vt:lpstr>
      <vt:lpstr>ChemCatalyst</vt:lpstr>
      <vt:lpstr>Key Question</vt:lpstr>
      <vt:lpstr>You will be able to:</vt:lpstr>
      <vt:lpstr>Prepare for the Activity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93: Get the Lead Out</dc:title>
  <dc:creator>Matthew Belford</dc:creator>
  <cp:lastModifiedBy>Jeffrey Dowling</cp:lastModifiedBy>
  <cp:revision>5</cp:revision>
  <dcterms:created xsi:type="dcterms:W3CDTF">2014-12-05T22:48:11Z</dcterms:created>
  <dcterms:modified xsi:type="dcterms:W3CDTF">2015-06-11T18:50:04Z</dcterms:modified>
</cp:coreProperties>
</file>