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BEA79-A683-3348-BDEE-0E930E3217B6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88352-FF28-044B-8935-D6C2E5D0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285BE1-5BBA-AF4D-91B1-EA6968CAD8AF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FBE553-928D-9C4E-A1B4-6FA40496627F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B04C13-DD9B-774B-A6FC-7FFCA27809A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42ED76-6CD2-9A4F-88CA-8EF261E54F4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4922CA-ABE5-AE45-8D13-000D519522FF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8E6147-F2AC-604D-8535-4A5F7F318C1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56013-6A87-B549-A82A-A8827E7A164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D6CD99-CA66-BD44-B395-651A1836554E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5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4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9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6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912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8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2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05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1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791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1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10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92: Mole Tunnel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b="1">
                <a:latin typeface="Palatino" charset="0"/>
                <a:ea typeface="ＭＳ Ｐゴシック" charset="0"/>
              </a:rPr>
              <a:t>Stoichiometry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01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This reaction produces the main substance found in human bones (calcium phosphate):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114300" lvl="1" indent="0" eaLnBrk="1" hangingPunct="1">
              <a:lnSpc>
                <a:spcPct val="90000"/>
              </a:lnSpc>
              <a:buNone/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571500" lvl="1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How </a:t>
            </a:r>
            <a:r>
              <a:rPr lang="en-US" sz="2400" dirty="0">
                <a:latin typeface="Palatino" charset="0"/>
                <a:ea typeface="ＭＳ Ｐゴシック" charset="0"/>
              </a:rPr>
              <a:t>many moles of calcium phosphate can you make using 6 moles of calcium chloride,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CaCl</a:t>
            </a:r>
            <a:r>
              <a:rPr lang="en-US" sz="2400" baseline="-25000" dirty="0" smtClean="0">
                <a:latin typeface="Palatino" charset="0"/>
                <a:ea typeface="ＭＳ Ｐゴシック" charset="0"/>
              </a:rPr>
              <a:t>2</a:t>
            </a:r>
            <a:endParaRPr lang="en-US" sz="2400" dirty="0">
              <a:latin typeface="Palatino" charset="0"/>
              <a:ea typeface="ＭＳ Ｐゴシック" charset="0"/>
            </a:endParaRPr>
          </a:p>
          <a:p>
            <a:pPr marL="571500" lvl="1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How </a:t>
            </a:r>
            <a:r>
              <a:rPr lang="en-US" sz="2400" dirty="0">
                <a:latin typeface="Palatino" charset="0"/>
                <a:ea typeface="ＭＳ Ｐゴシック" charset="0"/>
              </a:rPr>
              <a:t>many moles of calcium phosphate can you make using 111 g of CaCl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?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0" y="3124200"/>
            <a:ext cx="434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    3CaCl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  + 2Na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3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PO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4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Calcium        Sodium</a:t>
            </a:r>
            <a:br>
              <a:rPr lang="en-US" baseline="0">
                <a:solidFill>
                  <a:srgbClr val="000000"/>
                </a:solidFill>
                <a:latin typeface="Palatino" charset="0"/>
              </a:rPr>
            </a:br>
            <a:r>
              <a:rPr lang="en-US" baseline="0">
                <a:solidFill>
                  <a:srgbClr val="000000"/>
                </a:solidFill>
                <a:latin typeface="Palatino" charset="0"/>
              </a:rPr>
              <a:t>    chloride	  phosphate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876800" y="3124200"/>
            <a:ext cx="381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Ca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3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(PO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4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s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 + 6NaCl(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)</a:t>
            </a:r>
            <a:br>
              <a:rPr lang="en-US" baseline="0">
                <a:solidFill>
                  <a:srgbClr val="000000"/>
                </a:solidFill>
                <a:latin typeface="Palatino" charset="0"/>
              </a:rPr>
            </a:br>
            <a:r>
              <a:rPr lang="en-US" baseline="0">
                <a:solidFill>
                  <a:srgbClr val="000000"/>
                </a:solidFill>
                <a:latin typeface="Palatino" charset="0"/>
              </a:rPr>
              <a:t>Calcium	Sodium</a:t>
            </a:r>
            <a:br>
              <a:rPr lang="en-US" baseline="0">
                <a:solidFill>
                  <a:srgbClr val="000000"/>
                </a:solidFill>
                <a:latin typeface="Palatino" charset="0"/>
              </a:rPr>
            </a:br>
            <a:r>
              <a:rPr lang="en-US" baseline="0">
                <a:solidFill>
                  <a:srgbClr val="000000"/>
                </a:solidFill>
                <a:latin typeface="Palatino" charset="0"/>
              </a:rPr>
              <a:t>phosphate 	 chloride</a:t>
            </a: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4419600" y="3124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  <a:sym typeface="Wingdings" charset="0"/>
              </a:rPr>
              <a:t></a:t>
            </a:r>
          </a:p>
        </p:txBody>
      </p:sp>
    </p:spTree>
    <p:extLst>
      <p:ext uri="{BB962C8B-B14F-4D97-AF65-F5344CB8AC3E}">
        <p14:creationId xmlns:p14="http://schemas.microsoft.com/office/powerpoint/2010/main" val="3239770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you convert between grams and moles to determine the mass of product?</a:t>
            </a:r>
          </a:p>
        </p:txBody>
      </p:sp>
    </p:spTree>
    <p:extLst>
      <p:ext uri="{BB962C8B-B14F-4D97-AF65-F5344CB8AC3E}">
        <p14:creationId xmlns:p14="http://schemas.microsoft.com/office/powerpoint/2010/main" val="378481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complete stoichiometric calculations for a variety of chemical reactions.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8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Classwork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Stoichiometry</a:t>
            </a:r>
            <a:r>
              <a:rPr lang="en-US" sz="2400">
                <a:latin typeface="Arial" charset="0"/>
                <a:ea typeface="ＭＳ Ｐゴシック" charset="0"/>
              </a:rPr>
              <a:t>: the quantitative relationship between reactants and products in a chemical reaction.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3200">
              <a:latin typeface="Palatino" charset="0"/>
              <a:ea typeface="ＭＳ Ｐゴシック" charset="0"/>
            </a:endParaRPr>
          </a:p>
        </p:txBody>
      </p:sp>
      <p:sp>
        <p:nvSpPr>
          <p:cNvPr id="56323" name="AutoShape 4"/>
          <p:cNvSpPr>
            <a:spLocks noChangeArrowheads="1"/>
          </p:cNvSpPr>
          <p:nvPr/>
        </p:nvSpPr>
        <p:spPr bwMode="auto">
          <a:xfrm>
            <a:off x="1143000" y="2895600"/>
            <a:ext cx="6705600" cy="1447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2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58370" name="Text Box 31"/>
          <p:cNvSpPr txBox="1">
            <a:spLocks noChangeArrowheads="1"/>
          </p:cNvSpPr>
          <p:nvPr/>
        </p:nvSpPr>
        <p:spPr bwMode="auto">
          <a:xfrm>
            <a:off x="1371600" y="2133600"/>
            <a:ext cx="6781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When working stoichiometric problems, grams must be converted to moles and then moles must be converted back to grams.</a:t>
            </a:r>
            <a:endParaRPr lang="en-US" baseline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4114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you convert between grams and moles to determine the mass of product?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In order to calculate the mass of reactant needed to make a certain mass of product, it is necessary to convert mass to moles and then convert moles back to mass.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Mole ratios assist in converting back and forth between moles of reactant and moles of product.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0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Consider this reaction: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Mg(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+ 2HCl(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MgCl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many grams of magnesium, Mg, do you need to produce 190 g of magnesium chloride, MgCl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3862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Macintosh PowerPoint</Application>
  <PresentationFormat>On-screen Show (4:3)</PresentationFormat>
  <Paragraphs>44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Living By Chemistry SECOND EDITION</vt:lpstr>
      <vt:lpstr>Lesson 92: Mole Tunnel</vt:lpstr>
      <vt:lpstr>ChemCatalyst</vt:lpstr>
      <vt:lpstr>Key Question</vt:lpstr>
      <vt:lpstr>You will be able to:</vt:lpstr>
      <vt:lpstr>Prepare for the Classwork</vt:lpstr>
      <vt:lpstr>Discussion Notes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92: Mole Tunnel</dc:title>
  <dc:creator>Matthew Belford</dc:creator>
  <cp:lastModifiedBy>Jeffrey Dowling</cp:lastModifiedBy>
  <cp:revision>5</cp:revision>
  <dcterms:created xsi:type="dcterms:W3CDTF">2014-12-05T22:47:42Z</dcterms:created>
  <dcterms:modified xsi:type="dcterms:W3CDTF">2015-06-11T18:49:07Z</dcterms:modified>
</cp:coreProperties>
</file>