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04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C0DEF-5B77-B046-A7CE-CE0041E5D2CE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8D761-2D93-7D45-8BFF-0D87F673C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91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9EEBD7-BA93-AE4C-B175-4BEB0705154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609FB6-D234-7448-8C37-DFF014BB42B5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8AE5F0-0D82-6A4B-804C-34717A1D583A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047DF3-594F-9441-85F2-735BBF75812C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F049703-232A-7F4B-B011-65DEFCB0AD6E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31AD81B-4C21-3941-8DCE-7643427EEC67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D31817-002F-0445-8D01-A1E0702A6046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C5D9D3-84C4-BC4C-A729-89CD917952B5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43A684-F402-1443-8659-D077C95C2403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0EAD5E-FED8-D840-997A-ADF8BDDD0B49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454EC5-EC0E-F64A-BCCD-A503A9E79A09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ounded Rectangle 13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4556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0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5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5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557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94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1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3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934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980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solidFill>
              <a:srgbClr val="FFFFFF"/>
            </a:solidFill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7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25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>
                <a:latin typeface="Arial" charset="0"/>
                <a:ea typeface="ＭＳ Ｐゴシック" charset="0"/>
              </a:rPr>
              <a:t>Living By Chemistry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 sz="2000">
                <a:latin typeface="Arial" charset="0"/>
                <a:ea typeface="ＭＳ Ｐゴシック" charset="0"/>
              </a:rPr>
              <a:t>SECOND 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718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>
                <a:solidFill>
                  <a:srgbClr val="CB8021"/>
                </a:solidFill>
                <a:ea typeface="ＭＳ Ｐゴシック" charset="0"/>
              </a:rPr>
              <a:t>Unit 1: ALCHEMY</a:t>
            </a:r>
          </a:p>
          <a:p>
            <a:pPr marL="0" indent="0" eaLnBrk="1" hangingPunct="1"/>
            <a:r>
              <a:rPr lang="en-US">
                <a:solidFill>
                  <a:srgbClr val="CB8021"/>
                </a:solidFill>
                <a:ea typeface="ＭＳ Ｐゴシック" charset="0"/>
              </a:rPr>
              <a:t>Matter, Atomic Structure, and Bonding</a:t>
            </a:r>
            <a:endParaRPr lang="en-US" sz="200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907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Wrap Up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391400" cy="4114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How is the periodic table organized?</a:t>
            </a:r>
          </a:p>
          <a:p>
            <a:pPr marL="457200" lvl="1" indent="-342900" eaLnBrk="1" hangingPunct="1">
              <a:lnSpc>
                <a:spcPct val="8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Mendeleyev organized his periodic table based on the properties of the elements, specifically, reactivity and atomic mass.</a:t>
            </a:r>
          </a:p>
          <a:p>
            <a:pPr marL="457200" lvl="1" indent="-342900" eaLnBrk="1" hangingPunct="1">
              <a:lnSpc>
                <a:spcPct val="8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Elements in each column of the periodic table have similar properties.</a:t>
            </a:r>
          </a:p>
          <a:p>
            <a:pPr marL="457200" lvl="1" indent="-342900" eaLnBrk="1" hangingPunct="1">
              <a:lnSpc>
                <a:spcPct val="8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Reactivity describes whether an element will chemically combine with other common substances and also describes the speed of the reaction.</a:t>
            </a:r>
          </a:p>
          <a:p>
            <a:pPr marL="457200" lvl="1" indent="-342900" eaLnBrk="1" hangingPunct="1">
              <a:lnSpc>
                <a:spcPct val="8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Mendeleyev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arrangement of the elements helped predict the existence of undiscovered elements.</a:t>
            </a:r>
            <a:endParaRPr lang="en-US" sz="2000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926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solidFill>
                  <a:srgbClr val="CB8021"/>
                </a:solidFill>
                <a:latin typeface="Arial" charset="0"/>
                <a:ea typeface="ＭＳ Ｐゴシック" charset="0"/>
              </a:rPr>
              <a:t>-In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43" name="Rectangle 9"/>
          <p:cNvSpPr>
            <a:spLocks noChangeArrowheads="1"/>
          </p:cNvSpPr>
          <p:nvPr/>
        </p:nvSpPr>
        <p:spPr bwMode="auto">
          <a:xfrm>
            <a:off x="1295400" y="1905000"/>
            <a:ext cx="6705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Which of these elements would be grouped together on the periodic table? Explain your thinking.</a:t>
            </a:r>
            <a:endParaRPr lang="en-US" sz="280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Palatino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17921" name="Group 161"/>
          <p:cNvGraphicFramePr>
            <a:graphicFrameLocks noGrp="1"/>
          </p:cNvGraphicFramePr>
          <p:nvPr/>
        </p:nvGraphicFramePr>
        <p:xfrm>
          <a:off x="1371600" y="3200400"/>
          <a:ext cx="6781800" cy="2895600"/>
        </p:xfrm>
        <a:graphic>
          <a:graphicData uri="http://schemas.openxmlformats.org/drawingml/2006/table">
            <a:tbl>
              <a:tblPr/>
              <a:tblGrid>
                <a:gridCol w="1309688"/>
                <a:gridCol w="1965325"/>
                <a:gridCol w="1754187"/>
                <a:gridCol w="1752600"/>
              </a:tblGrid>
              <a:tr h="8048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cadmium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Cd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28" charset="0"/>
                        <a:ea typeface="ＭＳ Ｐゴシック" pitchFamily="28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moderately soft, silvery, solid, metal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reacts very slowly with water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found in CdCl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(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zinc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Zn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28" charset="0"/>
                        <a:ea typeface="ＭＳ Ｐゴシック" pitchFamily="28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moderately hard, silvery, solid, metal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reacts very slowly with water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found in ZnCl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(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iodine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28" charset="0"/>
                        <a:ea typeface="ＭＳ Ｐゴシック" pitchFamily="28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purple, solid, nonmetal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reacts slowly with metals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found in ICl(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mercury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Hg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28" charset="0"/>
                        <a:ea typeface="ＭＳ Ｐゴシック" pitchFamily="28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silvery, liquid, metal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does not react with water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found in HgCl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(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28" charset="0"/>
                          <a:ea typeface="ＭＳ Ｐゴシック" pitchFamily="28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06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Lesson 9: Create A Table 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Properties of the Elements</a:t>
            </a:r>
          </a:p>
        </p:txBody>
      </p:sp>
    </p:spTree>
    <p:extLst>
      <p:ext uri="{BB962C8B-B14F-4D97-AF65-F5344CB8AC3E}">
        <p14:creationId xmlns:p14="http://schemas.microsoft.com/office/powerpoint/2010/main" val="4135066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5636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 err="1">
                <a:solidFill>
                  <a:srgbClr val="CB8021"/>
                </a:solidFill>
                <a:latin typeface="Arial" charset="0"/>
                <a:ea typeface="ＭＳ Ｐゴシック" charset="0"/>
              </a:rPr>
              <a:t>ChemCatalyst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1308" y="1233055"/>
            <a:ext cx="7825510" cy="4114800"/>
          </a:xfrm>
        </p:spPr>
        <p:txBody>
          <a:bodyPr/>
          <a:lstStyle/>
          <a:p>
            <a:pPr marL="0" indent="0" eaLnBrk="1" hangingPunct="1">
              <a:tabLst>
                <a:tab pos="342900" algn="l"/>
              </a:tabLst>
            </a:pPr>
            <a:r>
              <a:rPr lang="en-US" sz="2000" dirty="0">
                <a:latin typeface="Palatino" charset="0"/>
                <a:ea typeface="ＭＳ Ｐゴシック" charset="0"/>
              </a:rPr>
              <a:t>1. 	How do you think the elements are organized </a:t>
            </a:r>
            <a:r>
              <a:rPr lang="en-US" sz="2000" dirty="0" smtClean="0">
                <a:latin typeface="Palatino" charset="0"/>
                <a:ea typeface="ＭＳ Ｐゴシック" charset="0"/>
              </a:rPr>
              <a:t>in </a:t>
            </a:r>
            <a:r>
              <a:rPr lang="en-US" sz="2000" dirty="0">
                <a:latin typeface="Palatino" charset="0"/>
                <a:ea typeface="ＭＳ Ｐゴシック" charset="0"/>
              </a:rPr>
              <a:t>this table?</a:t>
            </a:r>
          </a:p>
          <a:p>
            <a:pPr marL="0" indent="0" eaLnBrk="1" hangingPunct="1">
              <a:tabLst>
                <a:tab pos="342900" algn="l"/>
              </a:tabLst>
            </a:pPr>
            <a:r>
              <a:rPr lang="en-US" sz="2000" dirty="0">
                <a:latin typeface="Palatino" charset="0"/>
                <a:ea typeface="ＭＳ Ｐゴシック" charset="0"/>
              </a:rPr>
              <a:t>2. 	What do you think </a:t>
            </a:r>
            <a:r>
              <a:rPr lang="en-US" sz="2000" dirty="0" err="1" smtClean="0">
                <a:latin typeface="Palatino" charset="0"/>
                <a:ea typeface="ＭＳ Ｐゴシック" charset="0"/>
              </a:rPr>
              <a:t>Mendelev</a:t>
            </a:r>
            <a:r>
              <a:rPr lang="en-US" sz="2000" dirty="0" smtClean="0">
                <a:latin typeface="Palatino" charset="0"/>
                <a:ea typeface="ＭＳ Ｐゴシック" charset="0"/>
              </a:rPr>
              <a:t> was trying to do?</a:t>
            </a:r>
            <a:endParaRPr lang="en-US" sz="2400" dirty="0">
              <a:latin typeface="Times New Roman" charset="0"/>
              <a:ea typeface="ＭＳ Ｐゴシック" charset="0"/>
            </a:endParaRPr>
          </a:p>
          <a:p>
            <a:pPr marL="0" indent="0" eaLnBrk="1" hangingPunct="1">
              <a:tabLst>
                <a:tab pos="342900" algn="l"/>
              </a:tabLst>
            </a:pPr>
            <a:endParaRPr lang="en-US" dirty="0">
              <a:latin typeface="Minion Pro" charset="0"/>
              <a:ea typeface="ＭＳ Ｐゴシック" charset="0"/>
            </a:endParaRPr>
          </a:p>
        </p:txBody>
      </p:sp>
      <p:pic>
        <p:nvPicPr>
          <p:cNvPr id="70659" name="Picture 4" descr="LBCSE_941_01_1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32" b="18118"/>
          <a:stretch>
            <a:fillRect/>
          </a:stretch>
        </p:blipFill>
        <p:spPr bwMode="auto">
          <a:xfrm>
            <a:off x="1036782" y="2069956"/>
            <a:ext cx="7183582" cy="4131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49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Key Question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is the periodic table organized?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80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You will be able to: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describe how the organization of the periodic table is based on reactivity and atomic mass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predict the characteristics of a missing element on the periodic table based on its position in the table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836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Activity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 with one set of Create a Table cards for each group.</a:t>
            </a:r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Minion Pro" charset="0"/>
              <a:ea typeface="ＭＳ Ｐゴシック" charset="0"/>
            </a:endParaRPr>
          </a:p>
        </p:txBody>
      </p:sp>
      <p:pic>
        <p:nvPicPr>
          <p:cNvPr id="76803" name="Picture 4" descr="LBCTG_ALC_988_0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06"/>
          <a:stretch>
            <a:fillRect/>
          </a:stretch>
        </p:blipFill>
        <p:spPr bwMode="auto">
          <a:xfrm>
            <a:off x="2514600" y="3733800"/>
            <a:ext cx="3886200" cy="185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74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Activity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58000" cy="3886200"/>
          </a:xfrm>
        </p:spPr>
        <p:txBody>
          <a:bodyPr/>
          <a:lstStyle/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Atomic Mass:</a:t>
            </a:r>
            <a:r>
              <a:rPr lang="en-US" sz="2400">
                <a:latin typeface="Arial" charset="0"/>
                <a:ea typeface="ＭＳ Ｐゴシック" charset="0"/>
              </a:rPr>
              <a:t> The mass of a single atom (or isotope) of an element.</a:t>
            </a:r>
          </a:p>
          <a:p>
            <a:pPr marL="0" indent="0" eaLnBrk="1" hangingPunct="1"/>
            <a:endParaRPr lang="en-US" sz="1400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Each element has an average atomic mass that is expressed as a decimal number. These are the numbers that appear in the ChemCataylst and also on the Create a Table cards.</a:t>
            </a:r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Minion Pro" charset="0"/>
              <a:ea typeface="ＭＳ Ｐゴシック" charset="0"/>
            </a:endParaRPr>
          </a:p>
        </p:txBody>
      </p:sp>
      <p:sp>
        <p:nvSpPr>
          <p:cNvPr id="78851" name="AutoShape 6"/>
          <p:cNvSpPr>
            <a:spLocks noChangeArrowheads="1"/>
          </p:cNvSpPr>
          <p:nvPr/>
        </p:nvSpPr>
        <p:spPr bwMode="auto">
          <a:xfrm>
            <a:off x="1219200" y="2057400"/>
            <a:ext cx="6477000" cy="990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023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Activity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580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is reactivity?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Reactivity is a property that describes whether an element or compound will chemically combine with other substances to form compounds and also describes the speed of a reaction. Reactivity information is included on the Create a Table cards.</a:t>
            </a:r>
            <a:endParaRPr lang="en-US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70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Mendeleyev organized his periodic table based on the properties of the elements, such as reactivity and atomic mass.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Mendeleyev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arrangement of the elements helped predict the existence and properties of as-yet-undiscovered elements.</a:t>
            </a:r>
            <a:endParaRPr lang="en-US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729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430</Words>
  <Application>Microsoft Macintosh PowerPoint</Application>
  <PresentationFormat>On-screen Show (4:3)</PresentationFormat>
  <Paragraphs>66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 SECOND EDITION</vt:lpstr>
      <vt:lpstr>Lesson 9: Create A Table </vt:lpstr>
      <vt:lpstr>ChemCatalyst</vt:lpstr>
      <vt:lpstr>Key Question</vt:lpstr>
      <vt:lpstr>You will be able to:</vt:lpstr>
      <vt:lpstr>Prepare for the Activity</vt:lpstr>
      <vt:lpstr>Prepare for the Activity (cont.)</vt:lpstr>
      <vt:lpstr>Prepare for the Activity (cont.)</vt:lpstr>
      <vt:lpstr>Discussion Notes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9: Create A Table </dc:title>
  <dc:creator>Matthew Belford</dc:creator>
  <cp:lastModifiedBy>Jeffrey Dowling</cp:lastModifiedBy>
  <cp:revision>9</cp:revision>
  <dcterms:created xsi:type="dcterms:W3CDTF">2014-12-05T20:33:46Z</dcterms:created>
  <dcterms:modified xsi:type="dcterms:W3CDTF">2015-06-10T21:42:39Z</dcterms:modified>
</cp:coreProperties>
</file>