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sldIdLst>
    <p:sldId id="26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-2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0ED995-859C-244E-9D49-8E08E22B2246}" type="datetimeFigureOut">
              <a:rPr lang="en-US" smtClean="0"/>
              <a:t>6/11/15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010A06-0654-1A48-8391-A8CAAD48E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255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DF6BD61-4E0F-5E46-AC05-198A07926063}" type="slidenum">
              <a:rPr lang="en-US" sz="1200">
                <a:solidFill>
                  <a:prstClr val="black"/>
                </a:solidFill>
              </a:rPr>
              <a:pPr/>
              <a:t>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447F6F1-50A8-2F47-8FAE-5D2451F1C0E0}" type="slidenum">
              <a:rPr lang="en-US" sz="1200">
                <a:solidFill>
                  <a:prstClr val="black"/>
                </a:solidFill>
              </a:rPr>
              <a:pPr/>
              <a:t>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D914DD8-3987-344A-A0B2-9A53F16796E8}" type="slidenum">
              <a:rPr lang="en-US" sz="1200">
                <a:solidFill>
                  <a:prstClr val="black"/>
                </a:solidFill>
              </a:rPr>
              <a:pPr/>
              <a:t>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75A6565-F0A2-4644-9C5A-C90AD9652A0C}" type="slidenum">
              <a:rPr lang="en-US" sz="1200">
                <a:solidFill>
                  <a:prstClr val="black"/>
                </a:solidFill>
              </a:rPr>
              <a:pPr/>
              <a:t>4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2F070D8-2750-2746-B605-910E0AE6BA4E}" type="slidenum">
              <a:rPr lang="en-US" sz="1200">
                <a:solidFill>
                  <a:prstClr val="black"/>
                </a:solidFill>
              </a:rPr>
              <a:pPr/>
              <a:t>5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7BC4CC1-5B4F-D14F-937B-0BCC3377D993}" type="slidenum">
              <a:rPr lang="en-US" sz="1200">
                <a:solidFill>
                  <a:prstClr val="black"/>
                </a:solidFill>
              </a:rPr>
              <a:pPr/>
              <a:t>6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0E67A3E-72AD-3442-BE0A-EADACB5A9A81}" type="slidenum">
              <a:rPr lang="en-US" sz="1200">
                <a:solidFill>
                  <a:prstClr val="black"/>
                </a:solidFill>
              </a:rPr>
              <a:pPr/>
              <a:t>7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0657B98-0660-EF4E-B27B-BBD536A258DE}" type="slidenum">
              <a:rPr lang="en-US" sz="1200">
                <a:solidFill>
                  <a:prstClr val="black"/>
                </a:solidFill>
              </a:rPr>
              <a:pPr/>
              <a:t>8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82DEAF9-AFBC-CF4D-AF1D-8C37C4047ACD}" type="slidenum">
              <a:rPr lang="en-US" sz="1200">
                <a:solidFill>
                  <a:prstClr val="black"/>
                </a:solidFill>
              </a:rPr>
              <a:pPr/>
              <a:t>9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4C01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AutoShape 3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AutoShape 4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162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1371600" y="1295400"/>
            <a:ext cx="75438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048000"/>
            <a:ext cx="6400800" cy="60960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553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110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1066800"/>
            <a:ext cx="184785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1066800"/>
            <a:ext cx="539115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117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994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06840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027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525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23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5086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61068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57849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4C01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AutoShape 12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8" name="AutoShape 13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9" name="AutoShape 14">
            <a:hlinkClick r:id="" action="ppaction://hlinkshowjump?jump=first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77724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0" name="Line 17"/>
          <p:cNvSpPr>
            <a:spLocks noChangeShapeType="1"/>
          </p:cNvSpPr>
          <p:nvPr userDrawn="1"/>
        </p:nvSpPr>
        <p:spPr bwMode="auto">
          <a:xfrm>
            <a:off x="7772400" y="6553200"/>
            <a:ext cx="0" cy="1524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1" name="Text Box 23"/>
          <p:cNvSpPr txBox="1">
            <a:spLocks noChangeArrowheads="1"/>
          </p:cNvSpPr>
          <p:nvPr userDrawn="1"/>
        </p:nvSpPr>
        <p:spPr bwMode="auto">
          <a:xfrm>
            <a:off x="1371600" y="1143000"/>
            <a:ext cx="6934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3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1066800"/>
            <a:ext cx="7391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4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2133600"/>
            <a:ext cx="7162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Box 28"/>
          <p:cNvSpPr txBox="1">
            <a:spLocks noChangeArrowheads="1"/>
          </p:cNvSpPr>
          <p:nvPr userDrawn="1"/>
        </p:nvSpPr>
        <p:spPr bwMode="auto">
          <a:xfrm>
            <a:off x="3200400" y="6629400"/>
            <a:ext cx="2133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2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995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28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28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28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28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28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28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28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219200"/>
            <a:ext cx="6291263" cy="16002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Arial" charset="0"/>
                <a:ea typeface="ＭＳ Ｐゴシック" charset="0"/>
              </a:rPr>
              <a:t>Living By 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  <a:t>Chemistry</a:t>
            </a:r>
            <a:b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  <a:t>SECOND EDITION</a:t>
            </a:r>
            <a:endParaRPr lang="en-US" sz="2000" dirty="0">
              <a:latin typeface="Arial" charset="0"/>
              <a:ea typeface="ＭＳ Ｐゴシック" charset="0"/>
            </a:endParaRPr>
          </a:p>
        </p:txBody>
      </p:sp>
      <p:sp>
        <p:nvSpPr>
          <p:cNvPr id="614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844798"/>
            <a:ext cx="7162800" cy="2895600"/>
          </a:xfrm>
        </p:spPr>
        <p:txBody>
          <a:bodyPr/>
          <a:lstStyle/>
          <a:p>
            <a:pPr marL="0" indent="0" eaLnBrk="1" hangingPunct="1"/>
            <a:r>
              <a:rPr lang="en-US" b="1" dirty="0">
                <a:solidFill>
                  <a:srgbClr val="499235"/>
                </a:solidFill>
                <a:ea typeface="ＭＳ Ｐゴシック" charset="0"/>
              </a:rPr>
              <a:t>Unit 4: TOXINS</a:t>
            </a:r>
          </a:p>
          <a:p>
            <a:pPr marL="0" indent="0" eaLnBrk="1" hangingPunct="1"/>
            <a:r>
              <a:rPr lang="en-US" sz="2100" dirty="0">
                <a:solidFill>
                  <a:srgbClr val="499235"/>
                </a:solidFill>
                <a:ea typeface="ＭＳ Ｐゴシック" charset="0"/>
              </a:rPr>
              <a:t>Stoichiometry, Solution Chemistry, and Acids and Bases</a:t>
            </a:r>
            <a:endParaRPr lang="en-US" sz="2100" dirty="0">
              <a:solidFill>
                <a:srgbClr val="D2931F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2596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>
                <a:latin typeface="Arial" charset="0"/>
                <a:ea typeface="ＭＳ Ｐゴシック" charset="0"/>
              </a:rPr>
              <a:t>Lesson 88: Neutral Territory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b="1">
                <a:latin typeface="Palatino" charset="0"/>
                <a:ea typeface="ＭＳ Ｐゴシック" charset="0"/>
              </a:rPr>
              <a:t>Neutralization Reactions</a:t>
            </a:r>
          </a:p>
        </p:txBody>
      </p:sp>
    </p:spTree>
    <p:extLst>
      <p:ext uri="{BB962C8B-B14F-4D97-AF65-F5344CB8AC3E}">
        <p14:creationId xmlns:p14="http://schemas.microsoft.com/office/powerpoint/2010/main" val="34646996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ChemCatalyst</a:t>
            </a:r>
          </a:p>
        </p:txBody>
      </p:sp>
      <p:sp>
        <p:nvSpPr>
          <p:cNvPr id="890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6858000" cy="38862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Excess stomach acid, HCl, can cause extreme discomfort and pain. Milk of magnesia, Mg(OH)</a:t>
            </a:r>
            <a:r>
              <a:rPr lang="en-US" sz="2400" baseline="-25000">
                <a:latin typeface="Palatino" charset="0"/>
                <a:ea typeface="ＭＳ Ｐゴシック" charset="0"/>
              </a:rPr>
              <a:t>2</a:t>
            </a:r>
            <a:r>
              <a:rPr lang="en-US" sz="2400">
                <a:latin typeface="Palatino" charset="0"/>
                <a:ea typeface="ＭＳ Ｐゴシック" charset="0"/>
              </a:rPr>
              <a:t>, is often taken to reduce stomach acid.</a:t>
            </a:r>
          </a:p>
          <a:p>
            <a:pPr marL="457200" lvl="1" indent="-342900" eaLnBrk="1" hangingPunct="1">
              <a:buFont typeface="Arial" charset="0"/>
              <a:buAutoNum type="alphaLcPeriod"/>
            </a:pPr>
            <a:r>
              <a:rPr lang="en-US" sz="2400">
                <a:latin typeface="Palatino" charset="0"/>
                <a:ea typeface="ＭＳ Ｐゴシック" charset="0"/>
              </a:rPr>
              <a:t>What products do you think are produced when Mg(OH)</a:t>
            </a:r>
            <a:r>
              <a:rPr lang="en-US" sz="2400" baseline="-25000">
                <a:latin typeface="Palatino" charset="0"/>
                <a:ea typeface="ＭＳ Ｐゴシック" charset="0"/>
              </a:rPr>
              <a:t>2</a:t>
            </a:r>
            <a:r>
              <a:rPr lang="en-US" sz="2400">
                <a:latin typeface="Palatino" charset="0"/>
                <a:ea typeface="ＭＳ Ｐゴシック" charset="0"/>
              </a:rPr>
              <a:t> and HCl are mixed?</a:t>
            </a:r>
          </a:p>
          <a:p>
            <a:pPr marL="457200" lvl="1" indent="-342900" eaLnBrk="1" hangingPunct="1">
              <a:buFont typeface="Arial" charset="0"/>
              <a:buAutoNum type="alphaLcPeriod"/>
            </a:pPr>
            <a:r>
              <a:rPr lang="en-US" sz="2400">
                <a:latin typeface="Palatino" charset="0"/>
                <a:ea typeface="ＭＳ Ｐゴシック" charset="0"/>
              </a:rPr>
              <a:t>What products do you think are produced when HNO</a:t>
            </a:r>
            <a:r>
              <a:rPr lang="en-US" sz="2400" baseline="-25000">
                <a:latin typeface="Palatino" charset="0"/>
                <a:ea typeface="ＭＳ Ｐゴシック" charset="0"/>
              </a:rPr>
              <a:t>3</a:t>
            </a:r>
            <a:r>
              <a:rPr lang="en-US" sz="2400">
                <a:latin typeface="Palatino" charset="0"/>
                <a:ea typeface="ＭＳ Ｐゴシック" charset="0"/>
              </a:rPr>
              <a:t> and HCl are mixed?</a:t>
            </a:r>
            <a:endParaRPr lang="en-US" sz="3200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5107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Key Question</a:t>
            </a:r>
          </a:p>
        </p:txBody>
      </p:sp>
      <p:sp>
        <p:nvSpPr>
          <p:cNvPr id="911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What happens when acids and bases are mixed?</a:t>
            </a:r>
            <a:endParaRPr lang="en-US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/>
            <a:endParaRPr lang="en-US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5218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You will be able to:</a:t>
            </a:r>
          </a:p>
        </p:txBody>
      </p:sp>
      <p:sp>
        <p:nvSpPr>
          <p:cNvPr id="931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Tx/>
              <a:buChar char="•"/>
            </a:pPr>
            <a:r>
              <a:rPr lang="en-US" sz="2400">
                <a:latin typeface="Palatino" charset="0"/>
                <a:ea typeface="ＭＳ Ｐゴシック" charset="0"/>
              </a:rPr>
              <a:t>write a chemical equation for an acid-base neutralization reaction</a:t>
            </a:r>
          </a:p>
          <a:p>
            <a:pPr marL="457200" indent="-457200" eaLnBrk="1" hangingPunct="1">
              <a:buFontTx/>
              <a:buChar char="•"/>
            </a:pPr>
            <a:r>
              <a:rPr lang="en-US" sz="2400">
                <a:latin typeface="Palatino" charset="0"/>
                <a:ea typeface="ＭＳ Ｐゴシック" charset="0"/>
              </a:rPr>
              <a:t>describe how the pH changes when acids and bases are mixed</a:t>
            </a:r>
            <a:endParaRPr lang="en-US">
              <a:latin typeface="Arial" charset="0"/>
              <a:ea typeface="ＭＳ Ｐゴシック" charset="0"/>
            </a:endParaRPr>
          </a:p>
          <a:p>
            <a:pPr marL="457200" indent="-457200" eaLnBrk="1" hangingPunct="1"/>
            <a:endParaRPr lang="en-US">
              <a:latin typeface="Arial" charset="0"/>
              <a:ea typeface="ＭＳ Ｐゴシック" charset="0"/>
            </a:endParaRPr>
          </a:p>
          <a:p>
            <a:pPr marL="457200" indent="-457200" eaLnBrk="1" hangingPunct="1"/>
            <a:endParaRPr lang="en-US">
              <a:latin typeface="Arial" charset="0"/>
              <a:ea typeface="ＭＳ Ｐゴシック" charset="0"/>
            </a:endParaRPr>
          </a:p>
          <a:p>
            <a:pPr marL="457200" indent="-457200" eaLnBrk="1" hangingPunct="1"/>
            <a:endParaRPr lang="en-US">
              <a:latin typeface="Arial" charset="0"/>
              <a:ea typeface="ＭＳ Ｐゴシック" charset="0"/>
            </a:endParaRPr>
          </a:p>
          <a:p>
            <a:pPr marL="457200" indent="-457200" eaLnBrk="1" hangingPunct="1"/>
            <a:endParaRPr lang="en-US" sz="2400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2829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Prepare for the Lab</a:t>
            </a:r>
          </a:p>
        </p:txBody>
      </p:sp>
      <p:sp>
        <p:nvSpPr>
          <p:cNvPr id="952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2133600"/>
            <a:ext cx="7239000" cy="38862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Work in pairs.</a:t>
            </a: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Wear safety goggles at all times.</a:t>
            </a: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Acids and bases are corrosive. Do not get any on skin or near eyes.</a:t>
            </a: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In case of a spill, rinse with large amounts of water.</a:t>
            </a:r>
            <a:endParaRPr lang="en-US" sz="2000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59213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</a:t>
            </a:r>
          </a:p>
        </p:txBody>
      </p:sp>
      <p:sp>
        <p:nvSpPr>
          <p:cNvPr id="972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A neutralization reaction between a strong acid and a strong base in aqueous solution produces an ionic compound (salt) and water.</a:t>
            </a: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A neutralization reaction can be described as a double exchange reaction in which the two compounds exchange cations.</a:t>
            </a:r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0626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Wrap Up</a:t>
            </a:r>
          </a:p>
        </p:txBody>
      </p:sp>
      <p:sp>
        <p:nvSpPr>
          <p:cNvPr id="993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057400"/>
            <a:ext cx="7315200" cy="39624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What happens when acids and bases are mixed?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A neutralization reaction between a strong acid and a strong base produces an ionic salt and water.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When strong acids and bases are mixed, the pH of the product approaches 7 at 25 °C.</a:t>
            </a:r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396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  <a:ea typeface="ＭＳ Ｐゴシック" charset="0"/>
              </a:rPr>
              <a:t>Check-In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1013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162800" cy="35814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Sulfuric acid, H</a:t>
            </a:r>
            <a:r>
              <a:rPr lang="en-US" sz="2400" baseline="-25000">
                <a:latin typeface="Palatino" charset="0"/>
                <a:ea typeface="ＭＳ Ｐゴシック" charset="0"/>
              </a:rPr>
              <a:t>2</a:t>
            </a:r>
            <a:r>
              <a:rPr lang="en-US" sz="2400">
                <a:latin typeface="Palatino" charset="0"/>
                <a:ea typeface="ＭＳ Ｐゴシック" charset="0"/>
              </a:rPr>
              <a:t>SO</a:t>
            </a:r>
            <a:r>
              <a:rPr lang="en-US" sz="2400" baseline="-25000">
                <a:latin typeface="Palatino" charset="0"/>
                <a:ea typeface="ＭＳ Ｐゴシック" charset="0"/>
              </a:rPr>
              <a:t>4</a:t>
            </a:r>
            <a:r>
              <a:rPr lang="en-US" sz="2400">
                <a:latin typeface="Palatino" charset="0"/>
                <a:ea typeface="ＭＳ Ｐゴシック" charset="0"/>
              </a:rPr>
              <a:t>(</a:t>
            </a:r>
            <a:r>
              <a:rPr lang="en-US" sz="2400" i="1">
                <a:latin typeface="Palatino" charset="0"/>
                <a:ea typeface="ＭＳ Ｐゴシック" charset="0"/>
              </a:rPr>
              <a:t>aq</a:t>
            </a:r>
            <a:r>
              <a:rPr lang="en-US" sz="2400">
                <a:latin typeface="Palatino" charset="0"/>
                <a:ea typeface="ＭＳ Ｐゴシック" charset="0"/>
              </a:rPr>
              <a:t>), reacts with magnesium hydroxide, Mg(OH)</a:t>
            </a:r>
            <a:r>
              <a:rPr lang="en-US" sz="2400" baseline="-25000">
                <a:latin typeface="Palatino" charset="0"/>
                <a:ea typeface="ＭＳ Ｐゴシック" charset="0"/>
              </a:rPr>
              <a:t>2</a:t>
            </a:r>
            <a:r>
              <a:rPr lang="en-US" sz="2400">
                <a:latin typeface="Palatino" charset="0"/>
                <a:ea typeface="ＭＳ Ｐゴシック" charset="0"/>
              </a:rPr>
              <a:t>(</a:t>
            </a:r>
            <a:r>
              <a:rPr lang="en-US" sz="2400" i="1">
                <a:latin typeface="Palatino" charset="0"/>
                <a:ea typeface="ＭＳ Ｐゴシック" charset="0"/>
              </a:rPr>
              <a:t>aq</a:t>
            </a:r>
            <a:r>
              <a:rPr lang="en-US" sz="2400">
                <a:latin typeface="Palatino" charset="0"/>
                <a:ea typeface="ＭＳ Ｐゴシック" charset="0"/>
              </a:rPr>
              <a:t>). Write a balanced equation for the reaction that occurs.</a:t>
            </a:r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9195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Palatin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2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308</Words>
  <Application>Microsoft Macintosh PowerPoint</Application>
  <PresentationFormat>On-screen Show (4:3)</PresentationFormat>
  <Paragraphs>44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Blank Presentation</vt:lpstr>
      <vt:lpstr>Living By Chemistry SECOND EDITION</vt:lpstr>
      <vt:lpstr>Lesson 88: Neutral Territory</vt:lpstr>
      <vt:lpstr>ChemCatalyst</vt:lpstr>
      <vt:lpstr>Key Question</vt:lpstr>
      <vt:lpstr>You will be able to:</vt:lpstr>
      <vt:lpstr>Prepare for the Lab</vt:lpstr>
      <vt:lpstr>Discussion Notes</vt:lpstr>
      <vt:lpstr>Wrap Up</vt:lpstr>
      <vt:lpstr>Check-In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88: Neutral Territory</dc:title>
  <dc:creator>Matthew Belford</dc:creator>
  <cp:lastModifiedBy>Jeffrey Dowling</cp:lastModifiedBy>
  <cp:revision>4</cp:revision>
  <dcterms:created xsi:type="dcterms:W3CDTF">2014-12-05T22:46:18Z</dcterms:created>
  <dcterms:modified xsi:type="dcterms:W3CDTF">2015-06-11T18:23:47Z</dcterms:modified>
</cp:coreProperties>
</file>