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131CC-49CC-6C49-BFAE-B7C7C5020D01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1F5E8-AFF4-A040-B028-D2AB5F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27A32B-1748-D848-9A9A-0F69A42AEB5C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33E7DD-7C19-6C45-A44C-DCA983A3EEC9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17ED4E-57BC-3A4E-B87F-347071490C06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B2E55F-5CCA-0F4F-A680-4D6E9523AF35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5F840E-EDEE-0346-8A8A-CC0E5B9D01C7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8C7DB9-7848-E445-9609-F7E3BB677A11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998C92-CF69-844F-81B3-28FBCFAD5CE2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B0BD70-3124-7544-8B0D-C264B957E4F2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7B17EE-AD85-9846-9E60-CB2083049F0A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E0A3BB-7D78-9F46-95EE-8DECB8D34358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11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4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2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4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2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806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4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4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40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852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031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3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8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is pH related to the acid or base concentration of a solution?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pH scale is a logarithmic scale that describes the concentration of hydrogen ions, 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, in solution: pH = -log [H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].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 concentration is related to the OH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 </a:t>
            </a:r>
            <a:r>
              <a:rPr lang="en-US" sz="2400">
                <a:latin typeface="Palatino" charset="0"/>
                <a:ea typeface="ＭＳ Ｐゴシック" charset="0"/>
              </a:rPr>
              <a:t>concentration: [H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][OH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</a:t>
            </a:r>
            <a:r>
              <a:rPr lang="en-US" sz="2400">
                <a:latin typeface="Palatino" charset="0"/>
                <a:ea typeface="ＭＳ Ｐゴシック" charset="0"/>
              </a:rPr>
              <a:t>] =10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–14</a:t>
            </a:r>
            <a:r>
              <a:rPr lang="en-US" sz="2400">
                <a:latin typeface="Palatino" charset="0"/>
                <a:ea typeface="ＭＳ Ｐゴシック" charset="0"/>
              </a:rPr>
              <a:t>. So, as [H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] increases, [OH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</a:t>
            </a:r>
            <a:r>
              <a:rPr lang="en-US" sz="2400">
                <a:latin typeface="Palatino" charset="0"/>
                <a:ea typeface="ＭＳ Ｐゴシック" charset="0"/>
              </a:rPr>
              <a:t>] decreases, and vice-versa.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pH of water is 7. In water the 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 concentration is equal to the OH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</a:t>
            </a:r>
            <a:r>
              <a:rPr lang="en-US" sz="2400">
                <a:latin typeface="Palatino" charset="0"/>
                <a:ea typeface="ＭＳ Ｐゴシック" charset="0"/>
              </a:rPr>
              <a:t> concentration. Thus, water is neutral.</a:t>
            </a:r>
          </a:p>
        </p:txBody>
      </p:sp>
    </p:spTree>
    <p:extLst>
      <p:ext uri="{BB962C8B-B14F-4D97-AF65-F5344CB8AC3E}">
        <p14:creationId xmlns:p14="http://schemas.microsoft.com/office/powerpoint/2010/main" val="53595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If you know the pH of a solution, what else do you know?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59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86: pHooey!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[H+] and pH</a:t>
            </a:r>
          </a:p>
        </p:txBody>
      </p:sp>
    </p:spTree>
    <p:extLst>
      <p:ext uri="{BB962C8B-B14F-4D97-AF65-F5344CB8AC3E}">
        <p14:creationId xmlns:p14="http://schemas.microsoft.com/office/powerpoint/2010/main" val="30629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Pure water has an 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 concentration of 1.0  x 10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–7</a:t>
            </a:r>
            <a:r>
              <a:rPr lang="en-US" sz="2400">
                <a:latin typeface="Palatino" charset="0"/>
                <a:ea typeface="ＭＳ Ｐゴシック" charset="0"/>
              </a:rPr>
              <a:t> M and an OH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</a:t>
            </a:r>
            <a:r>
              <a:rPr lang="en-US" sz="2400">
                <a:latin typeface="Palatino" charset="0"/>
                <a:ea typeface="ＭＳ Ｐゴシック" charset="0"/>
              </a:rPr>
              <a:t> of 1.0 X 10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–7</a:t>
            </a:r>
            <a:r>
              <a:rPr lang="en-US" sz="2400">
                <a:latin typeface="Palatino" charset="0"/>
                <a:ea typeface="ＭＳ Ｐゴシック" charset="0"/>
              </a:rPr>
              <a:t> M.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does this mean?</a:t>
            </a:r>
          </a:p>
        </p:txBody>
      </p:sp>
    </p:spTree>
    <p:extLst>
      <p:ext uri="{BB962C8B-B14F-4D97-AF65-F5344CB8AC3E}">
        <p14:creationId xmlns:p14="http://schemas.microsoft.com/office/powerpoint/2010/main" val="891886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is pH related to the acid or base concentration of a solution?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29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the mathematical relationship between the 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 and OH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</a:t>
            </a:r>
            <a:r>
              <a:rPr lang="en-US" sz="2400">
                <a:latin typeface="Palatino" charset="0"/>
                <a:ea typeface="ＭＳ Ｐゴシック" charset="0"/>
              </a:rPr>
              <a:t> concentrations in a solution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define pH and explain the relationship between 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 concentration and pH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determine the H</a:t>
            </a:r>
            <a:r>
              <a:rPr lang="en-US" sz="2400" baseline="30000">
                <a:latin typeface="Palatino" charset="0"/>
                <a:ea typeface="ＭＳ Ｐゴシック" charset="0"/>
              </a:rPr>
              <a:t>+ </a:t>
            </a:r>
            <a:r>
              <a:rPr lang="en-US" sz="2400">
                <a:latin typeface="Palatino" charset="0"/>
                <a:ea typeface="ＭＳ Ｐゴシック" charset="0"/>
              </a:rPr>
              <a:t>concentration of a solution given the [OH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</a:t>
            </a:r>
            <a:r>
              <a:rPr lang="en-US" sz="2400">
                <a:latin typeface="Palatino" charset="0"/>
                <a:ea typeface="ＭＳ Ｐゴシック" charset="0"/>
              </a:rPr>
              <a:t>],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203486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Acids and bases are corrosive. Do not get any on skin or near eyes.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case of a spill, rinse with large amounts of water.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02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58370" name="Text Box 30"/>
          <p:cNvSpPr txBox="1">
            <a:spLocks noChangeArrowheads="1"/>
          </p:cNvSpPr>
          <p:nvPr/>
        </p:nvSpPr>
        <p:spPr bwMode="auto">
          <a:xfrm>
            <a:off x="1371600" y="2209800"/>
            <a:ext cx="67818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 pH scale is a logarithmic scale that describes the concentration of H</a:t>
            </a:r>
            <a:r>
              <a:rPr lang="en-US" baseline="30000">
                <a:solidFill>
                  <a:srgbClr val="000000"/>
                </a:solidFill>
                <a:latin typeface="Palatino" charset="0"/>
              </a:rPr>
              <a:t>+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 ions in solution.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pH is related to [H</a:t>
            </a:r>
            <a:r>
              <a:rPr lang="en-US" baseline="30000">
                <a:solidFill>
                  <a:srgbClr val="000000"/>
                </a:solidFill>
                <a:latin typeface="Palatino" charset="0"/>
              </a:rPr>
              <a:t>+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] by the formula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		pH = -log [H</a:t>
            </a:r>
            <a:r>
              <a:rPr lang="en-US" baseline="30000">
                <a:solidFill>
                  <a:srgbClr val="000000"/>
                </a:solidFill>
                <a:latin typeface="Palatino" charset="0"/>
              </a:rPr>
              <a:t>+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4576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7543800" cy="1066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endParaRPr lang="en-US" sz="32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32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3200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112861" name="Group 221"/>
          <p:cNvGraphicFramePr>
            <a:graphicFrameLocks noGrp="1"/>
          </p:cNvGraphicFramePr>
          <p:nvPr/>
        </p:nvGraphicFramePr>
        <p:xfrm>
          <a:off x="1143000" y="1676400"/>
          <a:ext cx="6096000" cy="4419600"/>
        </p:xfrm>
        <a:graphic>
          <a:graphicData uri="http://schemas.openxmlformats.org/drawingml/2006/table">
            <a:tbl>
              <a:tblPr/>
              <a:tblGrid>
                <a:gridCol w="2055813"/>
                <a:gridCol w="2057400"/>
                <a:gridCol w="198278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concentration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OH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concentration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–14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–13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–2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–12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–3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–11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–4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–10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–5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–9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–6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–8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–7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–7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–8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–6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–9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–5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–14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–0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72" name="Line 207"/>
          <p:cNvSpPr>
            <a:spLocks noChangeShapeType="1"/>
          </p:cNvSpPr>
          <p:nvPr/>
        </p:nvSpPr>
        <p:spPr bwMode="auto">
          <a:xfrm>
            <a:off x="79248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3" name="Text Box 208"/>
          <p:cNvSpPr txBox="1">
            <a:spLocks noChangeArrowheads="1"/>
          </p:cNvSpPr>
          <p:nvPr/>
        </p:nvSpPr>
        <p:spPr bwMode="auto">
          <a:xfrm>
            <a:off x="7543800" y="12954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</a:rPr>
              <a:t>More acidic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0474" name="Text Box 209"/>
          <p:cNvSpPr txBox="1">
            <a:spLocks noChangeArrowheads="1"/>
          </p:cNvSpPr>
          <p:nvPr/>
        </p:nvSpPr>
        <p:spPr bwMode="auto">
          <a:xfrm>
            <a:off x="7239000" y="6019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</a:rPr>
              <a:t>More basic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0475" name="Text Box 210"/>
          <p:cNvSpPr txBox="1">
            <a:spLocks noChangeArrowheads="1"/>
          </p:cNvSpPr>
          <p:nvPr/>
        </p:nvSpPr>
        <p:spPr bwMode="auto">
          <a:xfrm>
            <a:off x="7543800" y="47244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</a:rPr>
              <a:t>neutral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0476" name="Freeform 222"/>
          <p:cNvSpPr>
            <a:spLocks/>
          </p:cNvSpPr>
          <p:nvPr/>
        </p:nvSpPr>
        <p:spPr bwMode="auto">
          <a:xfrm flipV="1">
            <a:off x="1143000" y="5715000"/>
            <a:ext cx="6172200" cy="76200"/>
          </a:xfrm>
          <a:custGeom>
            <a:avLst/>
            <a:gdLst>
              <a:gd name="T0" fmla="*/ 0 w 4592"/>
              <a:gd name="T1" fmla="*/ 2147483647 h 336"/>
              <a:gd name="T2" fmla="*/ 2147483647 w 4592"/>
              <a:gd name="T3" fmla="*/ 2147483647 h 336"/>
              <a:gd name="T4" fmla="*/ 2147483647 w 4592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92" h="336">
                <a:moveTo>
                  <a:pt x="0" y="336"/>
                </a:moveTo>
                <a:cubicBezTo>
                  <a:pt x="1544" y="316"/>
                  <a:pt x="3088" y="296"/>
                  <a:pt x="3840" y="240"/>
                </a:cubicBezTo>
                <a:cubicBezTo>
                  <a:pt x="4592" y="184"/>
                  <a:pt x="4552" y="92"/>
                  <a:pt x="4512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any solution, the product of the hydrogen ion, 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, concentration and hydroxide ion, OH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</a:t>
            </a:r>
            <a:r>
              <a:rPr lang="en-US" sz="2400">
                <a:latin typeface="Palatino" charset="0"/>
                <a:ea typeface="ＭＳ Ｐゴシック" charset="0"/>
              </a:rPr>
              <a:t>, concentration is a constant.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Water dissociates into 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 and OH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</a:t>
            </a:r>
            <a:r>
              <a:rPr lang="en-US" sz="2400">
                <a:latin typeface="Palatino" charset="0"/>
                <a:ea typeface="ＭＳ Ｐゴシック" charset="0"/>
              </a:rPr>
              <a:t> ions.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pic>
        <p:nvPicPr>
          <p:cNvPr id="62467" name="Picture 4" descr="LBCTG_TOX_ 991_0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5487988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51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Macintosh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86: pHooey!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86: pHooey!</dc:title>
  <dc:creator>Matthew Belford</dc:creator>
  <cp:lastModifiedBy>Jeffrey Dowling</cp:lastModifiedBy>
  <cp:revision>4</cp:revision>
  <dcterms:created xsi:type="dcterms:W3CDTF">2014-12-05T22:45:52Z</dcterms:created>
  <dcterms:modified xsi:type="dcterms:W3CDTF">2015-06-11T18:18:25Z</dcterms:modified>
</cp:coreProperties>
</file>