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67F5A-AC98-2340-AB91-BEA2323F4716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9D635-B5F8-3847-87C9-A28763DF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FB028A-E69A-6445-A339-6D591777BF06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F155B8-149A-5345-A39C-9E6779CFBFCB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0C591A-713B-6D4B-AC3F-853EB09B567E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49E1B0-9FEE-1E46-ADE7-E17F3FEA7321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4A9486-638D-4447-AFEC-287DFA3BBF41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883451-545A-F940-A54F-8CD67680194E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92BC26-E5DD-8544-ABC2-0D44319F8C0E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D99FD3-D424-D74B-985A-E826F4EFEBF1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DBB7D6-EF2C-0F4B-B4D5-F7FCE0A683BC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E1858E-8DC1-A247-A075-C583C0328DE3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F1CD28-13AC-4340-AA34-00F6368BDC5B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7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7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4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783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7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0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8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56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556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5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2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relationship between the number of moles of particles in a solution and the volume of the solution is proportional.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Number of moles = </a:t>
            </a:r>
            <a:r>
              <a:rPr lang="en-US" sz="2400" i="1">
                <a:latin typeface="Palatino" charset="0"/>
                <a:ea typeface="ＭＳ Ｐゴシック" charset="0"/>
              </a:rPr>
              <a:t>k </a:t>
            </a:r>
            <a:r>
              <a:rPr lang="en-US" sz="2400">
                <a:latin typeface="Palatino" charset="0"/>
                <a:ea typeface="ＭＳ Ｐゴシック" charset="0"/>
              </a:rPr>
              <a:t>• volume of solution (in liters)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4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can you convert from molarity to moles of solute?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relationship between moles of molecules in a solution and liters of solution is a proportional one described by the formula M = mol/L, where M is the molarity of the solution.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concentration (or molarity) of a solution does not change with the size of the sample.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calculating the number of moles of particles in an ionic solution, it is necessary to take into account all the ions in the formula.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7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24384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many moles of sugar, C</a:t>
            </a:r>
            <a:r>
              <a:rPr lang="en-US" sz="2400" baseline="-25000">
                <a:latin typeface="Palatino" charset="0"/>
                <a:ea typeface="ＭＳ Ｐゴシック" charset="0"/>
              </a:rPr>
              <a:t>12</a:t>
            </a:r>
            <a:r>
              <a:rPr lang="en-US" sz="2400">
                <a:latin typeface="Palatino" charset="0"/>
                <a:ea typeface="ＭＳ Ｐゴシック" charset="0"/>
              </a:rPr>
              <a:t>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11</a:t>
            </a:r>
            <a:r>
              <a:rPr lang="en-US" sz="2400">
                <a:latin typeface="Palatino" charset="0"/>
                <a:ea typeface="ＭＳ Ｐゴシック" charset="0"/>
              </a:rPr>
              <a:t>, are in 52 mL of a 0.50 M solution?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many moles of sugar, C</a:t>
            </a:r>
            <a:r>
              <a:rPr lang="en-US" sz="2400" baseline="-25000">
                <a:latin typeface="Palatino" charset="0"/>
                <a:ea typeface="ＭＳ Ｐゴシック" charset="0"/>
              </a:rPr>
              <a:t>12</a:t>
            </a:r>
            <a:r>
              <a:rPr lang="en-US" sz="2400">
                <a:latin typeface="Palatino" charset="0"/>
                <a:ea typeface="ＭＳ Ｐゴシック" charset="0"/>
              </a:rPr>
              <a:t>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11</a:t>
            </a:r>
            <a:r>
              <a:rPr lang="en-US" sz="2400">
                <a:latin typeface="Palatino" charset="0"/>
                <a:ea typeface="ＭＳ Ｐゴシック" charset="0"/>
              </a:rPr>
              <a:t>, are in 26 mL of a 0.50 M solution?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2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81: Drop In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Molecular Views</a:t>
            </a:r>
          </a:p>
        </p:txBody>
      </p:sp>
    </p:spTree>
    <p:extLst>
      <p:ext uri="{BB962C8B-B14F-4D97-AF65-F5344CB8AC3E}">
        <p14:creationId xmlns:p14="http://schemas.microsoft.com/office/powerpoint/2010/main" val="2953680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2984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Arial" charset="0"/>
                <a:ea typeface="ＭＳ Ｐゴシック" charset="0"/>
              </a:rPr>
              <a:t>ChemCatalyst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08973"/>
            <a:ext cx="72390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Examine the gummy bear in the sugar solution you prepared in class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yesterday.</a:t>
            </a:r>
            <a:br>
              <a:rPr lang="en-US" sz="2400" dirty="0" smtClean="0">
                <a:latin typeface="Palatino" charset="0"/>
                <a:ea typeface="ＭＳ Ｐゴシック" charset="0"/>
              </a:rPr>
            </a:b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What </a:t>
            </a:r>
            <a:r>
              <a:rPr lang="en-US" sz="2400" dirty="0">
                <a:latin typeface="Palatino" charset="0"/>
                <a:ea typeface="ＭＳ Ｐゴシック" charset="0"/>
              </a:rPr>
              <a:t>does the gummy bear</a:t>
            </a:r>
            <a:r>
              <a:rPr lang="ja-JP" altLang="en-US" sz="2400" dirty="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 dirty="0">
                <a:latin typeface="Palatino" charset="0"/>
                <a:ea typeface="ＭＳ Ｐゴシック" charset="0"/>
              </a:rPr>
              <a:t>s appearance suggest about the solution</a:t>
            </a:r>
            <a:r>
              <a:rPr lang="en-US" altLang="ja-JP" sz="2400" dirty="0" smtClean="0">
                <a:latin typeface="Palatino" charset="0"/>
                <a:ea typeface="ＭＳ Ｐゴシック" charset="0"/>
              </a:rPr>
              <a:t>?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Is </a:t>
            </a:r>
            <a:r>
              <a:rPr lang="en-US" sz="2400" dirty="0">
                <a:latin typeface="Palatino" charset="0"/>
                <a:ea typeface="ＭＳ Ｐゴシック" charset="0"/>
              </a:rPr>
              <a:t>the solution saturated? Why or why not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?</a:t>
            </a:r>
            <a:br>
              <a:rPr lang="en-US" sz="2400" dirty="0" smtClean="0">
                <a:latin typeface="Palatino" charset="0"/>
                <a:ea typeface="ＭＳ Ｐゴシック" charset="0"/>
              </a:rPr>
            </a:b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Imagine that you have 1 L of a 2.0 M sugar solution in a large container. You pour out 100 mL into a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beaker.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Did </a:t>
            </a:r>
            <a:r>
              <a:rPr lang="en-US" sz="2400" dirty="0">
                <a:latin typeface="Palatino" charset="0"/>
                <a:ea typeface="ＭＳ Ｐゴシック" charset="0"/>
              </a:rPr>
              <a:t>the concentration of sugar in the large container change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?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Did </a:t>
            </a:r>
            <a:r>
              <a:rPr lang="en-US" sz="2400" dirty="0">
                <a:latin typeface="Palatino" charset="0"/>
                <a:ea typeface="ＭＳ Ｐゴシック" charset="0"/>
              </a:rPr>
              <a:t>the number of moles of sugar in the large container change?</a:t>
            </a:r>
            <a:endParaRPr lang="en-US" sz="24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2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convert from molarity to moles of solute?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24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describe solution concentration on a particulate level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calculate the number of moles of particles from the molarity and the volume of a solution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differentiate between particles in ionic and molecular solutions</a:t>
            </a:r>
          </a:p>
        </p:txBody>
      </p:sp>
    </p:spTree>
    <p:extLst>
      <p:ext uri="{BB962C8B-B14F-4D97-AF65-F5344CB8AC3E}">
        <p14:creationId xmlns:p14="http://schemas.microsoft.com/office/powerpoint/2010/main" val="246139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3152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114300" lvl="1" indent="0" eaLnBrk="1" hangingPunct="1">
              <a:buFont typeface="Times" charset="0"/>
              <a:buNone/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114300" lvl="1" indent="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Never taste substances in the laboratory.</a:t>
            </a:r>
          </a:p>
        </p:txBody>
      </p:sp>
    </p:spTree>
    <p:extLst>
      <p:ext uri="{BB962C8B-B14F-4D97-AF65-F5344CB8AC3E}">
        <p14:creationId xmlns:p14="http://schemas.microsoft.com/office/powerpoint/2010/main" val="56852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4676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particle views represent molecules dissolved in water.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44035" name="Text Box 26"/>
          <p:cNvSpPr txBox="1">
            <a:spLocks noChangeArrowheads="1"/>
          </p:cNvSpPr>
          <p:nvPr/>
        </p:nvSpPr>
        <p:spPr bwMode="auto">
          <a:xfrm>
            <a:off x="838200" y="5257800"/>
            <a:ext cx="1600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Particle view 1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120 particles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Number density: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10 particles/in</a:t>
            </a:r>
            <a:r>
              <a:rPr lang="en-US" sz="1400" baseline="30000">
                <a:solidFill>
                  <a:srgbClr val="000000"/>
                </a:solidFill>
              </a:rPr>
              <a:t>2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4036" name="Text Box 27"/>
          <p:cNvSpPr txBox="1">
            <a:spLocks noChangeArrowheads="1"/>
          </p:cNvSpPr>
          <p:nvPr/>
        </p:nvSpPr>
        <p:spPr bwMode="auto">
          <a:xfrm>
            <a:off x="2895600" y="5257800"/>
            <a:ext cx="1600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Particle view 2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60 particles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Number density: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5 particles/in</a:t>
            </a:r>
            <a:r>
              <a:rPr lang="en-US" sz="1400" baseline="30000">
                <a:solidFill>
                  <a:srgbClr val="000000"/>
                </a:solidFill>
              </a:rPr>
              <a:t>2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4037" name="Text Box 28"/>
          <p:cNvSpPr txBox="1">
            <a:spLocks noChangeArrowheads="1"/>
          </p:cNvSpPr>
          <p:nvPr/>
        </p:nvSpPr>
        <p:spPr bwMode="auto">
          <a:xfrm>
            <a:off x="4953000" y="5257800"/>
            <a:ext cx="1600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Particle view 3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30 particles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Number density: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2.5 particles/in</a:t>
            </a:r>
            <a:r>
              <a:rPr lang="en-US" sz="1400" baseline="30000">
                <a:solidFill>
                  <a:srgbClr val="000000"/>
                </a:solidFill>
              </a:rPr>
              <a:t>2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4038" name="Text Box 29"/>
          <p:cNvSpPr txBox="1">
            <a:spLocks noChangeArrowheads="1"/>
          </p:cNvSpPr>
          <p:nvPr/>
        </p:nvSpPr>
        <p:spPr bwMode="auto">
          <a:xfrm>
            <a:off x="7086600" y="5257800"/>
            <a:ext cx="1524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Particle view 4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15 particles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Number density:</a:t>
            </a:r>
            <a:br>
              <a:rPr lang="en-US" sz="1400" baseline="0">
                <a:solidFill>
                  <a:srgbClr val="000000"/>
                </a:solidFill>
              </a:rPr>
            </a:br>
            <a:r>
              <a:rPr lang="en-US" sz="1400" baseline="0">
                <a:solidFill>
                  <a:srgbClr val="000000"/>
                </a:solidFill>
              </a:rPr>
              <a:t>1.25 particles/in</a:t>
            </a:r>
            <a:r>
              <a:rPr lang="en-US" sz="1400" baseline="30000">
                <a:solidFill>
                  <a:srgbClr val="000000"/>
                </a:solidFill>
              </a:rPr>
              <a:t>2</a:t>
            </a:r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44039" name="Picture 30" descr="LBCTCM_04_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" t="1418" r="48148" b="49986"/>
          <a:stretch>
            <a:fillRect/>
          </a:stretch>
        </p:blipFill>
        <p:spPr bwMode="auto">
          <a:xfrm>
            <a:off x="968375" y="2743200"/>
            <a:ext cx="17002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31" descr="LBCTCM_04_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52" t="1418" b="49986"/>
          <a:stretch>
            <a:fillRect/>
          </a:stretch>
        </p:blipFill>
        <p:spPr bwMode="auto">
          <a:xfrm>
            <a:off x="2873375" y="2743200"/>
            <a:ext cx="16986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32" descr="LBCTCM_04_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" t="51402" r="48148" b="1389"/>
          <a:stretch>
            <a:fillRect/>
          </a:stretch>
        </p:blipFill>
        <p:spPr bwMode="auto">
          <a:xfrm>
            <a:off x="4953000" y="2743200"/>
            <a:ext cx="16891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33" descr="LBCTCM_04_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52" t="51402"/>
          <a:stretch>
            <a:fillRect/>
          </a:stretch>
        </p:blipFill>
        <p:spPr bwMode="auto">
          <a:xfrm>
            <a:off x="6858000" y="2743200"/>
            <a:ext cx="16986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3" name="Line 34"/>
          <p:cNvSpPr>
            <a:spLocks noChangeShapeType="1"/>
          </p:cNvSpPr>
          <p:nvPr/>
        </p:nvSpPr>
        <p:spPr bwMode="auto">
          <a:xfrm>
            <a:off x="685800" y="2819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44" name="Line 35"/>
          <p:cNvSpPr>
            <a:spLocks noChangeShapeType="1"/>
          </p:cNvSpPr>
          <p:nvPr/>
        </p:nvSpPr>
        <p:spPr bwMode="auto">
          <a:xfrm>
            <a:off x="990600" y="5181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45" name="Text Box 36"/>
          <p:cNvSpPr txBox="1">
            <a:spLocks noChangeArrowheads="1"/>
          </p:cNvSpPr>
          <p:nvPr/>
        </p:nvSpPr>
        <p:spPr bwMode="auto">
          <a:xfrm>
            <a:off x="1600200" y="50292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3 in.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4046" name="Text Box 37"/>
          <p:cNvSpPr txBox="1">
            <a:spLocks noChangeArrowheads="1"/>
          </p:cNvSpPr>
          <p:nvPr/>
        </p:nvSpPr>
        <p:spPr bwMode="auto">
          <a:xfrm>
            <a:off x="381000" y="38100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4 in.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33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46082" name="Picture 7" descr="LBCTCM_04_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4"/>
          <a:stretch>
            <a:fillRect/>
          </a:stretch>
        </p:blipFill>
        <p:spPr bwMode="auto">
          <a:xfrm>
            <a:off x="2438400" y="1981200"/>
            <a:ext cx="4800600" cy="350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4648200"/>
            <a:ext cx="4572000" cy="1524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Any sample cut out of the original Particle View 1 has the same concentration of dots per square inch as the large sample.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1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4648200"/>
            <a:ext cx="7162800" cy="1447800"/>
          </a:xfrm>
        </p:spPr>
        <p:txBody>
          <a:bodyPr/>
          <a:lstStyle/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Concentration does not depend on the size of the sample.</a:t>
            </a:r>
          </a:p>
          <a:p>
            <a:pPr marL="0" indent="0" eaLnBrk="1" hangingPunct="1"/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In order to create solutions C and D, you must dilute the original solution to half its molarity.</a:t>
            </a:r>
          </a:p>
        </p:txBody>
      </p:sp>
      <p:pic>
        <p:nvPicPr>
          <p:cNvPr id="48131" name="Picture 4" descr="LBCTG_TOX_ 991_0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5791200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49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387</Words>
  <Application>Microsoft Macintosh PowerPoint</Application>
  <PresentationFormat>On-screen Show (4:3)</PresentationFormat>
  <Paragraphs>63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Living By Chemistry SECOND EDITION</vt:lpstr>
      <vt:lpstr>Lesson 81: Drop In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81: Drop In</dc:title>
  <dc:creator>Matthew Belford</dc:creator>
  <cp:lastModifiedBy>Jeffrey Dowling</cp:lastModifiedBy>
  <cp:revision>5</cp:revision>
  <dcterms:created xsi:type="dcterms:W3CDTF">2014-12-05T22:44:16Z</dcterms:created>
  <dcterms:modified xsi:type="dcterms:W3CDTF">2015-06-11T17:59:22Z</dcterms:modified>
</cp:coreProperties>
</file>