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270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2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3A625-BB28-294F-B32A-9C51F18C595B}" type="datetimeFigureOut">
              <a:rPr lang="en-US" smtClean="0"/>
              <a:t>6/11/15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368CDB-5000-7F48-B4C0-23593F6D2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57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DF6BD61-4E0F-5E46-AC05-198A07926063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A23776B-3DDE-5E47-9F83-ADB5F0D6A161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4B9FEC2-B323-B945-BA92-D751EEA9454E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42FFEA2-00D7-0D4F-9E29-0A4A3530FE1F}" type="slidenum">
              <a:rPr lang="en-US" sz="1200">
                <a:solidFill>
                  <a:prstClr val="black"/>
                </a:solidFill>
              </a:rPr>
              <a:pPr/>
              <a:t>12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6752B50-F3EE-8D41-8A8B-DEBCA245EDE1}" type="slidenum">
              <a:rPr lang="en-US" sz="1200">
                <a:solidFill>
                  <a:prstClr val="black"/>
                </a:solidFill>
              </a:rPr>
              <a:pPr/>
              <a:t>13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D4ACC9A-6521-D140-9BA6-81703A186EB6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9D85722-0667-1241-A231-9B9EB598785B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5408DAE-9BD3-1443-B43F-7D8E526FBE76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C7E5E35-B5B1-A642-8CA0-A96C919D6894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E68DB60-A1E3-F74A-9E52-66812F4AAEEA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AFABC84-A217-5240-AF06-2ACF2C495DDD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435D66F-85C6-3742-8930-5594C37A329A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2D529C1-5BDA-AC4C-AA17-03DE8DCDEF79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4C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577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625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175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85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8221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76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0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331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214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9134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4595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4C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887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SECOND EDITION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44798"/>
            <a:ext cx="71628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499235"/>
                </a:solidFill>
                <a:ea typeface="ＭＳ Ｐゴシック" charset="0"/>
              </a:rPr>
              <a:t>Unit 4: TOXINS</a:t>
            </a:r>
          </a:p>
          <a:p>
            <a:pPr marL="0" indent="0" eaLnBrk="1" hangingPunct="1"/>
            <a:r>
              <a:rPr lang="en-US" sz="2100" dirty="0">
                <a:solidFill>
                  <a:srgbClr val="499235"/>
                </a:solidFill>
                <a:ea typeface="ＭＳ Ｐゴシック" charset="0"/>
              </a:rPr>
              <a:t>Stoichiometry, Solution Chemistry, and Acids and Bases</a:t>
            </a:r>
            <a:endParaRPr lang="en-US" sz="21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164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 b="1">
                <a:latin typeface="Arial" charset="0"/>
                <a:ea typeface="ＭＳ Ｐゴシック" charset="0"/>
              </a:rPr>
              <a:t>Molarity</a:t>
            </a:r>
            <a:r>
              <a:rPr lang="en-US" sz="2400">
                <a:latin typeface="Arial" charset="0"/>
                <a:ea typeface="ＭＳ Ｐゴシック" charset="0"/>
              </a:rPr>
              <a:t>: The concentration of a solution expressed in moles of solute per liter of solution.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2000">
              <a:latin typeface="Palatino" charset="0"/>
              <a:ea typeface="ＭＳ Ｐゴシック" charset="0"/>
            </a:endParaRPr>
          </a:p>
        </p:txBody>
      </p:sp>
      <p:sp>
        <p:nvSpPr>
          <p:cNvPr id="25603" name="AutoShape 4"/>
          <p:cNvSpPr>
            <a:spLocks noChangeArrowheads="1"/>
          </p:cNvSpPr>
          <p:nvPr/>
        </p:nvSpPr>
        <p:spPr bwMode="auto">
          <a:xfrm>
            <a:off x="1219200" y="2057400"/>
            <a:ext cx="7162800" cy="990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837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9342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The gummy bears changed size depending on the concentration of the solution they were soaked in.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Molecules move from areas of higher concentration to areas of lower concentration.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0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014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315200" cy="3962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How can you keep track of compounds when they are in solution?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When two or more substances mix together uniformly at a molecular, ionic, or atomic level, they form a solution.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 concentration of a solution can be expressed in moles per liter. This is also called the molarity of the solution, or M.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 concentration of a solution can also be expressed in moles per kilogram.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This is called the molarity of the solution, or </a:t>
            </a:r>
            <a:r>
              <a:rPr lang="en-US" sz="2400" i="1">
                <a:latin typeface="Palatino" charset="0"/>
                <a:ea typeface="ＭＳ Ｐゴシック" charset="0"/>
              </a:rPr>
              <a:t>m.</a:t>
            </a:r>
            <a:endParaRPr lang="en-US" sz="24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417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charset="0"/>
              </a:rPr>
              <a:t>Check-In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629400" cy="38100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Suppose 10.0 g of salt, NaCl, are dissolved in 0.50 L of water. What is the molarity of this solution?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253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Lesson 80: Bearly Alive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Solution Concentration</a:t>
            </a:r>
          </a:p>
        </p:txBody>
      </p:sp>
    </p:spTree>
    <p:extLst>
      <p:ext uri="{BB962C8B-B14F-4D97-AF65-F5344CB8AC3E}">
        <p14:creationId xmlns:p14="http://schemas.microsoft.com/office/powerpoint/2010/main" val="2686809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781800" cy="3886200"/>
          </a:xfrm>
        </p:spPr>
        <p:txBody>
          <a:bodyPr/>
          <a:lstStyle/>
          <a:p>
            <a:pPr marL="0" indent="0" eaLnBrk="1" hangingPunct="1"/>
            <a:r>
              <a:rPr lang="en-US" sz="2400" dirty="0">
                <a:latin typeface="Palatino" charset="0"/>
                <a:ea typeface="ＭＳ Ｐゴシック" charset="0"/>
              </a:rPr>
              <a:t>Five gummy bears have been placed overnight in five different aqueous sugar solutions. Each solution contains a different amount of dissolved sugar.</a:t>
            </a:r>
          </a:p>
          <a:p>
            <a:pPr marL="457200" lvl="1" indent="-342900" eaLnBrk="1" hangingPunct="1">
              <a:buFont typeface="Arial" charset="0"/>
              <a:buAutoNum type="alphaLcPeriod"/>
            </a:pPr>
            <a:r>
              <a:rPr lang="en-US" sz="2400" dirty="0">
                <a:latin typeface="Palatino" charset="0"/>
                <a:ea typeface="ＭＳ Ｐゴシック" charset="0"/>
              </a:rPr>
              <a:t>Which solution do you think has the greatest amount of sugar in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it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?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Explain </a:t>
            </a:r>
            <a:r>
              <a:rPr lang="en-US" sz="2400" dirty="0">
                <a:latin typeface="Palatino" charset="0"/>
                <a:ea typeface="ＭＳ Ｐゴシック" charset="0"/>
              </a:rPr>
              <a:t>your reasoning.</a:t>
            </a:r>
          </a:p>
          <a:p>
            <a:pPr marL="457200" lvl="1" indent="-342900" eaLnBrk="1" hangingPunct="1">
              <a:buFont typeface="Arial" charset="0"/>
              <a:buAutoNum type="alphaLcPeriod"/>
            </a:pPr>
            <a:r>
              <a:rPr lang="en-US" sz="2400" dirty="0">
                <a:latin typeface="Palatino" charset="0"/>
                <a:ea typeface="ＭＳ Ｐゴシック" charset="0"/>
              </a:rPr>
              <a:t>What do you think caused the bears to change size?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714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can you keep track of compounds when they are in solution?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846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define the terms </a:t>
            </a:r>
            <a:r>
              <a:rPr lang="en-US" sz="2400" i="1">
                <a:latin typeface="Palatino" charset="0"/>
                <a:ea typeface="ＭＳ Ｐゴシック" charset="0"/>
              </a:rPr>
              <a:t>solution, saturated solution, solute, </a:t>
            </a:r>
            <a:r>
              <a:rPr lang="en-US" sz="2400">
                <a:latin typeface="Palatino" charset="0"/>
                <a:ea typeface="ＭＳ Ｐゴシック" charset="0"/>
              </a:rPr>
              <a:t>and </a:t>
            </a:r>
            <a:r>
              <a:rPr lang="en-US" sz="2400" i="1">
                <a:latin typeface="Palatino" charset="0"/>
                <a:ea typeface="ＭＳ Ｐゴシック" charset="0"/>
              </a:rPr>
              <a:t>solvent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explain what the concentration and molarity of a solution represent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complete calculations involving molarity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142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Lab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Work in groups of four.</a:t>
            </a:r>
            <a:endParaRPr lang="en-US" sz="2400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 b="1">
                <a:latin typeface="Arial" charset="0"/>
                <a:ea typeface="ＭＳ Ｐゴシック" charset="0"/>
              </a:rPr>
              <a:t>Solution</a:t>
            </a:r>
            <a:r>
              <a:rPr lang="en-US" sz="2400">
                <a:latin typeface="Arial" charset="0"/>
                <a:ea typeface="ＭＳ Ｐゴシック" charset="0"/>
              </a:rPr>
              <a:t>: A mixture of two substances that is uniform throughout.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>
              <a:latin typeface="Palatino" charset="0"/>
              <a:ea typeface="ＭＳ Ｐゴシック" charset="0"/>
            </a:endParaRPr>
          </a:p>
        </p:txBody>
      </p:sp>
      <p:sp>
        <p:nvSpPr>
          <p:cNvPr id="17411" name="AutoShape 7"/>
          <p:cNvSpPr>
            <a:spLocks noChangeArrowheads="1"/>
          </p:cNvSpPr>
          <p:nvPr/>
        </p:nvSpPr>
        <p:spPr bwMode="auto">
          <a:xfrm>
            <a:off x="1143000" y="2895600"/>
            <a:ext cx="6858000" cy="838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ADADAD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270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0104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A solution is a mixture of two or more substances that is uniform throughout.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 b="1">
                <a:latin typeface="Arial" charset="0"/>
                <a:ea typeface="ＭＳ Ｐゴシック" charset="0"/>
              </a:rPr>
              <a:t>Solute</a:t>
            </a:r>
            <a:r>
              <a:rPr lang="en-US" sz="2400">
                <a:latin typeface="Arial" charset="0"/>
                <a:ea typeface="ＭＳ Ｐゴシック" charset="0"/>
              </a:rPr>
              <a:t>: The substance dissolved in a solution.</a:t>
            </a:r>
          </a:p>
          <a:p>
            <a:pPr marL="0" indent="0" eaLnBrk="1" hangingPunct="1"/>
            <a:endParaRPr lang="en-US" sz="2400">
              <a:latin typeface="Arial" charset="0"/>
              <a:ea typeface="ＭＳ Ｐゴシック" charset="0"/>
            </a:endParaRPr>
          </a:p>
          <a:p>
            <a:pPr marL="0" indent="0" eaLnBrk="1" hangingPunct="1"/>
            <a:r>
              <a:rPr lang="en-US" sz="2400" b="1">
                <a:latin typeface="Arial" charset="0"/>
                <a:ea typeface="ＭＳ Ｐゴシック" charset="0"/>
              </a:rPr>
              <a:t>Solvent</a:t>
            </a:r>
            <a:r>
              <a:rPr lang="en-US" sz="2400">
                <a:latin typeface="Arial" charset="0"/>
                <a:ea typeface="ＭＳ Ｐゴシック" charset="0"/>
              </a:rPr>
              <a:t>: The substance in which the solute dissolves in a solution.</a:t>
            </a:r>
          </a:p>
          <a:p>
            <a:pPr marL="0" indent="0" eaLnBrk="1" hangingPunct="1"/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9459" name="AutoShape 67"/>
          <p:cNvSpPr>
            <a:spLocks noChangeArrowheads="1"/>
          </p:cNvSpPr>
          <p:nvPr/>
        </p:nvSpPr>
        <p:spPr bwMode="auto">
          <a:xfrm>
            <a:off x="1143000" y="3276600"/>
            <a:ext cx="6858000" cy="685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60" name="AutoShape 68"/>
          <p:cNvSpPr>
            <a:spLocks noChangeArrowheads="1"/>
          </p:cNvSpPr>
          <p:nvPr/>
        </p:nvSpPr>
        <p:spPr bwMode="auto">
          <a:xfrm>
            <a:off x="1143000" y="4191000"/>
            <a:ext cx="6858000" cy="914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030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A solution is saturated when no more solute will dissolve.</a:t>
            </a:r>
          </a:p>
          <a:p>
            <a:pPr marL="0" indent="0" eaLnBrk="1" hangingPunct="1"/>
            <a:endParaRPr lang="en-US" sz="2400">
              <a:latin typeface="Arial" charset="0"/>
              <a:ea typeface="ＭＳ Ｐゴシック" charset="0"/>
            </a:endParaRPr>
          </a:p>
          <a:p>
            <a:pPr marL="0" indent="0" eaLnBrk="1" hangingPunct="1"/>
            <a:r>
              <a:rPr lang="en-US" sz="2400" b="1">
                <a:latin typeface="Arial" charset="0"/>
                <a:ea typeface="ＭＳ Ｐゴシック" charset="0"/>
              </a:rPr>
              <a:t>Saturated solution</a:t>
            </a:r>
            <a:r>
              <a:rPr lang="en-US" sz="2400">
                <a:latin typeface="Arial" charset="0"/>
                <a:ea typeface="ＭＳ Ｐゴシック" charset="0"/>
              </a:rPr>
              <a:t>: A solution that contains the maximum amount of solute for a given amount of solvent.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1400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</p:txBody>
      </p:sp>
      <p:sp>
        <p:nvSpPr>
          <p:cNvPr id="21507" name="AutoShape 4"/>
          <p:cNvSpPr>
            <a:spLocks noChangeArrowheads="1"/>
          </p:cNvSpPr>
          <p:nvPr/>
        </p:nvSpPr>
        <p:spPr bwMode="auto">
          <a:xfrm>
            <a:off x="1219200" y="3200400"/>
            <a:ext cx="7086600" cy="1447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709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Concentration refers to the amount of solute that is dissolved in a solution.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Molarity (M) = </a:t>
            </a:r>
          </a:p>
          <a:p>
            <a:pPr marL="0" indent="0" eaLnBrk="1" hangingPunct="1"/>
            <a:endParaRPr lang="en-US" sz="2400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Arial" charset="0"/>
              <a:ea typeface="ＭＳ Ｐゴシック" charset="0"/>
            </a:endParaRPr>
          </a:p>
          <a:p>
            <a:pPr marL="0" indent="0" eaLnBrk="1" hangingPunct="1"/>
            <a:r>
              <a:rPr lang="en-US" sz="2400" b="1">
                <a:latin typeface="Arial" charset="0"/>
                <a:ea typeface="ＭＳ Ｐゴシック" charset="0"/>
              </a:rPr>
              <a:t>Concentration</a:t>
            </a:r>
            <a:r>
              <a:rPr lang="en-US" sz="2400">
                <a:latin typeface="Arial" charset="0"/>
                <a:ea typeface="ＭＳ Ｐゴシック" charset="0"/>
              </a:rPr>
              <a:t>: A measure of the amount of solute dissolved in a specified volume of solution.</a:t>
            </a:r>
            <a:endParaRPr lang="en-US" sz="1800">
              <a:latin typeface="Palatino" charset="0"/>
              <a:ea typeface="ＭＳ Ｐゴシック" charset="0"/>
            </a:endParaRPr>
          </a:p>
        </p:txBody>
      </p:sp>
      <p:sp>
        <p:nvSpPr>
          <p:cNvPr id="23555" name="AutoShape 4"/>
          <p:cNvSpPr>
            <a:spLocks noChangeArrowheads="1"/>
          </p:cNvSpPr>
          <p:nvPr/>
        </p:nvSpPr>
        <p:spPr bwMode="auto">
          <a:xfrm>
            <a:off x="1219200" y="4648200"/>
            <a:ext cx="7162800" cy="990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56" name="Text Box 6"/>
          <p:cNvSpPr txBox="1">
            <a:spLocks noChangeArrowheads="1"/>
          </p:cNvSpPr>
          <p:nvPr/>
        </p:nvSpPr>
        <p:spPr bwMode="auto">
          <a:xfrm>
            <a:off x="3352800" y="2971800"/>
            <a:ext cx="312420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baseline="0">
                <a:solidFill>
                  <a:srgbClr val="000000"/>
                </a:solidFill>
                <a:latin typeface="Palatino" charset="0"/>
              </a:rPr>
              <a:t>n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 (moles)</a:t>
            </a:r>
            <a:br>
              <a:rPr lang="en-US" baseline="0">
                <a:solidFill>
                  <a:srgbClr val="000000"/>
                </a:solidFill>
                <a:latin typeface="Palatino" charset="0"/>
              </a:rPr>
            </a:br>
            <a:r>
              <a:rPr lang="en-US" i="1" baseline="0">
                <a:solidFill>
                  <a:srgbClr val="000000"/>
                </a:solidFill>
                <a:latin typeface="Palatino" charset="0"/>
              </a:rPr>
              <a:t>V 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(liters of solution)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3557" name="Line 7"/>
          <p:cNvSpPr>
            <a:spLocks noChangeShapeType="1"/>
          </p:cNvSpPr>
          <p:nvPr/>
        </p:nvSpPr>
        <p:spPr bwMode="auto">
          <a:xfrm>
            <a:off x="3581400" y="3429000"/>
            <a:ext cx="2667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73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456</Words>
  <Application>Microsoft Macintosh PowerPoint</Application>
  <PresentationFormat>On-screen Show (4:3)</PresentationFormat>
  <Paragraphs>69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Blank Presentation</vt:lpstr>
      <vt:lpstr>Living By Chemistry SECOND EDITION</vt:lpstr>
      <vt:lpstr>Lesson 80: Bearly Alive</vt:lpstr>
      <vt:lpstr>ChemCatalyst</vt:lpstr>
      <vt:lpstr>Key Question</vt:lpstr>
      <vt:lpstr>You will be able to:</vt:lpstr>
      <vt:lpstr>Prepare for the Lab</vt:lpstr>
      <vt:lpstr>Discussion Notes</vt:lpstr>
      <vt:lpstr>Discussion Notes (cont.)</vt:lpstr>
      <vt:lpstr>Discussion Notes (cont.)</vt:lpstr>
      <vt:lpstr>Discussion Notes (cont.)</vt:lpstr>
      <vt:lpstr>Discussion Notes (cont.)</vt:lpstr>
      <vt:lpstr>Wrap Up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By Chemistry</dc:title>
  <dc:creator>Matthew Belford</dc:creator>
  <cp:lastModifiedBy>Jeffrey Dowling</cp:lastModifiedBy>
  <cp:revision>5</cp:revision>
  <dcterms:created xsi:type="dcterms:W3CDTF">2014-12-05T22:43:54Z</dcterms:created>
  <dcterms:modified xsi:type="dcterms:W3CDTF">2015-06-11T17:58:08Z</dcterms:modified>
</cp:coreProperties>
</file>