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E3798-EFE4-6D40-A8AC-7BF007DA7851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512E4-3C61-B643-B497-9F95975B9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98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F6BD61-4E0F-5E46-AC05-198A07926063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64B17D9-C448-D14F-9727-9791AE4C8DF2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E01977D-F0A6-7E43-9C2B-646D3B3D5657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3D17BA-D3E8-4846-B448-55910E5EE85B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CB8C816-663B-3C42-86BA-0D884325C8C9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3067CFF-18EF-2D4A-851D-FD4102464E7B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2A2B021-4B5D-2347-8FC5-ADD92EAB57AE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2161EF9-98B7-6641-A9D7-65C637E46433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BEFD045-065A-7543-8CB9-6CECC3FB2E1A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600218F-D675-F44D-AA34-E9BB6AA75E17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8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4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5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94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409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1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9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4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0211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5856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230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8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1628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499235"/>
                </a:solidFill>
                <a:ea typeface="ＭＳ Ｐゴシック" charset="0"/>
              </a:rPr>
              <a:t>Unit 4: TOXINS</a:t>
            </a:r>
          </a:p>
          <a:p>
            <a:pPr marL="0" indent="0" eaLnBrk="1" hangingPunct="1"/>
            <a:r>
              <a:rPr lang="en-US" sz="2100" dirty="0">
                <a:solidFill>
                  <a:srgbClr val="499235"/>
                </a:solidFill>
                <a:ea typeface="ＭＳ Ｐゴシック" charset="0"/>
              </a:rPr>
              <a:t>Stoichiometry, Solution Chemistry, and Acids and Bases</a:t>
            </a:r>
            <a:endParaRPr lang="en-US" sz="21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613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0"/>
              </a:rPr>
              <a:t>Check-In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1752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 sample of chlorine gas, Cl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, has a mass of 11 g. How many moles of Cl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g</a:t>
            </a:r>
            <a:r>
              <a:rPr lang="en-US" sz="2400">
                <a:latin typeface="Palatino" charset="0"/>
                <a:ea typeface="ＭＳ Ｐゴシック" charset="0"/>
              </a:rPr>
              <a:t>) is this?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016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78: Mountains into Molehills</a:t>
            </a: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Mass-Mole Conversions</a:t>
            </a:r>
          </a:p>
        </p:txBody>
      </p:sp>
    </p:spTree>
    <p:extLst>
      <p:ext uri="{BB962C8B-B14F-4D97-AF65-F5344CB8AC3E}">
        <p14:creationId xmlns:p14="http://schemas.microsoft.com/office/powerpoint/2010/main" val="3091111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Arsenic, As, arsenic (III) oxide, As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O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, and arsenic (III) sulfide, As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S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, are all toxic because they contain arsenic.</a:t>
            </a:r>
          </a:p>
          <a:p>
            <a:pPr marL="457200" lvl="1" indent="-342900" eaLnBrk="1" hangingPunct="1">
              <a:buFont typeface="Arial" charset="0"/>
              <a:buAutoNum type="alphaLcPeriod"/>
            </a:pPr>
            <a:r>
              <a:rPr lang="en-US" sz="2400">
                <a:latin typeface="Palatino" charset="0"/>
                <a:ea typeface="ＭＳ Ｐゴシック" charset="0"/>
              </a:rPr>
              <a:t>Which is more toxic, 1 mol of As or 1 mol of As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O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? Explain your thinking.</a:t>
            </a:r>
          </a:p>
          <a:p>
            <a:pPr marL="457200" lvl="1" indent="-342900" eaLnBrk="1" hangingPunct="1">
              <a:buFont typeface="Arial" charset="0"/>
              <a:buAutoNum type="alphaLcPeriod"/>
            </a:pPr>
            <a:r>
              <a:rPr lang="en-US" sz="2400">
                <a:latin typeface="Palatino" charset="0"/>
                <a:ea typeface="ＭＳ Ｐゴシック" charset="0"/>
              </a:rPr>
              <a:t>Which is more toxic, 1 g of As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O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 or 1 g of As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S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? Explain.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868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are moles related to mass?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855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convert the number of moles of a compound or an element to mass in grams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convert the mass of a sample in grams to moles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457200" lvl="1" indent="-34290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559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Classwork</a:t>
            </a:r>
          </a:p>
        </p:txBody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239000" cy="3886200"/>
          </a:xfrm>
        </p:spPr>
        <p:txBody>
          <a:bodyPr/>
          <a:lstStyle/>
          <a:p>
            <a:pPr marL="114300" lvl="1" indent="0" eaLnBrk="1" hangingPunct="1">
              <a:buFont typeface="Times" charset="0"/>
              <a:buNone/>
            </a:pPr>
            <a:r>
              <a:rPr lang="en-US" sz="2400">
                <a:latin typeface="Palatino" charset="0"/>
                <a:ea typeface="ＭＳ Ｐゴシック" charset="0"/>
              </a:rPr>
              <a:t>Work in pairs.</a:t>
            </a:r>
          </a:p>
        </p:txBody>
      </p:sp>
    </p:spTree>
    <p:extLst>
      <p:ext uri="{BB962C8B-B14F-4D97-AF65-F5344CB8AC3E}">
        <p14:creationId xmlns:p14="http://schemas.microsoft.com/office/powerpoint/2010/main" val="842724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relationship between mass (g) of a substance and number of moles is proportional.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	Mass (g) = </a:t>
            </a:r>
            <a:r>
              <a:rPr lang="en-US" sz="2400" i="1">
                <a:latin typeface="Palatino" charset="0"/>
                <a:ea typeface="ＭＳ Ｐゴシック" charset="0"/>
              </a:rPr>
              <a:t>k</a:t>
            </a:r>
            <a:r>
              <a:rPr lang="en-US" sz="2400">
                <a:latin typeface="Palatino" charset="0"/>
                <a:ea typeface="ＭＳ Ｐゴシック" charset="0"/>
              </a:rPr>
              <a:t> • moles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proportionality constant, </a:t>
            </a:r>
            <a:r>
              <a:rPr lang="en-US" sz="2400" i="1">
                <a:latin typeface="Palatino" charset="0"/>
                <a:ea typeface="ＭＳ Ｐゴシック" charset="0"/>
              </a:rPr>
              <a:t>k</a:t>
            </a:r>
            <a:r>
              <a:rPr lang="en-US" sz="2400">
                <a:latin typeface="Palatino" charset="0"/>
                <a:ea typeface="ＭＳ Ｐゴシック" charset="0"/>
              </a:rPr>
              <a:t>, is equal to the molar mass of the substance.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16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0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0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739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relationship between the number of particles of a substance and the number of moles is also proportional.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	Number of particles = </a:t>
            </a:r>
            <a:r>
              <a:rPr lang="en-US" sz="2400" i="1">
                <a:latin typeface="Palatino" charset="0"/>
                <a:ea typeface="ＭＳ Ｐゴシック" charset="0"/>
              </a:rPr>
              <a:t>k </a:t>
            </a:r>
            <a:r>
              <a:rPr lang="en-US" sz="2400" b="1">
                <a:latin typeface="Palatino" charset="0"/>
                <a:ea typeface="ＭＳ Ｐゴシック" charset="0"/>
              </a:rPr>
              <a:t>• </a:t>
            </a:r>
            <a:r>
              <a:rPr lang="en-US" sz="2400">
                <a:latin typeface="Palatino" charset="0"/>
                <a:ea typeface="ＭＳ Ｐゴシック" charset="0"/>
              </a:rPr>
              <a:t>number of moles</a:t>
            </a:r>
          </a:p>
          <a:p>
            <a:pPr marL="0" indent="0" eaLnBrk="1" hangingPunct="1"/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In this case, the proportionality constant, </a:t>
            </a:r>
            <a:r>
              <a:rPr lang="en-US" sz="2400" i="1">
                <a:latin typeface="Palatino" charset="0"/>
                <a:ea typeface="ＭＳ Ｐゴシック" charset="0"/>
              </a:rPr>
              <a:t>k</a:t>
            </a:r>
            <a:r>
              <a:rPr lang="en-US" sz="2400">
                <a:latin typeface="Palatino" charset="0"/>
                <a:ea typeface="ＭＳ Ｐゴシック" charset="0"/>
              </a:rPr>
              <a:t>, is equal to Avogadro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s number, 6.02 X 10</a:t>
            </a:r>
            <a:r>
              <a:rPr lang="en-US" altLang="ja-JP" sz="2400" baseline="30000">
                <a:latin typeface="Palatino" charset="0"/>
                <a:ea typeface="ＭＳ Ｐゴシック" charset="0"/>
              </a:rPr>
              <a:t>23</a:t>
            </a:r>
            <a:r>
              <a:rPr lang="en-US" altLang="ja-JP" sz="2400">
                <a:latin typeface="Palatino" charset="0"/>
                <a:ea typeface="ＭＳ Ｐゴシック" charset="0"/>
              </a:rPr>
              <a:t>.</a:t>
            </a:r>
            <a:endParaRPr lang="en-US" sz="18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379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1034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>
                <a:latin typeface="Palatino" charset="0"/>
                <a:ea typeface="ＭＳ Ｐゴシック" charset="0"/>
              </a:rPr>
              <a:t>How are moles related to mass?</a:t>
            </a:r>
          </a:p>
          <a:p>
            <a:pPr marL="457200" lvl="1" indent="-342900" eaLnBrk="1" hangingPunct="1"/>
            <a:r>
              <a:rPr lang="en-US">
                <a:latin typeface="Palatino" charset="0"/>
                <a:ea typeface="ＭＳ Ｐゴシック" charset="0"/>
              </a:rPr>
              <a:t>In order to convert moles to mass, multiply the number of moles by the molar mass.</a:t>
            </a:r>
          </a:p>
          <a:p>
            <a:pPr marL="457200" lvl="1" indent="-342900" eaLnBrk="1" hangingPunct="1"/>
            <a:r>
              <a:rPr lang="en-US">
                <a:latin typeface="Palatino" charset="0"/>
                <a:ea typeface="ＭＳ Ｐゴシック" charset="0"/>
              </a:rPr>
              <a:t>In order to convert mass to moles, divide the number of grams by the molar mass.</a:t>
            </a: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174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Macintosh PowerPoint</Application>
  <PresentationFormat>On-screen Show (4:3)</PresentationFormat>
  <Paragraphs>45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Living By Chemistry SECOND EDITION</vt:lpstr>
      <vt:lpstr>Lesson 78: Mountains into Molehills</vt:lpstr>
      <vt:lpstr>ChemCatalyst</vt:lpstr>
      <vt:lpstr>Key Question</vt:lpstr>
      <vt:lpstr>You will be able to:</vt:lpstr>
      <vt:lpstr>Prepare for the Classwork</vt:lpstr>
      <vt:lpstr>Discussion Notes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78: Mountains into Molehills</dc:title>
  <dc:creator>Matthew Belford</dc:creator>
  <cp:lastModifiedBy>Jeffrey Dowling</cp:lastModifiedBy>
  <cp:revision>4</cp:revision>
  <dcterms:created xsi:type="dcterms:W3CDTF">2014-12-05T22:38:05Z</dcterms:created>
  <dcterms:modified xsi:type="dcterms:W3CDTF">2015-06-11T17:56:57Z</dcterms:modified>
</cp:coreProperties>
</file>