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8" r:id="rId2"/>
    <p:sldId id="257" r:id="rId3"/>
    <p:sldId id="258" r:id="rId4"/>
    <p:sldId id="259" r:id="rId5"/>
    <p:sldId id="260" r:id="rId6"/>
    <p:sldId id="262" r:id="rId7"/>
    <p:sldId id="263" r:id="rId8"/>
    <p:sldId id="269" r:id="rId9"/>
    <p:sldId id="266" r:id="rId10"/>
    <p:sldId id="270"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06821-CF23-2143-8056-B4D47F7AEAB1}" type="datetimeFigureOut">
              <a:rPr lang="en-US" smtClean="0"/>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869B9-1496-BA47-8E82-2E5BC6E86687}" type="slidenum">
              <a:rPr lang="en-US" smtClean="0"/>
              <a:t>‹#›</a:t>
            </a:fld>
            <a:endParaRPr lang="en-US"/>
          </a:p>
        </p:txBody>
      </p:sp>
    </p:spTree>
    <p:extLst>
      <p:ext uri="{BB962C8B-B14F-4D97-AF65-F5344CB8AC3E}">
        <p14:creationId xmlns:p14="http://schemas.microsoft.com/office/powerpoint/2010/main" val="66151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DF6BD61-4E0F-5E46-AC05-198A07926063}" type="slidenum">
              <a:rPr lang="en-US" sz="1200">
                <a:solidFill>
                  <a:prstClr val="black"/>
                </a:solidFill>
              </a:rPr>
              <a:pPr/>
              <a:t>1</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261A690-0E49-1945-B2EE-9319079B9C9C}" type="slidenum">
              <a:rPr lang="en-US" sz="1200">
                <a:solidFill>
                  <a:prstClr val="black"/>
                </a:solidFill>
              </a:rPr>
              <a:pPr/>
              <a:t>10</a:t>
            </a:fld>
            <a:endParaRPr lang="en-US" sz="1200">
              <a:solidFill>
                <a:prstClr val="black"/>
              </a:solidFill>
            </a:endParaRPr>
          </a:p>
        </p:txBody>
      </p:sp>
      <p:sp>
        <p:nvSpPr>
          <p:cNvPr id="95235"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4544AD4-0784-F84C-A864-5FAA666EEB19}" type="slidenum">
              <a:rPr lang="en-US" sz="1200">
                <a:solidFill>
                  <a:prstClr val="black"/>
                </a:solidFill>
              </a:rPr>
              <a:pPr/>
              <a:t>11</a:t>
            </a:fld>
            <a:endParaRPr lang="en-US" sz="1200">
              <a:solidFill>
                <a:prstClr val="black"/>
              </a:solidFill>
            </a:endParaRPr>
          </a:p>
        </p:txBody>
      </p:sp>
      <p:sp>
        <p:nvSpPr>
          <p:cNvPr id="86019"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D67E5FD-6453-E34C-8CAE-04F108990950}" type="slidenum">
              <a:rPr lang="en-US" sz="1200">
                <a:solidFill>
                  <a:prstClr val="black"/>
                </a:solidFill>
              </a:rPr>
              <a:pPr/>
              <a:t>2</a:t>
            </a:fld>
            <a:endParaRPr lang="en-US" sz="1200">
              <a:solidFill>
                <a:prstClr val="black"/>
              </a:solidFill>
            </a:endParaRPr>
          </a:p>
        </p:txBody>
      </p:sp>
      <p:sp>
        <p:nvSpPr>
          <p:cNvPr id="75779"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9D8B982-6F82-8E47-B5CE-1487D6AAF9B4}" type="slidenum">
              <a:rPr lang="en-US" sz="1200">
                <a:solidFill>
                  <a:prstClr val="black"/>
                </a:solidFill>
              </a:rPr>
              <a:pPr/>
              <a:t>3</a:t>
            </a:fld>
            <a:endParaRPr lang="en-US" sz="1200">
              <a:solidFill>
                <a:prstClr val="black"/>
              </a:solidFill>
            </a:endParaRPr>
          </a:p>
        </p:txBody>
      </p:sp>
      <p:sp>
        <p:nvSpPr>
          <p:cNvPr id="76803"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912A1A2-DED2-F24D-92E9-51661B3615E5}" type="slidenum">
              <a:rPr lang="en-US" sz="1200">
                <a:solidFill>
                  <a:prstClr val="black"/>
                </a:solidFill>
              </a:rPr>
              <a:pPr/>
              <a:t>4</a:t>
            </a:fld>
            <a:endParaRPr lang="en-US" sz="1200">
              <a:solidFill>
                <a:prstClr val="black"/>
              </a:solidFill>
            </a:endParaRPr>
          </a:p>
        </p:txBody>
      </p:sp>
      <p:sp>
        <p:nvSpPr>
          <p:cNvPr id="77827"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1A840A4-F7F2-664F-A8B4-5115639C8775}" type="slidenum">
              <a:rPr lang="en-US" sz="1200">
                <a:solidFill>
                  <a:prstClr val="black"/>
                </a:solidFill>
              </a:rPr>
              <a:pPr/>
              <a:t>5</a:t>
            </a:fld>
            <a:endParaRPr lang="en-US" sz="1200">
              <a:solidFill>
                <a:prstClr val="black"/>
              </a:solidFill>
            </a:endParaRPr>
          </a:p>
        </p:txBody>
      </p:sp>
      <p:sp>
        <p:nvSpPr>
          <p:cNvPr id="78851"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F36FB3F-5B3C-9747-B94D-430CC599F3D3}" type="slidenum">
              <a:rPr lang="en-US" sz="1200">
                <a:solidFill>
                  <a:prstClr val="black"/>
                </a:solidFill>
              </a:rPr>
              <a:pPr/>
              <a:t>6</a:t>
            </a:fld>
            <a:endParaRPr lang="en-US" sz="1200">
              <a:solidFill>
                <a:prstClr val="black"/>
              </a:solidFill>
            </a:endParaRPr>
          </a:p>
        </p:txBody>
      </p:sp>
      <p:sp>
        <p:nvSpPr>
          <p:cNvPr id="80899"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5ABCE69-E88E-FA44-8C80-2AAE648FA01D}" type="slidenum">
              <a:rPr lang="en-US" sz="1200">
                <a:solidFill>
                  <a:prstClr val="black"/>
                </a:solidFill>
              </a:rPr>
              <a:pPr/>
              <a:t>7</a:t>
            </a:fld>
            <a:endParaRPr lang="en-US" sz="1200">
              <a:solidFill>
                <a:prstClr val="black"/>
              </a:solidFill>
            </a:endParaRPr>
          </a:p>
        </p:txBody>
      </p:sp>
      <p:sp>
        <p:nvSpPr>
          <p:cNvPr id="81923"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9B4427A-3FA1-6D4C-B08F-412F6849AD33}" type="slidenum">
              <a:rPr lang="en-US" sz="1200">
                <a:solidFill>
                  <a:prstClr val="black"/>
                </a:solidFill>
              </a:rPr>
              <a:pPr/>
              <a:t>8</a:t>
            </a:fld>
            <a:endParaRPr lang="en-US" sz="1200">
              <a:solidFill>
                <a:prstClr val="black"/>
              </a:solidFill>
            </a:endParaRPr>
          </a:p>
        </p:txBody>
      </p:sp>
      <p:sp>
        <p:nvSpPr>
          <p:cNvPr id="93187"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35840FE-E47D-EC4A-8AD6-170BD30ABA89}" type="slidenum">
              <a:rPr lang="en-US" sz="1200">
                <a:solidFill>
                  <a:prstClr val="black"/>
                </a:solidFill>
              </a:rPr>
              <a:pPr/>
              <a:t>9</a:t>
            </a:fld>
            <a:endParaRPr lang="en-US" sz="1200">
              <a:solidFill>
                <a:prstClr val="black"/>
              </a:solidFill>
            </a:endParaRPr>
          </a:p>
        </p:txBody>
      </p:sp>
      <p:sp>
        <p:nvSpPr>
          <p:cNvPr id="84995"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004C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40368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91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62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090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0574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7137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852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115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512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874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201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004C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161577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499235"/>
          </a:solidFill>
          <a:latin typeface="+mj-lt"/>
          <a:ea typeface="+mj-ea"/>
          <a:cs typeface="ＭＳ Ｐゴシック" charset="0"/>
        </a:defRPr>
      </a:lvl1pPr>
      <a:lvl2pPr algn="l" rtl="0" eaLnBrk="0" fontAlgn="base" hangingPunct="0">
        <a:spcBef>
          <a:spcPct val="0"/>
        </a:spcBef>
        <a:spcAft>
          <a:spcPct val="0"/>
        </a:spcAft>
        <a:defRPr sz="3600" b="1">
          <a:solidFill>
            <a:srgbClr val="499235"/>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3600" b="1">
          <a:solidFill>
            <a:srgbClr val="499235"/>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3600" b="1">
          <a:solidFill>
            <a:srgbClr val="499235"/>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3600" b="1">
          <a:solidFill>
            <a:srgbClr val="499235"/>
          </a:solidFill>
          <a:latin typeface="Arial" charset="0"/>
          <a:ea typeface="ＭＳ Ｐゴシック" pitchFamily="80" charset="-128"/>
          <a:cs typeface="ＭＳ Ｐゴシック" charset="0"/>
        </a:defRPr>
      </a:lvl5pPr>
      <a:lvl6pPr marL="457200" algn="l" rtl="0" fontAlgn="base">
        <a:spcBef>
          <a:spcPct val="0"/>
        </a:spcBef>
        <a:spcAft>
          <a:spcPct val="0"/>
        </a:spcAft>
        <a:defRPr sz="3600" b="1">
          <a:solidFill>
            <a:srgbClr val="499235"/>
          </a:solidFill>
          <a:latin typeface="Arial" charset="0"/>
          <a:ea typeface="ＭＳ Ｐゴシック" pitchFamily="80" charset="-128"/>
        </a:defRPr>
      </a:lvl6pPr>
      <a:lvl7pPr marL="914400" algn="l" rtl="0" fontAlgn="base">
        <a:spcBef>
          <a:spcPct val="0"/>
        </a:spcBef>
        <a:spcAft>
          <a:spcPct val="0"/>
        </a:spcAft>
        <a:defRPr sz="3600" b="1">
          <a:solidFill>
            <a:srgbClr val="499235"/>
          </a:solidFill>
          <a:latin typeface="Arial" charset="0"/>
          <a:ea typeface="ＭＳ Ｐゴシック" pitchFamily="80" charset="-128"/>
        </a:defRPr>
      </a:lvl7pPr>
      <a:lvl8pPr marL="1371600" algn="l" rtl="0" fontAlgn="base">
        <a:spcBef>
          <a:spcPct val="0"/>
        </a:spcBef>
        <a:spcAft>
          <a:spcPct val="0"/>
        </a:spcAft>
        <a:defRPr sz="3600" b="1">
          <a:solidFill>
            <a:srgbClr val="499235"/>
          </a:solidFill>
          <a:latin typeface="Arial" charset="0"/>
          <a:ea typeface="ＭＳ Ｐゴシック" pitchFamily="80" charset="-128"/>
        </a:defRPr>
      </a:lvl8pPr>
      <a:lvl9pPr marL="1828800" algn="l" rtl="0" fontAlgn="base">
        <a:spcBef>
          <a:spcPct val="0"/>
        </a:spcBef>
        <a:spcAft>
          <a:spcPct val="0"/>
        </a:spcAft>
        <a:defRPr sz="3600" b="1">
          <a:solidFill>
            <a:srgbClr val="499235"/>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6146" name="Rectangle 3"/>
          <p:cNvSpPr>
            <a:spLocks noGrp="1" noChangeArrowheads="1"/>
          </p:cNvSpPr>
          <p:nvPr>
            <p:ph type="subTitle" idx="1"/>
          </p:nvPr>
        </p:nvSpPr>
        <p:spPr>
          <a:xfrm>
            <a:off x="1447800" y="2844798"/>
            <a:ext cx="7162800" cy="2895600"/>
          </a:xfrm>
        </p:spPr>
        <p:txBody>
          <a:bodyPr/>
          <a:lstStyle/>
          <a:p>
            <a:pPr marL="0" indent="0" eaLnBrk="1" hangingPunct="1"/>
            <a:r>
              <a:rPr lang="en-US" b="1" dirty="0">
                <a:solidFill>
                  <a:srgbClr val="499235"/>
                </a:solidFill>
                <a:ea typeface="ＭＳ Ｐゴシック" charset="0"/>
              </a:rPr>
              <a:t>Unit 4: TOXINS</a:t>
            </a:r>
          </a:p>
          <a:p>
            <a:pPr marL="0" indent="0" eaLnBrk="1" hangingPunct="1"/>
            <a:r>
              <a:rPr lang="en-US" sz="2100" dirty="0">
                <a:solidFill>
                  <a:srgbClr val="499235"/>
                </a:solidFill>
                <a:ea typeface="ＭＳ Ｐゴシック" charset="0"/>
              </a:rPr>
              <a:t>Stoichiometry, Solution Chemistry, and Acids and Bases</a:t>
            </a:r>
            <a:endParaRPr lang="en-US" sz="2100" dirty="0">
              <a:solidFill>
                <a:srgbClr val="D2931F"/>
              </a:solidFill>
              <a:ea typeface="ＭＳ Ｐゴシック" charset="0"/>
            </a:endParaRPr>
          </a:p>
        </p:txBody>
      </p:sp>
    </p:spTree>
    <p:extLst>
      <p:ext uri="{BB962C8B-B14F-4D97-AF65-F5344CB8AC3E}">
        <p14:creationId xmlns:p14="http://schemas.microsoft.com/office/powerpoint/2010/main" val="2992998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dirty="0">
                <a:latin typeface="Arial" charset="0"/>
                <a:ea typeface="ＭＳ Ｐゴシック" charset="0"/>
              </a:rPr>
              <a:t>Wrap </a:t>
            </a:r>
            <a:r>
              <a:rPr lang="en-US" dirty="0" smtClean="0">
                <a:latin typeface="Arial" charset="0"/>
                <a:ea typeface="ＭＳ Ｐゴシック" charset="0"/>
              </a:rPr>
              <a:t>Up - Continued</a:t>
            </a:r>
            <a:endParaRPr lang="en-US" dirty="0">
              <a:latin typeface="Arial" charset="0"/>
              <a:ea typeface="ＭＳ Ｐゴシック" charset="0"/>
            </a:endParaRPr>
          </a:p>
        </p:txBody>
      </p:sp>
      <p:sp>
        <p:nvSpPr>
          <p:cNvPr id="66562" name="Rectangle 3"/>
          <p:cNvSpPr>
            <a:spLocks noGrp="1" noChangeArrowheads="1"/>
          </p:cNvSpPr>
          <p:nvPr>
            <p:ph type="body" idx="1"/>
          </p:nvPr>
        </p:nvSpPr>
        <p:spPr>
          <a:xfrm>
            <a:off x="1295400" y="1905000"/>
            <a:ext cx="7315200" cy="4114800"/>
          </a:xfrm>
        </p:spPr>
        <p:txBody>
          <a:bodyPr/>
          <a:lstStyle/>
          <a:p>
            <a:pPr marL="0" indent="0" eaLnBrk="1" hangingPunct="1">
              <a:lnSpc>
                <a:spcPct val="90000"/>
              </a:lnSpc>
            </a:pPr>
            <a:r>
              <a:rPr lang="en-US" sz="2400">
                <a:latin typeface="Palatino" charset="0"/>
                <a:ea typeface="ＭＳ Ｐゴシック" charset="0"/>
              </a:rPr>
              <a:t>What is the relationship between mass and moles?</a:t>
            </a:r>
          </a:p>
          <a:p>
            <a:pPr marL="457200" lvl="1" indent="-342900" eaLnBrk="1" hangingPunct="1">
              <a:lnSpc>
                <a:spcPct val="90000"/>
              </a:lnSpc>
            </a:pPr>
            <a:r>
              <a:rPr lang="en-US" sz="2400">
                <a:latin typeface="Palatino" charset="0"/>
                <a:ea typeface="ＭＳ Ｐゴシック" charset="0"/>
              </a:rPr>
              <a:t>One mole of a substance is equal to 602 sextillion—or 602,000,000,000,000,000,000,000 —objects. This is also called Avogadro</a:t>
            </a:r>
            <a:r>
              <a:rPr lang="ja-JP" altLang="en-US" sz="2400">
                <a:latin typeface="Palatino" charset="0"/>
                <a:ea typeface="ＭＳ Ｐゴシック" charset="0"/>
              </a:rPr>
              <a:t>’</a:t>
            </a:r>
            <a:r>
              <a:rPr lang="en-US" altLang="ja-JP" sz="2400">
                <a:latin typeface="Palatino" charset="0"/>
                <a:ea typeface="ＭＳ Ｐゴシック" charset="0"/>
              </a:rPr>
              <a:t>s number.</a:t>
            </a:r>
          </a:p>
          <a:p>
            <a:pPr marL="457200" lvl="1" indent="-342900" eaLnBrk="1" hangingPunct="1">
              <a:lnSpc>
                <a:spcPct val="90000"/>
              </a:lnSpc>
            </a:pPr>
            <a:r>
              <a:rPr lang="en-US" sz="2400">
                <a:latin typeface="Palatino" charset="0"/>
                <a:ea typeface="ＭＳ Ｐゴシック" charset="0"/>
              </a:rPr>
              <a:t>Scientific notation is a convenient way to express numbers that have many zeros.</a:t>
            </a:r>
          </a:p>
          <a:p>
            <a:pPr marL="457200" lvl="1" indent="-342900" eaLnBrk="1" hangingPunct="1">
              <a:lnSpc>
                <a:spcPct val="90000"/>
              </a:lnSpc>
            </a:pPr>
            <a:r>
              <a:rPr lang="en-US" sz="2400">
                <a:latin typeface="Palatino" charset="0"/>
                <a:ea typeface="ＭＳ Ｐゴシック" charset="0"/>
              </a:rPr>
              <a:t>The atomic mass given on the periodic table is equivalent to the mass of 1 mole of atoms of the element in grams, called molar mass.</a:t>
            </a:r>
          </a:p>
          <a:p>
            <a:pPr marL="457200" lvl="1" indent="-342900" eaLnBrk="1" hangingPunct="1">
              <a:lnSpc>
                <a:spcPct val="90000"/>
              </a:lnSpc>
            </a:pPr>
            <a:r>
              <a:rPr lang="en-US" sz="2400">
                <a:latin typeface="Palatino" charset="0"/>
                <a:ea typeface="ＭＳ Ｐゴシック" charset="0"/>
              </a:rPr>
              <a:t>Molar mass allows you to convert between moles of atoms and grams of atoms.</a:t>
            </a:r>
          </a:p>
        </p:txBody>
      </p:sp>
    </p:spTree>
    <p:extLst>
      <p:ext uri="{BB962C8B-B14F-4D97-AF65-F5344CB8AC3E}">
        <p14:creationId xmlns:p14="http://schemas.microsoft.com/office/powerpoint/2010/main" val="3402782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noFill/>
        </p:spPr>
        <p:txBody>
          <a:bodyPr/>
          <a:lstStyle/>
          <a:p>
            <a:pPr eaLnBrk="1" hangingPunct="1"/>
            <a:r>
              <a:rPr lang="en-US" dirty="0" smtClean="0">
                <a:latin typeface="Arial" charset="0"/>
                <a:ea typeface="ＭＳ Ｐゴシック" charset="0"/>
              </a:rPr>
              <a:t>Check-In</a:t>
            </a:r>
            <a:endParaRPr lang="en-US" dirty="0">
              <a:latin typeface="Arial" charset="0"/>
              <a:ea typeface="ＭＳ Ｐゴシック" charset="0"/>
            </a:endParaRPr>
          </a:p>
        </p:txBody>
      </p:sp>
      <p:sp>
        <p:nvSpPr>
          <p:cNvPr id="48130" name="Rectangle 3"/>
          <p:cNvSpPr>
            <a:spLocks noGrp="1" noChangeArrowheads="1"/>
          </p:cNvSpPr>
          <p:nvPr>
            <p:ph type="body" idx="1"/>
          </p:nvPr>
        </p:nvSpPr>
        <p:spPr>
          <a:xfrm>
            <a:off x="1295400" y="2133600"/>
            <a:ext cx="6705600" cy="2438400"/>
          </a:xfrm>
        </p:spPr>
        <p:txBody>
          <a:bodyPr/>
          <a:lstStyle/>
          <a:p>
            <a:pPr eaLnBrk="1" hangingPunct="1">
              <a:lnSpc>
                <a:spcPct val="90000"/>
              </a:lnSpc>
              <a:buFont typeface="Arial" panose="020B0604020202020204" pitchFamily="34" charset="0"/>
              <a:buChar char="•"/>
            </a:pPr>
            <a:r>
              <a:rPr lang="en-US" sz="2400" dirty="0">
                <a:latin typeface="Palatino" charset="0"/>
                <a:ea typeface="ＭＳ Ｐゴシック" charset="0"/>
              </a:rPr>
              <a:t>You have a sandwich bag containing raisins. It weighs 24.6 g. A sample of ten raisins weighs 0.90 g. The empty bag has a mass of 2.90 </a:t>
            </a:r>
            <a:r>
              <a:rPr lang="en-US" sz="2400" dirty="0" err="1" smtClean="0">
                <a:latin typeface="Palatino" charset="0"/>
                <a:ea typeface="ＭＳ Ｐゴシック" charset="0"/>
              </a:rPr>
              <a:t>g.How</a:t>
            </a:r>
            <a:r>
              <a:rPr lang="en-US" sz="2400" dirty="0" smtClean="0">
                <a:latin typeface="Palatino" charset="0"/>
                <a:ea typeface="ＭＳ Ｐゴシック" charset="0"/>
              </a:rPr>
              <a:t> </a:t>
            </a:r>
            <a:r>
              <a:rPr lang="en-US" sz="2400" dirty="0">
                <a:latin typeface="Palatino" charset="0"/>
                <a:ea typeface="ＭＳ Ｐゴシック" charset="0"/>
              </a:rPr>
              <a:t>many raisins are in your sandwich bag?</a:t>
            </a:r>
            <a:endParaRPr lang="en-US" sz="2400" dirty="0">
              <a:latin typeface="Arial" charset="0"/>
              <a:ea typeface="ＭＳ Ｐゴシック" charset="0"/>
            </a:endParaRPr>
          </a:p>
          <a:p>
            <a:pPr eaLnBrk="1" hangingPunct="1">
              <a:lnSpc>
                <a:spcPct val="90000"/>
              </a:lnSpc>
              <a:buFont typeface="Arial" panose="020B0604020202020204" pitchFamily="34" charset="0"/>
              <a:buChar char="•"/>
            </a:pPr>
            <a:endParaRPr lang="en-US" sz="2400" dirty="0" smtClean="0">
              <a:latin typeface="Palatino" charset="0"/>
              <a:ea typeface="ＭＳ Ｐゴシック" charset="0"/>
            </a:endParaRPr>
          </a:p>
          <a:p>
            <a:pPr eaLnBrk="1" hangingPunct="1">
              <a:lnSpc>
                <a:spcPct val="90000"/>
              </a:lnSpc>
              <a:buFont typeface="Arial" panose="020B0604020202020204" pitchFamily="34" charset="0"/>
              <a:buChar char="•"/>
            </a:pPr>
            <a:r>
              <a:rPr lang="en-US" sz="2400" dirty="0">
                <a:latin typeface="Palatino" charset="0"/>
                <a:ea typeface="ＭＳ Ｐゴシック" charset="0"/>
              </a:rPr>
              <a:t>If you have 1 </a:t>
            </a:r>
            <a:r>
              <a:rPr lang="en-US" sz="2400" dirty="0" err="1">
                <a:latin typeface="Palatino" charset="0"/>
                <a:ea typeface="ＭＳ Ｐゴシック" charset="0"/>
              </a:rPr>
              <a:t>mol</a:t>
            </a:r>
            <a:r>
              <a:rPr lang="en-US" sz="2400" dirty="0">
                <a:latin typeface="Palatino" charset="0"/>
                <a:ea typeface="ＭＳ Ｐゴシック" charset="0"/>
              </a:rPr>
              <a:t> of aluminum and 1 </a:t>
            </a:r>
            <a:r>
              <a:rPr lang="en-US" sz="2400" dirty="0" err="1">
                <a:latin typeface="Palatino" charset="0"/>
                <a:ea typeface="ＭＳ Ｐゴシック" charset="0"/>
              </a:rPr>
              <a:t>mol</a:t>
            </a:r>
            <a:r>
              <a:rPr lang="en-US" sz="2400" dirty="0">
                <a:latin typeface="Palatino" charset="0"/>
                <a:ea typeface="ＭＳ Ｐゴシック" charset="0"/>
              </a:rPr>
              <a:t> of iron, which has more mass? How many atoms are in each sample?</a:t>
            </a:r>
          </a:p>
          <a:p>
            <a:pPr marL="0" indent="0" eaLnBrk="1" hangingPunct="1">
              <a:lnSpc>
                <a:spcPct val="90000"/>
              </a:lnSpc>
            </a:pPr>
            <a:endParaRPr lang="en-US" sz="2400" dirty="0">
              <a:latin typeface="Palatino" charset="0"/>
              <a:ea typeface="ＭＳ Ｐゴシック" charset="0"/>
            </a:endParaRPr>
          </a:p>
          <a:p>
            <a:pPr marL="0" indent="0" eaLnBrk="1" hangingPunct="1">
              <a:lnSpc>
                <a:spcPct val="90000"/>
              </a:lnSpc>
            </a:pPr>
            <a:endParaRPr lang="en-US" sz="2400" dirty="0">
              <a:latin typeface="Palatino" charset="0"/>
              <a:ea typeface="ＭＳ Ｐゴシック" charset="0"/>
            </a:endParaRPr>
          </a:p>
          <a:p>
            <a:pPr marL="0" indent="0" eaLnBrk="1" hangingPunct="1">
              <a:lnSpc>
                <a:spcPct val="90000"/>
              </a:lnSpc>
            </a:pPr>
            <a:endParaRPr lang="en-US" sz="2400" b="1" dirty="0">
              <a:latin typeface="Palatino" charset="0"/>
              <a:ea typeface="ＭＳ Ｐゴシック" charset="0"/>
            </a:endParaRPr>
          </a:p>
        </p:txBody>
      </p:sp>
    </p:spTree>
    <p:extLst>
      <p:ext uri="{BB962C8B-B14F-4D97-AF65-F5344CB8AC3E}">
        <p14:creationId xmlns:p14="http://schemas.microsoft.com/office/powerpoint/2010/main" val="292569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75 &amp; 76: </a:t>
            </a:r>
            <a:r>
              <a:rPr lang="en-US" dirty="0">
                <a:latin typeface="Arial" charset="0"/>
                <a:ea typeface="ＭＳ Ｐゴシック" charset="0"/>
              </a:rPr>
              <a:t>Make It Count</a:t>
            </a:r>
          </a:p>
        </p:txBody>
      </p:sp>
      <p:sp>
        <p:nvSpPr>
          <p:cNvPr id="27650" name="Rectangle 3"/>
          <p:cNvSpPr>
            <a:spLocks noGrp="1" noChangeArrowheads="1"/>
          </p:cNvSpPr>
          <p:nvPr>
            <p:ph type="body" idx="1"/>
          </p:nvPr>
        </p:nvSpPr>
        <p:spPr/>
        <p:txBody>
          <a:bodyPr/>
          <a:lstStyle/>
          <a:p>
            <a:pPr marL="0" indent="0" eaLnBrk="1" hangingPunct="1"/>
            <a:r>
              <a:rPr lang="en-US" b="1" dirty="0">
                <a:latin typeface="Palatino" charset="0"/>
                <a:ea typeface="ＭＳ Ｐゴシック" charset="0"/>
              </a:rPr>
              <a:t>Counting By </a:t>
            </a:r>
            <a:r>
              <a:rPr lang="en-US" b="1" dirty="0" smtClean="0">
                <a:latin typeface="Palatino" charset="0"/>
                <a:ea typeface="ＭＳ Ｐゴシック" charset="0"/>
              </a:rPr>
              <a:t>Weighing &amp; </a:t>
            </a:r>
            <a:r>
              <a:rPr lang="en-US" b="1" dirty="0" err="1" smtClean="0">
                <a:latin typeface="Palatino" charset="0"/>
                <a:ea typeface="ＭＳ Ｐゴシック" charset="0"/>
              </a:rPr>
              <a:t>Avagadro’s</a:t>
            </a:r>
            <a:r>
              <a:rPr lang="en-US" b="1" smtClean="0">
                <a:latin typeface="Palatino" charset="0"/>
                <a:ea typeface="ＭＳ Ｐゴシック" charset="0"/>
              </a:rPr>
              <a:t> #</a:t>
            </a:r>
            <a:endParaRPr lang="en-US" b="1">
              <a:latin typeface="Palatino" charset="0"/>
              <a:ea typeface="ＭＳ Ｐゴシック" charset="0"/>
            </a:endParaRPr>
          </a:p>
        </p:txBody>
      </p:sp>
    </p:spTree>
    <p:extLst>
      <p:ext uri="{BB962C8B-B14F-4D97-AF65-F5344CB8AC3E}">
        <p14:creationId xmlns:p14="http://schemas.microsoft.com/office/powerpoint/2010/main" val="3212085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29698" name="Rectangle 3"/>
          <p:cNvSpPr>
            <a:spLocks noGrp="1" noChangeArrowheads="1"/>
          </p:cNvSpPr>
          <p:nvPr>
            <p:ph type="body" idx="1"/>
          </p:nvPr>
        </p:nvSpPr>
        <p:spPr>
          <a:xfrm>
            <a:off x="1295400" y="2133600"/>
            <a:ext cx="7010400" cy="3886200"/>
          </a:xfrm>
        </p:spPr>
        <p:txBody>
          <a:bodyPr/>
          <a:lstStyle/>
          <a:p>
            <a:pPr marL="0" indent="0" eaLnBrk="1" hangingPunct="1"/>
            <a:r>
              <a:rPr lang="en-US" sz="2400">
                <a:latin typeface="Palatino" charset="0"/>
                <a:ea typeface="ＭＳ Ｐゴシック" charset="0"/>
              </a:rPr>
              <a:t>The LD</a:t>
            </a:r>
            <a:r>
              <a:rPr lang="en-US" sz="2400" baseline="-25000">
                <a:latin typeface="Palatino" charset="0"/>
                <a:ea typeface="ＭＳ Ｐゴシック" charset="0"/>
              </a:rPr>
              <a:t>50</a:t>
            </a:r>
            <a:r>
              <a:rPr lang="en-US" sz="2400">
                <a:latin typeface="Palatino" charset="0"/>
                <a:ea typeface="ＭＳ Ｐゴシック" charset="0"/>
              </a:rPr>
              <a:t> of arsenic (III) oxide, As</a:t>
            </a:r>
            <a:r>
              <a:rPr lang="en-US" sz="2400" baseline="-25000">
                <a:latin typeface="Palatino" charset="0"/>
                <a:ea typeface="ＭＳ Ｐゴシック" charset="0"/>
              </a:rPr>
              <a:t>2</a:t>
            </a:r>
            <a:r>
              <a:rPr lang="en-US" sz="2400">
                <a:latin typeface="Palatino" charset="0"/>
                <a:ea typeface="ＭＳ Ｐゴシック" charset="0"/>
              </a:rPr>
              <a:t>O</a:t>
            </a:r>
            <a:r>
              <a:rPr lang="en-US" sz="2400" baseline="-25000">
                <a:latin typeface="Palatino" charset="0"/>
                <a:ea typeface="ＭＳ Ｐゴシック" charset="0"/>
              </a:rPr>
              <a:t>3</a:t>
            </a:r>
            <a:r>
              <a:rPr lang="en-US" sz="2400">
                <a:latin typeface="Palatino" charset="0"/>
                <a:ea typeface="ＭＳ Ｐゴシック" charset="0"/>
              </a:rPr>
              <a:t>, is 15 mg/kg.</a:t>
            </a:r>
          </a:p>
          <a:p>
            <a:pPr marL="520700" lvl="1" indent="-406400" eaLnBrk="1" hangingPunct="1">
              <a:buFont typeface="Arial" charset="0"/>
              <a:buAutoNum type="alphaLcParenR"/>
            </a:pPr>
            <a:r>
              <a:rPr lang="en-US" sz="2400">
                <a:latin typeface="Palatino" charset="0"/>
                <a:ea typeface="ＭＳ Ｐゴシック" charset="0"/>
              </a:rPr>
              <a:t>Figure out the lethal dose for a 150 lb adult.</a:t>
            </a:r>
          </a:p>
          <a:p>
            <a:pPr marL="520700" lvl="1" indent="-406400" eaLnBrk="1" hangingPunct="1">
              <a:buFont typeface="Arial" charset="0"/>
              <a:buAutoNum type="alphaLcParenR"/>
            </a:pPr>
            <a:r>
              <a:rPr lang="en-US" sz="2400">
                <a:latin typeface="Palatino" charset="0"/>
                <a:ea typeface="ＭＳ Ｐゴシック" charset="0"/>
              </a:rPr>
              <a:t>How many atoms do you think are in a lethal dose of arsenic (III) As</a:t>
            </a:r>
            <a:r>
              <a:rPr lang="en-US" sz="2400" baseline="-25000">
                <a:latin typeface="Palatino" charset="0"/>
                <a:ea typeface="ＭＳ Ｐゴシック" charset="0"/>
              </a:rPr>
              <a:t>2</a:t>
            </a:r>
            <a:r>
              <a:rPr lang="en-US" sz="2400">
                <a:latin typeface="Palatino" charset="0"/>
                <a:ea typeface="ＭＳ Ｐゴシック" charset="0"/>
              </a:rPr>
              <a:t>O</a:t>
            </a:r>
            <a:r>
              <a:rPr lang="en-US" sz="2400" baseline="-25000">
                <a:latin typeface="Palatino" charset="0"/>
                <a:ea typeface="ＭＳ Ｐゴシック" charset="0"/>
              </a:rPr>
              <a:t>3</a:t>
            </a:r>
            <a:r>
              <a:rPr lang="en-US" sz="2400">
                <a:latin typeface="Palatino" charset="0"/>
                <a:ea typeface="ＭＳ Ｐゴシック" charset="0"/>
              </a:rPr>
              <a:t>? What would you need to know in order to find out?</a:t>
            </a:r>
            <a:endParaRPr lang="en-US">
              <a:latin typeface="Arial" charset="0"/>
              <a:ea typeface="ＭＳ Ｐゴシック" charset="0"/>
            </a:endParaRPr>
          </a:p>
          <a:p>
            <a:pPr marL="0" indent="0" eaLnBrk="1" hangingPunct="1"/>
            <a:endParaRPr lang="en-US" sz="2400">
              <a:latin typeface="Palatino" charset="0"/>
              <a:ea typeface="ＭＳ Ｐゴシック" charset="0"/>
            </a:endParaRPr>
          </a:p>
        </p:txBody>
      </p:sp>
    </p:spTree>
    <p:extLst>
      <p:ext uri="{BB962C8B-B14F-4D97-AF65-F5344CB8AC3E}">
        <p14:creationId xmlns:p14="http://schemas.microsoft.com/office/powerpoint/2010/main" val="2514168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31746"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can mass help you count large numbers of small objects?</a:t>
            </a:r>
            <a:endParaRPr lang="en-US">
              <a:latin typeface="Arial" charset="0"/>
              <a:ea typeface="ＭＳ Ｐゴシック" charset="0"/>
            </a:endParaRPr>
          </a:p>
          <a:p>
            <a:pPr marL="0" indent="0" eaLnBrk="1" hangingPunct="1"/>
            <a:endParaRPr lang="en-US" sz="2400">
              <a:latin typeface="Times New Roman" charset="0"/>
              <a:ea typeface="ＭＳ Ｐゴシック" charset="0"/>
            </a:endParaRPr>
          </a:p>
        </p:txBody>
      </p:sp>
    </p:spTree>
    <p:extLst>
      <p:ext uri="{BB962C8B-B14F-4D97-AF65-F5344CB8AC3E}">
        <p14:creationId xmlns:p14="http://schemas.microsoft.com/office/powerpoint/2010/main" val="3703045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33794" name="Rectangle 3"/>
          <p:cNvSpPr>
            <a:spLocks noGrp="1" noChangeArrowheads="1"/>
          </p:cNvSpPr>
          <p:nvPr>
            <p:ph type="body" idx="1"/>
          </p:nvPr>
        </p:nvSpPr>
        <p:spPr/>
        <p:txBody>
          <a:bodyPr/>
          <a:lstStyle/>
          <a:p>
            <a:pPr marL="457200" lvl="1" indent="-342900" eaLnBrk="1" hangingPunct="1"/>
            <a:r>
              <a:rPr lang="en-US" sz="2400" dirty="0">
                <a:latin typeface="Palatino" charset="0"/>
                <a:ea typeface="ＭＳ Ｐゴシック" charset="0"/>
              </a:rPr>
              <a:t>explain how large numbers of small objects are determined</a:t>
            </a:r>
          </a:p>
          <a:p>
            <a:pPr marL="457200" lvl="1" indent="-342900" eaLnBrk="1" hangingPunct="1"/>
            <a:r>
              <a:rPr lang="en-US" sz="2400" dirty="0">
                <a:latin typeface="Palatino" charset="0"/>
                <a:ea typeface="ＭＳ Ｐゴシック" charset="0"/>
              </a:rPr>
              <a:t>calculate the percent error of a </a:t>
            </a:r>
            <a:r>
              <a:rPr lang="en-US" sz="2400" dirty="0" smtClean="0">
                <a:latin typeface="Palatino" charset="0"/>
                <a:ea typeface="ＭＳ Ｐゴシック" charset="0"/>
              </a:rPr>
              <a:t>calculation</a:t>
            </a:r>
          </a:p>
          <a:p>
            <a:pPr marL="457200" lvl="1" indent="-342900" eaLnBrk="1" hangingPunct="1"/>
            <a:r>
              <a:rPr lang="en-US" sz="2400" dirty="0" smtClean="0">
                <a:latin typeface="Palatino" charset="0"/>
                <a:ea typeface="ＭＳ Ｐゴシック" charset="0"/>
              </a:rPr>
              <a:t>Express and interpret numbers in scientific notation</a:t>
            </a:r>
            <a:endParaRPr lang="en-US" dirty="0">
              <a:latin typeface="Arial" charset="0"/>
              <a:ea typeface="ＭＳ Ｐゴシック" charset="0"/>
            </a:endParaRPr>
          </a:p>
          <a:p>
            <a:pPr marL="0" indent="0" eaLnBrk="1" hangingPunct="1"/>
            <a:endParaRPr lang="en-US" sz="2400" dirty="0">
              <a:latin typeface="Palatino" charset="0"/>
              <a:ea typeface="ＭＳ Ｐゴシック" charset="0"/>
            </a:endParaRPr>
          </a:p>
          <a:p>
            <a:pPr marL="0" indent="0" eaLnBrk="1" hangingPunct="1"/>
            <a:endParaRPr lang="en-US" sz="2400" dirty="0">
              <a:latin typeface="Palatino" charset="0"/>
              <a:ea typeface="ＭＳ Ｐゴシック" charset="0"/>
            </a:endParaRPr>
          </a:p>
        </p:txBody>
      </p:sp>
    </p:spTree>
    <p:extLst>
      <p:ext uri="{BB962C8B-B14F-4D97-AF65-F5344CB8AC3E}">
        <p14:creationId xmlns:p14="http://schemas.microsoft.com/office/powerpoint/2010/main" val="3541633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37890" name="Rectangle 3"/>
          <p:cNvSpPr>
            <a:spLocks noGrp="1" noChangeArrowheads="1"/>
          </p:cNvSpPr>
          <p:nvPr>
            <p:ph type="body" idx="1"/>
          </p:nvPr>
        </p:nvSpPr>
        <p:spPr>
          <a:xfrm>
            <a:off x="1371600" y="2133600"/>
            <a:ext cx="7086600" cy="3657600"/>
          </a:xfrm>
        </p:spPr>
        <p:txBody>
          <a:bodyPr/>
          <a:lstStyle/>
          <a:p>
            <a:pPr marL="0" indent="0" eaLnBrk="1" hangingPunct="1">
              <a:lnSpc>
                <a:spcPct val="90000"/>
              </a:lnSpc>
            </a:pPr>
            <a:r>
              <a:rPr lang="en-US" sz="2400">
                <a:latin typeface="Palatino" charset="0"/>
                <a:ea typeface="ＭＳ Ｐゴシック" charset="0"/>
              </a:rPr>
              <a:t>The easiest way to determine the count of very small objects is to find their total mass and divide by the mass of one object.</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In order to get a more accurate average mass measurement for a tiny object, it is better to find the mass of 10 or 20 of the objects and divide by the number of objects to find the average mass, especially if the variation in size is slight.</a:t>
            </a:r>
            <a:endParaRPr lang="en-US" sz="2400">
              <a:latin typeface="Arial" charset="0"/>
              <a:ea typeface="ＭＳ Ｐゴシック" charset="0"/>
            </a:endParaRPr>
          </a:p>
          <a:p>
            <a:pPr marL="0" indent="0" eaLnBrk="1" hangingPunct="1">
              <a:lnSpc>
                <a:spcPct val="90000"/>
              </a:lnSpc>
            </a:pPr>
            <a:endParaRPr lang="en-US" sz="2400">
              <a:latin typeface="Palatino" charset="0"/>
              <a:ea typeface="ＭＳ Ｐゴシック" charset="0"/>
            </a:endParaRPr>
          </a:p>
        </p:txBody>
      </p:sp>
    </p:spTree>
    <p:extLst>
      <p:ext uri="{BB962C8B-B14F-4D97-AF65-F5344CB8AC3E}">
        <p14:creationId xmlns:p14="http://schemas.microsoft.com/office/powerpoint/2010/main" val="2240860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39938" name="Rectangle 3"/>
          <p:cNvSpPr>
            <a:spLocks noGrp="1" noChangeArrowheads="1"/>
          </p:cNvSpPr>
          <p:nvPr>
            <p:ph type="body" idx="1"/>
          </p:nvPr>
        </p:nvSpPr>
        <p:spPr>
          <a:xfrm>
            <a:off x="1371600" y="2133600"/>
            <a:ext cx="7086600" cy="2362200"/>
          </a:xfrm>
        </p:spPr>
        <p:txBody>
          <a:bodyPr/>
          <a:lstStyle/>
          <a:p>
            <a:pPr marL="0" indent="0" eaLnBrk="1" hangingPunct="1"/>
            <a:r>
              <a:rPr lang="en-US">
                <a:latin typeface="Palatino" charset="0"/>
                <a:ea typeface="ＭＳ Ｐゴシック" charset="0"/>
              </a:rPr>
              <a:t>Chemists use mass when measuring chemical compounds because it is not possible to count atoms directly.</a:t>
            </a:r>
          </a:p>
          <a:p>
            <a:pPr marL="0" indent="0" eaLnBrk="1" hangingPunct="1"/>
            <a:endParaRPr lang="en-US">
              <a:latin typeface="Palatino" charset="0"/>
              <a:ea typeface="ＭＳ Ｐゴシック" charset="0"/>
            </a:endParaRPr>
          </a:p>
        </p:txBody>
      </p:sp>
      <p:sp>
        <p:nvSpPr>
          <p:cNvPr id="4" name="Rectangle 3"/>
          <p:cNvSpPr txBox="1">
            <a:spLocks noChangeArrowheads="1"/>
          </p:cNvSpPr>
          <p:nvPr/>
        </p:nvSpPr>
        <p:spPr bwMode="auto">
          <a:xfrm>
            <a:off x="1295400" y="3978067"/>
            <a:ext cx="70866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a:lstStyle>
          <a:p>
            <a:pPr marL="0" indent="0" defTabSz="914400" eaLnBrk="1" hangingPunct="1">
              <a:lnSpc>
                <a:spcPct val="90000"/>
              </a:lnSpc>
            </a:pPr>
            <a:r>
              <a:rPr lang="en-US" sz="2400" kern="0" dirty="0" smtClean="0">
                <a:latin typeface="Palatino" charset="0"/>
                <a:ea typeface="ＭＳ Ｐゴシック" charset="0"/>
              </a:rPr>
              <a:t>Chemists use percent error to express how close their measurements are to the accepted value.</a:t>
            </a:r>
            <a:endParaRPr lang="en-US" sz="2400" kern="0" dirty="0" smtClean="0">
              <a:latin typeface="Arial" charset="0"/>
              <a:ea typeface="ＭＳ Ｐゴシック" charset="0"/>
            </a:endParaRPr>
          </a:p>
          <a:p>
            <a:pPr marL="0" indent="0" defTabSz="914400" eaLnBrk="1" hangingPunct="1">
              <a:lnSpc>
                <a:spcPct val="90000"/>
              </a:lnSpc>
            </a:pPr>
            <a:endParaRPr lang="en-US" sz="2400" kern="0" dirty="0" smtClean="0">
              <a:latin typeface="Arial" charset="0"/>
              <a:ea typeface="ＭＳ Ｐゴシック" charset="0"/>
            </a:endParaRPr>
          </a:p>
          <a:p>
            <a:pPr marL="0" indent="0" defTabSz="914400" eaLnBrk="1" hangingPunct="1">
              <a:lnSpc>
                <a:spcPct val="90000"/>
              </a:lnSpc>
            </a:pPr>
            <a:endParaRPr lang="en-US" sz="2000" kern="0" dirty="0">
              <a:latin typeface="Palatino" charset="0"/>
              <a:ea typeface="ＭＳ Ｐゴシック" charset="0"/>
            </a:endParaRPr>
          </a:p>
        </p:txBody>
      </p:sp>
      <p:sp>
        <p:nvSpPr>
          <p:cNvPr id="5" name="Text Box 4"/>
          <p:cNvSpPr txBox="1">
            <a:spLocks noChangeArrowheads="1"/>
          </p:cNvSpPr>
          <p:nvPr/>
        </p:nvSpPr>
        <p:spPr bwMode="auto">
          <a:xfrm>
            <a:off x="609600" y="4748969"/>
            <a:ext cx="7848600" cy="123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baseline="0" dirty="0">
                <a:solidFill>
                  <a:srgbClr val="000000"/>
                </a:solidFill>
                <a:latin typeface="Palatino" charset="0"/>
              </a:rPr>
              <a:t>Percent error = |</a:t>
            </a:r>
            <a:r>
              <a:rPr lang="en-US" u="sng" baseline="0" dirty="0">
                <a:solidFill>
                  <a:srgbClr val="000000"/>
                </a:solidFill>
                <a:latin typeface="Palatino" charset="0"/>
              </a:rPr>
              <a:t>observed value – actual value</a:t>
            </a:r>
            <a:r>
              <a:rPr lang="en-US" baseline="0" dirty="0">
                <a:solidFill>
                  <a:srgbClr val="000000"/>
                </a:solidFill>
                <a:latin typeface="Palatino" charset="0"/>
              </a:rPr>
              <a:t>| • 100</a:t>
            </a:r>
            <a:br>
              <a:rPr lang="en-US" baseline="0" dirty="0">
                <a:solidFill>
                  <a:srgbClr val="000000"/>
                </a:solidFill>
                <a:latin typeface="Palatino" charset="0"/>
              </a:rPr>
            </a:br>
            <a:r>
              <a:rPr lang="en-US" baseline="0" dirty="0">
                <a:solidFill>
                  <a:srgbClr val="000000"/>
                </a:solidFill>
                <a:latin typeface="Palatino" charset="0"/>
              </a:rPr>
              <a:t>                   actual value</a:t>
            </a:r>
          </a:p>
          <a:p>
            <a:pPr algn="ctr" defTabSz="914400" eaLnBrk="0" fontAlgn="base" hangingPunct="0">
              <a:spcBef>
                <a:spcPct val="50000"/>
              </a:spcBef>
              <a:spcAft>
                <a:spcPct val="0"/>
              </a:spcAft>
            </a:pPr>
            <a:endParaRPr lang="en-US" sz="1800" baseline="0" dirty="0">
              <a:solidFill>
                <a:srgbClr val="000000"/>
              </a:solidFill>
              <a:latin typeface="Palatino" charset="0"/>
            </a:endParaRPr>
          </a:p>
        </p:txBody>
      </p:sp>
    </p:spTree>
    <p:extLst>
      <p:ext uri="{BB962C8B-B14F-4D97-AF65-F5344CB8AC3E}">
        <p14:creationId xmlns:p14="http://schemas.microsoft.com/office/powerpoint/2010/main" val="2031064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62466"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A number in standard notation can be converted to scientific notation by writing it as a decimal with one digit to the left of the decimal point times a power of ten.</a:t>
            </a:r>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p:txBody>
      </p:sp>
      <p:sp>
        <p:nvSpPr>
          <p:cNvPr id="62467" name="Text Box 4"/>
          <p:cNvSpPr txBox="1">
            <a:spLocks noChangeArrowheads="1"/>
          </p:cNvSpPr>
          <p:nvPr/>
        </p:nvSpPr>
        <p:spPr bwMode="auto">
          <a:xfrm>
            <a:off x="1371600" y="4724400"/>
            <a:ext cx="2743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baseline="0">
                <a:solidFill>
                  <a:srgbClr val="000000"/>
                </a:solidFill>
                <a:latin typeface="Palatino" charset="0"/>
              </a:rPr>
              <a:t>1.56 X 10</a:t>
            </a:r>
            <a:r>
              <a:rPr lang="en-US" baseline="30000">
                <a:solidFill>
                  <a:srgbClr val="000000"/>
                </a:solidFill>
                <a:latin typeface="Palatino" charset="0"/>
              </a:rPr>
              <a:t>4 </a:t>
            </a:r>
            <a:r>
              <a:rPr lang="en-US" baseline="0">
                <a:solidFill>
                  <a:srgbClr val="000000"/>
                </a:solidFill>
                <a:latin typeface="Palatino" charset="0"/>
              </a:rPr>
              <a:t>= 15,600</a:t>
            </a:r>
            <a:endParaRPr lang="en-US">
              <a:solidFill>
                <a:srgbClr val="000000"/>
              </a:solidFill>
            </a:endParaRPr>
          </a:p>
        </p:txBody>
      </p:sp>
      <p:sp>
        <p:nvSpPr>
          <p:cNvPr id="62468" name="Text Box 5"/>
          <p:cNvSpPr txBox="1">
            <a:spLocks noChangeArrowheads="1"/>
          </p:cNvSpPr>
          <p:nvPr/>
        </p:nvSpPr>
        <p:spPr bwMode="auto">
          <a:xfrm>
            <a:off x="4876800" y="4724400"/>
            <a:ext cx="3429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baseline="0">
                <a:solidFill>
                  <a:srgbClr val="000000"/>
                </a:solidFill>
                <a:latin typeface="Palatino" charset="0"/>
              </a:rPr>
              <a:t>1.56 X 10</a:t>
            </a:r>
            <a:r>
              <a:rPr lang="en-US" baseline="30000">
                <a:solidFill>
                  <a:srgbClr val="000000"/>
                </a:solidFill>
                <a:latin typeface="Palatino" charset="0"/>
              </a:rPr>
              <a:t>–4 </a:t>
            </a:r>
            <a:r>
              <a:rPr lang="en-US" baseline="0">
                <a:solidFill>
                  <a:srgbClr val="000000"/>
                </a:solidFill>
                <a:latin typeface="Palatino" charset="0"/>
              </a:rPr>
              <a:t>= 0.000156</a:t>
            </a:r>
            <a:endParaRPr lang="en-US">
              <a:solidFill>
                <a:srgbClr val="000000"/>
              </a:solidFill>
            </a:endParaRPr>
          </a:p>
        </p:txBody>
      </p:sp>
      <p:sp>
        <p:nvSpPr>
          <p:cNvPr id="62469" name="AutoShape 7"/>
          <p:cNvSpPr>
            <a:spLocks noChangeArrowheads="1"/>
          </p:cNvSpPr>
          <p:nvPr/>
        </p:nvSpPr>
        <p:spPr bwMode="auto">
          <a:xfrm>
            <a:off x="1371600" y="3810000"/>
            <a:ext cx="2514600" cy="914400"/>
          </a:xfrm>
          <a:prstGeom prst="downArrowCallout">
            <a:avLst>
              <a:gd name="adj1" fmla="val 13750"/>
              <a:gd name="adj2" fmla="val 46534"/>
              <a:gd name="adj3" fmla="val 16667"/>
              <a:gd name="adj4" fmla="val 66667"/>
            </a:avLst>
          </a:prstGeom>
          <a:solidFill>
            <a:schemeClr val="accent1"/>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2470" name="AutoShape 8"/>
          <p:cNvSpPr>
            <a:spLocks noChangeArrowheads="1"/>
          </p:cNvSpPr>
          <p:nvPr/>
        </p:nvSpPr>
        <p:spPr bwMode="auto">
          <a:xfrm>
            <a:off x="4953000" y="3810000"/>
            <a:ext cx="2514600" cy="914400"/>
          </a:xfrm>
          <a:prstGeom prst="downArrowCallout">
            <a:avLst>
              <a:gd name="adj1" fmla="val 13750"/>
              <a:gd name="adj2" fmla="val 46534"/>
              <a:gd name="adj3" fmla="val 16667"/>
              <a:gd name="adj4" fmla="val 66667"/>
            </a:avLst>
          </a:prstGeom>
          <a:solidFill>
            <a:schemeClr val="accent1"/>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2471" name="Text Box 9"/>
          <p:cNvSpPr txBox="1">
            <a:spLocks noChangeArrowheads="1"/>
          </p:cNvSpPr>
          <p:nvPr/>
        </p:nvSpPr>
        <p:spPr bwMode="auto">
          <a:xfrm>
            <a:off x="1524000" y="3886200"/>
            <a:ext cx="2438400"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400" b="1" baseline="0">
                <a:solidFill>
                  <a:srgbClr val="000000"/>
                </a:solidFill>
              </a:rPr>
              <a:t>Move the decimal point four places to the right.</a:t>
            </a:r>
            <a:endParaRPr lang="en-US" sz="1200" baseline="0">
              <a:solidFill>
                <a:srgbClr val="000000"/>
              </a:solidFill>
            </a:endParaRPr>
          </a:p>
        </p:txBody>
      </p:sp>
      <p:sp>
        <p:nvSpPr>
          <p:cNvPr id="62472" name="Text Box 10"/>
          <p:cNvSpPr txBox="1">
            <a:spLocks noChangeArrowheads="1"/>
          </p:cNvSpPr>
          <p:nvPr/>
        </p:nvSpPr>
        <p:spPr bwMode="auto">
          <a:xfrm>
            <a:off x="5105400" y="3886200"/>
            <a:ext cx="2438400"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400" b="1" baseline="0">
                <a:solidFill>
                  <a:srgbClr val="000000"/>
                </a:solidFill>
              </a:rPr>
              <a:t>Move the decimal point four places to the left.</a:t>
            </a:r>
            <a:endParaRPr lang="en-US" sz="1200" baseline="0">
              <a:solidFill>
                <a:srgbClr val="000000"/>
              </a:solidFill>
            </a:endParaRPr>
          </a:p>
        </p:txBody>
      </p:sp>
    </p:spTree>
    <p:extLst>
      <p:ext uri="{BB962C8B-B14F-4D97-AF65-F5344CB8AC3E}">
        <p14:creationId xmlns:p14="http://schemas.microsoft.com/office/powerpoint/2010/main" val="3162644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46082" name="Rectangle 3"/>
          <p:cNvSpPr>
            <a:spLocks noGrp="1" noChangeArrowheads="1"/>
          </p:cNvSpPr>
          <p:nvPr>
            <p:ph type="body" idx="1"/>
          </p:nvPr>
        </p:nvSpPr>
        <p:spPr>
          <a:xfrm>
            <a:off x="1295400" y="2057400"/>
            <a:ext cx="7315200" cy="3962400"/>
          </a:xfrm>
        </p:spPr>
        <p:txBody>
          <a:bodyPr/>
          <a:lstStyle/>
          <a:p>
            <a:pPr marL="0" indent="0" eaLnBrk="1" hangingPunct="1">
              <a:lnSpc>
                <a:spcPct val="90000"/>
              </a:lnSpc>
            </a:pPr>
            <a:r>
              <a:rPr lang="en-US" sz="2400">
                <a:latin typeface="Palatino" charset="0"/>
                <a:ea typeface="ＭＳ Ｐゴシック" charset="0"/>
              </a:rPr>
              <a:t>How can mass help you count large numbers of small objects?</a:t>
            </a:r>
          </a:p>
          <a:p>
            <a:pPr marL="457200" lvl="1" indent="-342900" eaLnBrk="1" hangingPunct="1">
              <a:lnSpc>
                <a:spcPct val="90000"/>
              </a:lnSpc>
            </a:pPr>
            <a:r>
              <a:rPr lang="en-US" sz="2400">
                <a:latin typeface="Palatino" charset="0"/>
                <a:ea typeface="ＭＳ Ｐゴシック" charset="0"/>
              </a:rPr>
              <a:t>It is possible to count large numbers of small objects by weighing them together and dividing by the mass of a single object.</a:t>
            </a:r>
          </a:p>
          <a:p>
            <a:pPr marL="457200" lvl="1" indent="-342900" eaLnBrk="1" hangingPunct="1">
              <a:lnSpc>
                <a:spcPct val="90000"/>
              </a:lnSpc>
            </a:pPr>
            <a:r>
              <a:rPr lang="en-US" sz="2400">
                <a:latin typeface="Palatino" charset="0"/>
                <a:ea typeface="ＭＳ Ｐゴシック" charset="0"/>
              </a:rPr>
              <a:t>It is more accurate to weigh a large sample of a collection of objects and find their average mass than to rely on weighing a single object.</a:t>
            </a:r>
          </a:p>
          <a:p>
            <a:pPr marL="457200" lvl="1" indent="-342900" eaLnBrk="1" hangingPunct="1">
              <a:lnSpc>
                <a:spcPct val="90000"/>
              </a:lnSpc>
            </a:pPr>
            <a:r>
              <a:rPr lang="en-US" sz="2400">
                <a:latin typeface="Palatino" charset="0"/>
                <a:ea typeface="ＭＳ Ｐゴシック" charset="0"/>
              </a:rPr>
              <a:t>There are so many atoms in a sample that you cannot count them. Chemists use mass to calculate numbers of atoms.</a:t>
            </a:r>
          </a:p>
        </p:txBody>
      </p:sp>
    </p:spTree>
    <p:extLst>
      <p:ext uri="{BB962C8B-B14F-4D97-AF65-F5344CB8AC3E}">
        <p14:creationId xmlns:p14="http://schemas.microsoft.com/office/powerpoint/2010/main" val="17458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TotalTime>
  <Words>586</Words>
  <Application>Microsoft Office PowerPoint</Application>
  <PresentationFormat>On-screen Show (4:3)</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Living By Chemistry SECOND EDITION</vt:lpstr>
      <vt:lpstr>Lesson 75 &amp; 76: Make It Count</vt:lpstr>
      <vt:lpstr>ChemCatalyst</vt:lpstr>
      <vt:lpstr>Key Question</vt:lpstr>
      <vt:lpstr>You will be able to:</vt:lpstr>
      <vt:lpstr>Discussion Notes</vt:lpstr>
      <vt:lpstr>Discussion Notes (cont.)</vt:lpstr>
      <vt:lpstr>Discussion Notes (cont.)</vt:lpstr>
      <vt:lpstr>Wrap Up</vt:lpstr>
      <vt:lpstr>Wrap Up - Continued</vt:lpstr>
      <vt:lpstr>Check-In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75: Make It Count</dc:title>
  <dc:creator>Matthew Belford</dc:creator>
  <cp:lastModifiedBy>00, 00</cp:lastModifiedBy>
  <cp:revision>5</cp:revision>
  <dcterms:created xsi:type="dcterms:W3CDTF">2014-12-05T22:37:09Z</dcterms:created>
  <dcterms:modified xsi:type="dcterms:W3CDTF">2018-01-17T14:36:53Z</dcterms:modified>
</cp:coreProperties>
</file>