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268" r:id="rId2"/>
    <p:sldId id="259" r:id="rId3"/>
    <p:sldId id="260" r:id="rId4"/>
    <p:sldId id="261" r:id="rId5"/>
    <p:sldId id="262" r:id="rId6"/>
    <p:sldId id="263" r:id="rId7"/>
    <p:sldId id="269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602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6FB568-978F-A14C-B07C-6E24DF968347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FCAC8-E7B2-EA4B-848E-AA8EB2705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256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DF6BD61-4E0F-5E46-AC05-198A07926063}" type="slidenum">
              <a:rPr lang="en-US" sz="1200">
                <a:solidFill>
                  <a:prstClr val="black"/>
                </a:solidFill>
              </a:rPr>
              <a:pPr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148E659-27EC-724D-9CA4-091A4399CF2F}" type="slidenum">
              <a:rPr lang="en-US" sz="1200">
                <a:solidFill>
                  <a:prstClr val="black"/>
                </a:solidFill>
              </a:rPr>
              <a:pPr/>
              <a:t>11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C0A3417-1458-E34C-BA74-434A08B5059B}" type="slidenum">
              <a:rPr lang="en-US" sz="1200">
                <a:solidFill>
                  <a:prstClr val="black"/>
                </a:solidFill>
              </a:rPr>
              <a:pPr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02A9D25-0297-4D4B-ADBE-B7F83F76B3DD}" type="slidenum">
              <a:rPr lang="en-US" sz="1200">
                <a:solidFill>
                  <a:prstClr val="black"/>
                </a:solidFill>
              </a:rPr>
              <a:pPr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586BD4D-4CA2-2E44-A93F-261976E4F161}" type="slidenum">
              <a:rPr lang="en-US" sz="1200">
                <a:solidFill>
                  <a:prstClr val="black"/>
                </a:solidFill>
              </a:rPr>
              <a:pPr/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607C09A-2099-5E42-8441-8E07DA37B4B6}" type="slidenum">
              <a:rPr lang="en-US" sz="1200">
                <a:solidFill>
                  <a:prstClr val="black"/>
                </a:solidFill>
              </a:rPr>
              <a:pPr/>
              <a:t>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BA92EAC-B328-F141-817F-0A1673A9BDC3}" type="slidenum">
              <a:rPr lang="en-US" sz="1200">
                <a:solidFill>
                  <a:prstClr val="black"/>
                </a:solidFill>
              </a:rPr>
              <a:pPr/>
              <a:t>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67B1069-015A-0846-9208-1AD82186D3D2}" type="slidenum">
              <a:rPr lang="en-US" sz="1200">
                <a:solidFill>
                  <a:prstClr val="black"/>
                </a:solidFill>
              </a:rPr>
              <a:pPr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2E65FF5-7EDA-2C4C-9DF1-8C34BBA1D944}" type="slidenum">
              <a:rPr lang="en-US" sz="1200">
                <a:solidFill>
                  <a:prstClr val="black"/>
                </a:solidFill>
              </a:rPr>
              <a:pPr/>
              <a:t>9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5272CED-D460-1642-BB68-36F303272A05}" type="slidenum">
              <a:rPr lang="en-US" sz="1200">
                <a:solidFill>
                  <a:prstClr val="black"/>
                </a:solidFill>
              </a:rPr>
              <a:pPr/>
              <a:t>10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4C01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AutoShape 3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AutoShape 4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162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295400"/>
            <a:ext cx="75438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6096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010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209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1066800"/>
            <a:ext cx="18478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066800"/>
            <a:ext cx="53911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023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310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6557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984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564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308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6323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88863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09354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4C01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AutoShape 12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AutoShape 13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9" name="AutoShape 14">
            <a:hlinkClick r:id="" action="ppaction://hlinkshowjump?jump=first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77724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0" name="Line 17"/>
          <p:cNvSpPr>
            <a:spLocks noChangeShapeType="1"/>
          </p:cNvSpPr>
          <p:nvPr userDrawn="1"/>
        </p:nvSpPr>
        <p:spPr bwMode="auto">
          <a:xfrm>
            <a:off x="7772400" y="6553200"/>
            <a:ext cx="0" cy="1524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1" name="Text Box 23"/>
          <p:cNvSpPr txBox="1">
            <a:spLocks noChangeArrowheads="1"/>
          </p:cNvSpPr>
          <p:nvPr userDrawn="1"/>
        </p:nvSpPr>
        <p:spPr bwMode="auto">
          <a:xfrm>
            <a:off x="1371600" y="1143000"/>
            <a:ext cx="6934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3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066800"/>
            <a:ext cx="739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133600"/>
            <a:ext cx="7162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Box 28"/>
          <p:cNvSpPr txBox="1">
            <a:spLocks noChangeArrowheads="1"/>
          </p:cNvSpPr>
          <p:nvPr userDrawn="1"/>
        </p:nvSpPr>
        <p:spPr bwMode="auto">
          <a:xfrm>
            <a:off x="3200400" y="6629400"/>
            <a:ext cx="213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344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219200"/>
            <a:ext cx="6291263" cy="16002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Living By 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Chemistry</a:t>
            </a:r>
            <a:b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SECOND EDITION</a:t>
            </a:r>
            <a:endParaRPr lang="en-US" sz="2000" dirty="0">
              <a:latin typeface="Arial" charset="0"/>
              <a:ea typeface="ＭＳ Ｐゴシック" charset="0"/>
            </a:endParaRPr>
          </a:p>
        </p:txBody>
      </p:sp>
      <p:sp>
        <p:nvSpPr>
          <p:cNvPr id="614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844798"/>
            <a:ext cx="7162800" cy="2895600"/>
          </a:xfrm>
        </p:spPr>
        <p:txBody>
          <a:bodyPr/>
          <a:lstStyle/>
          <a:p>
            <a:pPr marL="0" indent="0" eaLnBrk="1" hangingPunct="1"/>
            <a:r>
              <a:rPr lang="en-US" b="1" dirty="0">
                <a:solidFill>
                  <a:srgbClr val="499235"/>
                </a:solidFill>
                <a:ea typeface="ＭＳ Ｐゴシック" charset="0"/>
              </a:rPr>
              <a:t>Unit 4: TOXINS</a:t>
            </a:r>
          </a:p>
          <a:p>
            <a:pPr marL="0" indent="0" eaLnBrk="1" hangingPunct="1"/>
            <a:r>
              <a:rPr lang="en-US" sz="2100" dirty="0">
                <a:solidFill>
                  <a:srgbClr val="499235"/>
                </a:solidFill>
                <a:ea typeface="ＭＳ Ｐゴシック" charset="0"/>
              </a:rPr>
              <a:t>Stoichiometry, Solution Chemistry, and Acids and Bases</a:t>
            </a:r>
            <a:endParaRPr lang="en-US" sz="2100" dirty="0">
              <a:solidFill>
                <a:srgbClr val="D2931F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18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Wrap Up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7315200" cy="39624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How much is too much of a substance?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Toxicity is relative to dosage: The toxicity (or therapeutic effect) of a substance depends on the dose in which it is received.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The lethal dose (or therapeutic dose) of a substance is often expressed as a ratio between a certain mass of the substance and 1 kilogram of the body mass of an organism exposed to the substance.</a:t>
            </a:r>
          </a:p>
        </p:txBody>
      </p:sp>
    </p:spTree>
    <p:extLst>
      <p:ext uri="{BB962C8B-B14F-4D97-AF65-F5344CB8AC3E}">
        <p14:creationId xmlns:p14="http://schemas.microsoft.com/office/powerpoint/2010/main" val="179275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066800"/>
            <a:ext cx="7543800" cy="914400"/>
          </a:xfrm>
          <a:noFill/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  <a:ea typeface="ＭＳ Ｐゴシック" charset="0"/>
              </a:rPr>
              <a:t>Check-In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133600"/>
            <a:ext cx="7467600" cy="38100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Methadone is a medication used as a painkiller and as a treatment for those recovering from heroin addiction. The LD</a:t>
            </a:r>
            <a:r>
              <a:rPr lang="en-US" sz="2400" baseline="-25000">
                <a:latin typeface="Palatino" charset="0"/>
                <a:ea typeface="ＭＳ Ｐゴシック" charset="0"/>
              </a:rPr>
              <a:t>50 </a:t>
            </a:r>
            <a:r>
              <a:rPr lang="en-US" sz="2400">
                <a:latin typeface="Palatino" charset="0"/>
                <a:ea typeface="ＭＳ Ｐゴシック" charset="0"/>
              </a:rPr>
              <a:t>for methadone is 95 mg/kg.</a:t>
            </a:r>
          </a:p>
          <a:p>
            <a:pPr marL="457200" lvl="1" indent="-342900" eaLnBrk="1" hangingPunct="1">
              <a:buFontTx/>
              <a:buNone/>
            </a:pPr>
            <a:r>
              <a:rPr lang="en-US" sz="2400">
                <a:latin typeface="Palatino" charset="0"/>
                <a:ea typeface="ＭＳ Ｐゴシック" charset="0"/>
              </a:rPr>
              <a:t>a. Would you consider methadone to be more or less toxic than acetaminophen (LD</a:t>
            </a:r>
            <a:r>
              <a:rPr lang="en-US" sz="2400" baseline="-25000">
                <a:latin typeface="Palatino" charset="0"/>
                <a:ea typeface="ＭＳ Ｐゴシック" charset="0"/>
              </a:rPr>
              <a:t>50 </a:t>
            </a:r>
            <a:r>
              <a:rPr lang="en-US" sz="2400">
                <a:latin typeface="Palatino" charset="0"/>
                <a:ea typeface="ＭＳ Ｐゴシック" charset="0"/>
              </a:rPr>
              <a:t>= 2404 mg/kg)? than aspirin (LD</a:t>
            </a:r>
            <a:r>
              <a:rPr lang="en-US" sz="2400" baseline="-25000">
                <a:latin typeface="Palatino" charset="0"/>
                <a:ea typeface="ＭＳ Ｐゴシック" charset="0"/>
              </a:rPr>
              <a:t>50</a:t>
            </a:r>
            <a:r>
              <a:rPr lang="en-US" sz="2400">
                <a:latin typeface="Palatino" charset="0"/>
                <a:ea typeface="ＭＳ Ｐゴシック" charset="0"/>
              </a:rPr>
              <a:t> = 200mg/kg)?</a:t>
            </a:r>
          </a:p>
          <a:p>
            <a:pPr marL="457200" lvl="1" indent="-342900" eaLnBrk="1" hangingPunct="1">
              <a:buFontTx/>
              <a:buNone/>
            </a:pPr>
            <a:r>
              <a:rPr lang="en-US" sz="2400">
                <a:latin typeface="Palatino" charset="0"/>
                <a:ea typeface="ＭＳ Ｐゴシック" charset="0"/>
              </a:rPr>
              <a:t>b. Explain how you would calculate the amount of this substance that would be lethal to a 120 lb human.</a:t>
            </a:r>
          </a:p>
        </p:txBody>
      </p:sp>
    </p:spTree>
    <p:extLst>
      <p:ext uri="{BB962C8B-B14F-4D97-AF65-F5344CB8AC3E}">
        <p14:creationId xmlns:p14="http://schemas.microsoft.com/office/powerpoint/2010/main" val="97084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Lesson 74: Lethal Dose</a:t>
            </a:r>
          </a:p>
        </p:txBody>
      </p:sp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b="1">
                <a:latin typeface="Palatino" charset="0"/>
                <a:ea typeface="ＭＳ Ｐゴシック" charset="0"/>
              </a:rPr>
              <a:t>Toxicity</a:t>
            </a:r>
          </a:p>
        </p:txBody>
      </p:sp>
    </p:spTree>
    <p:extLst>
      <p:ext uri="{BB962C8B-B14F-4D97-AF65-F5344CB8AC3E}">
        <p14:creationId xmlns:p14="http://schemas.microsoft.com/office/powerpoint/2010/main" val="138981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ChemCatalyst</a:t>
            </a:r>
          </a:p>
        </p:txBody>
      </p:sp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781800" cy="38862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Which substance do you think is most toxic to you—alcohol (ethanol, C</a:t>
            </a:r>
            <a:r>
              <a:rPr lang="en-US" sz="2400" baseline="-25000">
                <a:latin typeface="Palatino" charset="0"/>
                <a:ea typeface="ＭＳ Ｐゴシック" charset="0"/>
              </a:rPr>
              <a:t>2</a:t>
            </a:r>
            <a:r>
              <a:rPr lang="en-US" sz="2400">
                <a:latin typeface="Palatino" charset="0"/>
                <a:ea typeface="ＭＳ Ｐゴシック" charset="0"/>
              </a:rPr>
              <a:t>H</a:t>
            </a:r>
            <a:r>
              <a:rPr lang="en-US" sz="2400" baseline="-25000">
                <a:latin typeface="Palatino" charset="0"/>
                <a:ea typeface="ＭＳ Ｐゴシック" charset="0"/>
              </a:rPr>
              <a:t>6</a:t>
            </a:r>
            <a:r>
              <a:rPr lang="en-US" sz="2400">
                <a:latin typeface="Palatino" charset="0"/>
                <a:ea typeface="ＭＳ Ｐゴシック" charset="0"/>
              </a:rPr>
              <a:t>O), aspirin (salicylic acid, C</a:t>
            </a:r>
            <a:r>
              <a:rPr lang="en-US" sz="2400" baseline="-25000">
                <a:latin typeface="Palatino" charset="0"/>
                <a:ea typeface="ＭＳ Ｐゴシック" charset="0"/>
              </a:rPr>
              <a:t>7</a:t>
            </a:r>
            <a:r>
              <a:rPr lang="en-US" sz="2400">
                <a:latin typeface="Palatino" charset="0"/>
                <a:ea typeface="ＭＳ Ｐゴシック" charset="0"/>
              </a:rPr>
              <a:t>H</a:t>
            </a:r>
            <a:r>
              <a:rPr lang="en-US" sz="2400" baseline="-25000">
                <a:latin typeface="Palatino" charset="0"/>
                <a:ea typeface="ＭＳ Ｐゴシック" charset="0"/>
              </a:rPr>
              <a:t>6</a:t>
            </a:r>
            <a:r>
              <a:rPr lang="en-US" sz="2400">
                <a:latin typeface="Palatino" charset="0"/>
                <a:ea typeface="ＭＳ Ｐゴシック" charset="0"/>
              </a:rPr>
              <a:t>O</a:t>
            </a:r>
            <a:r>
              <a:rPr lang="en-US" sz="2400" baseline="-25000">
                <a:latin typeface="Palatino" charset="0"/>
                <a:ea typeface="ＭＳ Ｐゴシック" charset="0"/>
              </a:rPr>
              <a:t>3</a:t>
            </a:r>
            <a:r>
              <a:rPr lang="en-US" sz="2400">
                <a:latin typeface="Palatino" charset="0"/>
                <a:ea typeface="ＭＳ Ｐゴシック" charset="0"/>
              </a:rPr>
              <a:t>), or arsenic (III) oxide (As</a:t>
            </a:r>
            <a:r>
              <a:rPr lang="en-US" sz="2400" baseline="-25000">
                <a:latin typeface="Palatino" charset="0"/>
                <a:ea typeface="ＭＳ Ｐゴシック" charset="0"/>
              </a:rPr>
              <a:t>2</a:t>
            </a:r>
            <a:r>
              <a:rPr lang="en-US" sz="2400">
                <a:latin typeface="Palatino" charset="0"/>
                <a:ea typeface="ＭＳ Ｐゴシック" charset="0"/>
              </a:rPr>
              <a:t>O</a:t>
            </a:r>
            <a:r>
              <a:rPr lang="en-US" sz="2400" baseline="-25000">
                <a:latin typeface="Palatino" charset="0"/>
                <a:ea typeface="ＭＳ Ｐゴシック" charset="0"/>
              </a:rPr>
              <a:t>3</a:t>
            </a:r>
            <a:r>
              <a:rPr lang="en-US" sz="2400">
                <a:latin typeface="Palatino" charset="0"/>
                <a:ea typeface="ＭＳ Ｐゴシック" charset="0"/>
              </a:rPr>
              <a:t>)? Explain your thinking.</a:t>
            </a:r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490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Key Question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How much is too much of a substance?</a:t>
            </a:r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36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You will be able to: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calculate the toxic dose for a variety of substances, given the LD</a:t>
            </a:r>
            <a:r>
              <a:rPr lang="en-US" sz="2400" baseline="-25000">
                <a:latin typeface="Palatino" charset="0"/>
                <a:ea typeface="ＭＳ Ｐゴシック" charset="0"/>
              </a:rPr>
              <a:t>50</a:t>
            </a:r>
            <a:endParaRPr lang="en-US" sz="2400">
              <a:latin typeface="Palatino" charset="0"/>
              <a:ea typeface="ＭＳ Ｐゴシック" charset="0"/>
            </a:endParaRP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explain the role of dosage in toxicity</a:t>
            </a:r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42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Prepare for the Classwork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You will work individually or in pairs.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2400">
              <a:latin typeface="Arial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400" b="1">
                <a:latin typeface="Arial" charset="0"/>
                <a:ea typeface="ＭＳ Ｐゴシック" charset="0"/>
              </a:rPr>
              <a:t>Lethal dose (LD</a:t>
            </a:r>
            <a:r>
              <a:rPr lang="en-US" sz="2400" b="1" baseline="-25000">
                <a:latin typeface="Arial" charset="0"/>
                <a:ea typeface="ＭＳ Ｐゴシック" charset="0"/>
              </a:rPr>
              <a:t>50</a:t>
            </a:r>
            <a:r>
              <a:rPr lang="en-US" sz="2400" b="1">
                <a:latin typeface="Arial" charset="0"/>
                <a:ea typeface="ＭＳ Ｐゴシック" charset="0"/>
              </a:rPr>
              <a:t>)</a:t>
            </a:r>
            <a:r>
              <a:rPr lang="en-US" sz="2400">
                <a:latin typeface="Arial" charset="0"/>
                <a:ea typeface="ＭＳ Ｐゴシック" charset="0"/>
              </a:rPr>
              <a:t>: the amount of an ingested substance that kills 50% of a test sample of animals. It is expressed in mg/kg, or milligrams of substance per kilogram of body weight.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>
              <a:latin typeface="Palatino" charset="0"/>
              <a:ea typeface="ＭＳ Ｐゴシック" charset="0"/>
            </a:endParaRPr>
          </a:p>
        </p:txBody>
      </p:sp>
      <p:sp>
        <p:nvSpPr>
          <p:cNvPr id="17411" name="AutoShape 6"/>
          <p:cNvSpPr>
            <a:spLocks noChangeArrowheads="1"/>
          </p:cNvSpPr>
          <p:nvPr/>
        </p:nvSpPr>
        <p:spPr bwMode="auto">
          <a:xfrm>
            <a:off x="1219200" y="2819400"/>
            <a:ext cx="7010400" cy="16764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37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Completing the Activity…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Why do lethal doses for children differ from those for adults?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Why can Vitamin A be good for you or toxic?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Can you think of substances that are essential for life but toxic at higher doses?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372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010400" cy="3657600"/>
          </a:xfrm>
        </p:spPr>
        <p:txBody>
          <a:bodyPr/>
          <a:lstStyle/>
          <a:p>
            <a:pPr marL="0" indent="0" eaLnBrk="1" hangingPunct="1"/>
            <a:r>
              <a:rPr lang="en-US" sz="2400" dirty="0">
                <a:latin typeface="Palatino" charset="0"/>
                <a:ea typeface="ＭＳ Ｐゴシック" charset="0"/>
              </a:rPr>
              <a:t>Toxicity depends on two quantities: amount of toxic substance and mass of the organism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Palatino" charset="0"/>
                <a:ea typeface="ＭＳ Ｐゴシック" charset="0"/>
              </a:rPr>
              <a:t>Other factors besides dosage also play a role in toxicity: method &amp; site of delivery, species of organism, body mass</a:t>
            </a:r>
            <a:r>
              <a:rPr lang="en-US" sz="2400" dirty="0">
                <a:latin typeface="Palatino" charset="0"/>
                <a:ea typeface="ＭＳ Ｐゴシック" charset="0"/>
              </a:rPr>
              <a:t>	</a:t>
            </a:r>
            <a:endParaRPr lang="en-US" sz="2400" dirty="0">
              <a:latin typeface="Palatino" charset="0"/>
              <a:ea typeface="ＭＳ Ｐゴシック" charset="0"/>
            </a:endParaRPr>
          </a:p>
          <a:p>
            <a:pPr marL="0" indent="0" eaLnBrk="1" hangingPunct="1"/>
            <a:endParaRPr lang="en-US" sz="2400" dirty="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 dirty="0">
                <a:latin typeface="Palatino" charset="0"/>
                <a:ea typeface="ＭＳ Ｐゴシック" charset="0"/>
              </a:rPr>
              <a:t>All substances are toxic in large enough doses, even sugar and water.</a:t>
            </a:r>
          </a:p>
          <a:p>
            <a:pPr marL="0" indent="0" eaLnBrk="1" hangingPunct="1"/>
            <a:endParaRPr lang="en-US" dirty="0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 dirty="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29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511324"/>
            <a:ext cx="7391400" cy="914400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256232"/>
            <a:ext cx="7162800" cy="4534968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2400" dirty="0">
                <a:latin typeface="Palatino" charset="0"/>
                <a:ea typeface="ＭＳ Ｐゴシック" charset="0"/>
              </a:rPr>
              <a:t>The smaller the lethal dose, or LD</a:t>
            </a:r>
            <a:r>
              <a:rPr lang="en-US" sz="2400" baseline="-25000" dirty="0">
                <a:latin typeface="Palatino" charset="0"/>
                <a:ea typeface="ＭＳ Ｐゴシック" charset="0"/>
              </a:rPr>
              <a:t>50</a:t>
            </a:r>
            <a:r>
              <a:rPr lang="en-US" sz="2400" dirty="0">
                <a:latin typeface="Palatino" charset="0"/>
                <a:ea typeface="ＭＳ Ｐゴシック" charset="0"/>
              </a:rPr>
              <a:t>, the more potentially dangerous a substance is.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Palatino" charset="0"/>
                <a:ea typeface="ＭＳ Ｐゴシック" charset="0"/>
              </a:rPr>
              <a:t>Many </a:t>
            </a:r>
            <a:r>
              <a:rPr lang="en-US" sz="2400" dirty="0">
                <a:latin typeface="Palatino" charset="0"/>
                <a:ea typeface="ＭＳ Ｐゴシック" charset="0"/>
              </a:rPr>
              <a:t>toxic substances can be therapeutic at lower doses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Palatino" charset="0"/>
                <a:ea typeface="ＭＳ Ｐゴシック" charset="0"/>
              </a:rPr>
              <a:t>Look at LD50 table: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Palatino" charset="0"/>
                <a:ea typeface="ＭＳ Ｐゴシック" charset="0"/>
              </a:rPr>
              <a:t>What substances are fairly safe for consumption?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Palatino" charset="0"/>
                <a:ea typeface="ＭＳ Ｐゴシック" charset="0"/>
              </a:rPr>
              <a:t>What substances are most toxic?  How can you tell?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Palatino" charset="0"/>
                <a:ea typeface="ＭＳ Ｐゴシック" charset="0"/>
              </a:rPr>
              <a:t>Which is more lethal, a small or large LD50?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Palatino" charset="0"/>
                <a:ea typeface="ＭＳ Ｐゴシック" charset="0"/>
              </a:rPr>
              <a:t>What is the difference in the units used on the table?  Which is the smallest?</a:t>
            </a:r>
            <a:endParaRPr lang="en-US" sz="2400" dirty="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84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Palatin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0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477</Words>
  <Application>Microsoft Office PowerPoint</Application>
  <PresentationFormat>On-screen Show (4:3)</PresentationFormat>
  <Paragraphs>54</Paragraphs>
  <Slides>11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Blank Presentation</vt:lpstr>
      <vt:lpstr>Living By Chemistry SECOND EDITION</vt:lpstr>
      <vt:lpstr>Lesson 74: Lethal Dose</vt:lpstr>
      <vt:lpstr>ChemCatalyst</vt:lpstr>
      <vt:lpstr>Key Question</vt:lpstr>
      <vt:lpstr>You will be able to:</vt:lpstr>
      <vt:lpstr>Prepare for the Classwork</vt:lpstr>
      <vt:lpstr>After Completing the Activity…</vt:lpstr>
      <vt:lpstr>Discussion Notes</vt:lpstr>
      <vt:lpstr>Discussion Notes (cont.)</vt:lpstr>
      <vt:lpstr>Wrap Up</vt:lpstr>
      <vt:lpstr>Check-In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Living By Chemistry</dc:title>
  <dc:creator>Matthew Belford</dc:creator>
  <cp:lastModifiedBy>00, 00</cp:lastModifiedBy>
  <cp:revision>6</cp:revision>
  <dcterms:created xsi:type="dcterms:W3CDTF">2014-12-05T22:36:45Z</dcterms:created>
  <dcterms:modified xsi:type="dcterms:W3CDTF">2018-01-16T13:45:55Z</dcterms:modified>
</cp:coreProperties>
</file>