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12D34-2FA6-8B42-918D-D21400EEB548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A28C5-3599-5946-B0B0-E7F107123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1F8DB3-5ACE-8243-85FE-FB0B2CBAADED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D55331-7665-4544-BD86-85094DDB8CF2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F5A3DF-3380-BD4D-AF08-B62C1F5622C5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8394EE-20EF-7142-9497-87B420941FDB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6DE078-0D21-134B-9D2E-FD916C20B0B3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DFA0E6-539E-E34A-B745-DB22AD6DD255}" type="slidenum">
              <a:rPr lang="en-US" sz="1200">
                <a:solidFill>
                  <a:prstClr val="black"/>
                </a:solidFill>
              </a:rPr>
              <a:pPr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51C025-B48C-5B44-BE29-5CBB8EC42E8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065076-8A81-FA4F-83DD-08A64F8D1F16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C587A1-17B9-4545-A8A4-8BBF48033776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370E4A-EC43-9248-A7EE-6907BC77B325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415BA0-93D6-944D-A0B7-7626F4C01656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F1B7E7-6685-7A4B-BE9A-D2D3972DC72B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E8257F-2E15-B84F-AE0D-536179213E9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3D9B36-8021-0543-A27F-6DA7B7D316C7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1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5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31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8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74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841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75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0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80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35170" name="Text Box 3"/>
          <p:cNvSpPr txBox="1">
            <a:spLocks noChangeArrowheads="1"/>
          </p:cNvSpPr>
          <p:nvPr/>
        </p:nvSpPr>
        <p:spPr bwMode="auto">
          <a:xfrm>
            <a:off x="1371600" y="2133600"/>
            <a:ext cx="6858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Decomposition reaction</a:t>
            </a:r>
            <a:r>
              <a:rPr lang="en-US" baseline="0">
                <a:solidFill>
                  <a:srgbClr val="000000"/>
                </a:solidFill>
              </a:rPr>
              <a:t>: A compound breaks down as a result of the chemical change. Decomposition reactions are easy to spot because there is only one reactant. The general reaction can be written as AB </a:t>
            </a:r>
            <a:r>
              <a:rPr lang="en-US" baseline="0">
                <a:solidFill>
                  <a:srgbClr val="000000"/>
                </a:solidFill>
                <a:sym typeface="Wingdings" charset="0"/>
              </a:rPr>
              <a:t></a:t>
            </a:r>
            <a:r>
              <a:rPr lang="en-US" baseline="0">
                <a:solidFill>
                  <a:srgbClr val="000000"/>
                </a:solidFill>
              </a:rPr>
              <a:t> A </a:t>
            </a:r>
            <a:r>
              <a:rPr lang="en-US" baseline="0">
                <a:solidFill>
                  <a:srgbClr val="000000"/>
                </a:solidFill>
                <a:sym typeface="Symbol" charset="0"/>
              </a:rPr>
              <a:t></a:t>
            </a:r>
            <a:r>
              <a:rPr lang="en-US" baseline="0">
                <a:solidFill>
                  <a:srgbClr val="000000"/>
                </a:solidFill>
              </a:rPr>
              <a:t> B.</a:t>
            </a:r>
          </a:p>
        </p:txBody>
      </p:sp>
      <p:sp>
        <p:nvSpPr>
          <p:cNvPr id="135171" name="AutoShape 4"/>
          <p:cNvSpPr>
            <a:spLocks noChangeArrowheads="1"/>
          </p:cNvSpPr>
          <p:nvPr/>
        </p:nvSpPr>
        <p:spPr bwMode="auto">
          <a:xfrm>
            <a:off x="1143000" y="1981200"/>
            <a:ext cx="7086600" cy="2209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80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37218" name="Text Box 3"/>
          <p:cNvSpPr txBox="1">
            <a:spLocks noChangeArrowheads="1"/>
          </p:cNvSpPr>
          <p:nvPr/>
        </p:nvSpPr>
        <p:spPr bwMode="auto">
          <a:xfrm>
            <a:off x="1371600" y="2133600"/>
            <a:ext cx="6858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Single exchange reaction</a:t>
            </a:r>
            <a:r>
              <a:rPr lang="en-US" baseline="0">
                <a:solidFill>
                  <a:srgbClr val="000000"/>
                </a:solidFill>
              </a:rPr>
              <a:t>: A compound breaks apart, and one part combines with the other reactant—either an atom or a group of atoms such as OH</a:t>
            </a:r>
            <a:r>
              <a:rPr lang="en-US" sz="3200" baseline="30000">
                <a:solidFill>
                  <a:srgbClr val="000000"/>
                </a:solidFill>
              </a:rPr>
              <a:t>-</a:t>
            </a:r>
            <a:r>
              <a:rPr lang="en-US" baseline="0">
                <a:solidFill>
                  <a:srgbClr val="000000"/>
                </a:solidFill>
              </a:rPr>
              <a:t>, CO</a:t>
            </a:r>
            <a:r>
              <a:rPr lang="en-US">
                <a:solidFill>
                  <a:srgbClr val="000000"/>
                </a:solidFill>
              </a:rPr>
              <a:t>3</a:t>
            </a:r>
            <a:r>
              <a:rPr lang="en-US" baseline="35000">
                <a:solidFill>
                  <a:srgbClr val="000000"/>
                </a:solidFill>
              </a:rPr>
              <a:t>2-</a:t>
            </a:r>
            <a:r>
              <a:rPr lang="en-US" baseline="0">
                <a:solidFill>
                  <a:srgbClr val="000000"/>
                </a:solidFill>
              </a:rPr>
              <a:t>, or NO</a:t>
            </a:r>
            <a:r>
              <a:rPr lang="en-US">
                <a:solidFill>
                  <a:srgbClr val="000000"/>
                </a:solidFill>
              </a:rPr>
              <a:t>3</a:t>
            </a:r>
            <a:r>
              <a:rPr lang="en-US" baseline="0">
                <a:solidFill>
                  <a:srgbClr val="000000"/>
                </a:solidFill>
              </a:rPr>
              <a:t>. Typically, one of the reactants is an element. The general reaction can be written as A </a:t>
            </a:r>
            <a:r>
              <a:rPr lang="en-US" baseline="0">
                <a:solidFill>
                  <a:srgbClr val="000000"/>
                </a:solidFill>
                <a:sym typeface="Symbol" charset="0"/>
              </a:rPr>
              <a:t></a:t>
            </a:r>
            <a:r>
              <a:rPr lang="en-US" baseline="0">
                <a:solidFill>
                  <a:srgbClr val="000000"/>
                </a:solidFill>
              </a:rPr>
              <a:t> BC </a:t>
            </a:r>
            <a:r>
              <a:rPr lang="en-US" baseline="0">
                <a:solidFill>
                  <a:srgbClr val="000000"/>
                </a:solidFill>
                <a:sym typeface="Wingdings" charset="0"/>
              </a:rPr>
              <a:t></a:t>
            </a:r>
            <a:r>
              <a:rPr lang="en-US" baseline="0">
                <a:solidFill>
                  <a:srgbClr val="000000"/>
                </a:solidFill>
              </a:rPr>
              <a:t> AC </a:t>
            </a:r>
            <a:r>
              <a:rPr lang="en-US" baseline="0">
                <a:solidFill>
                  <a:srgbClr val="000000"/>
                </a:solidFill>
                <a:sym typeface="Symbol" charset="0"/>
              </a:rPr>
              <a:t></a:t>
            </a:r>
            <a:r>
              <a:rPr lang="en-US" baseline="0">
                <a:solidFill>
                  <a:srgbClr val="000000"/>
                </a:solidFill>
              </a:rPr>
              <a:t> B, where A displaces B.</a:t>
            </a:r>
          </a:p>
        </p:txBody>
      </p:sp>
      <p:sp>
        <p:nvSpPr>
          <p:cNvPr id="137219" name="AutoShape 4"/>
          <p:cNvSpPr>
            <a:spLocks noChangeArrowheads="1"/>
          </p:cNvSpPr>
          <p:nvPr/>
        </p:nvSpPr>
        <p:spPr bwMode="auto">
          <a:xfrm>
            <a:off x="1143000" y="1981200"/>
            <a:ext cx="7086600" cy="2971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1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39266" name="Text Box 3"/>
          <p:cNvSpPr txBox="1">
            <a:spLocks noChangeArrowheads="1"/>
          </p:cNvSpPr>
          <p:nvPr/>
        </p:nvSpPr>
        <p:spPr bwMode="auto">
          <a:xfrm>
            <a:off x="1371600" y="2133600"/>
            <a:ext cx="68580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Double exchange reaction: </a:t>
            </a:r>
            <a:r>
              <a:rPr lang="en-US" baseline="0">
                <a:solidFill>
                  <a:srgbClr val="000000"/>
                </a:solidFill>
              </a:rPr>
              <a:t>Both reactants break apart. Their parts then recombine into two new products. Thus, the two reactants exchange parts. The general reaction can be written as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</a:rPr>
              <a:t>AB + CD </a:t>
            </a:r>
            <a:r>
              <a:rPr lang="en-US" baseline="0">
                <a:solidFill>
                  <a:srgbClr val="000000"/>
                </a:solidFill>
                <a:sym typeface="Wingdings" charset="0"/>
              </a:rPr>
              <a:t></a:t>
            </a:r>
            <a:r>
              <a:rPr lang="en-US" baseline="0">
                <a:solidFill>
                  <a:srgbClr val="000000"/>
                </a:solidFill>
              </a:rPr>
              <a:t> AD + CB, where B and D exchange with each other (or A and C exchange with each other).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</a:endParaRPr>
          </a:p>
        </p:txBody>
      </p:sp>
      <p:sp>
        <p:nvSpPr>
          <p:cNvPr id="139267" name="AutoShape 4"/>
          <p:cNvSpPr>
            <a:spLocks noChangeArrowheads="1"/>
          </p:cNvSpPr>
          <p:nvPr/>
        </p:nvSpPr>
        <p:spPr bwMode="auto">
          <a:xfrm>
            <a:off x="1143000" y="1981200"/>
            <a:ext cx="7086600" cy="2971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9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41314" name="Text Box 3"/>
          <p:cNvSpPr txBox="1">
            <a:spLocks noChangeArrowheads="1"/>
          </p:cNvSpPr>
          <p:nvPr/>
        </p:nvSpPr>
        <p:spPr bwMode="auto">
          <a:xfrm>
            <a:off x="1371600" y="2133600"/>
            <a:ext cx="6858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Toxins can react in any of these ways in the body, depending on the toxin and the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261084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43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atoms rearrange to form new products?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Chemical reactions can be sorted into categories based on how the atoms in the reactants rearrange to form the products.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Four general types of chemical reactions are combination reactions, decomposition reactions, single exchange reactions, and double exchange reactions.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4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45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53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Examine this chemical equation, which describes a double exchange between silver nitrate and sodium chloride. Predict the products. Make sure the equation is balanced.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AgNO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Symbol" charset="0"/>
              </a:rPr>
              <a:t></a:t>
            </a:r>
            <a:r>
              <a:rPr lang="en-US" sz="2400">
                <a:latin typeface="Palatino" charset="0"/>
                <a:ea typeface="ＭＳ Ｐゴシック" charset="0"/>
              </a:rPr>
              <a:t> NaCl(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Ag____(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Na_____(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112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Arial" charset="0"/>
                <a:ea typeface="ＭＳ Ｐゴシック" charset="0"/>
              </a:rPr>
              <a:t>Lesson 73: What</a:t>
            </a:r>
            <a:r>
              <a:rPr lang="ja-JP" altLang="en-US" sz="3400">
                <a:latin typeface="Arial" charset="0"/>
                <a:ea typeface="ＭＳ Ｐゴシック" charset="0"/>
              </a:rPr>
              <a:t>’</a:t>
            </a:r>
            <a:r>
              <a:rPr lang="en-US" altLang="ja-JP" sz="3400">
                <a:latin typeface="Arial" charset="0"/>
                <a:ea typeface="ＭＳ Ｐゴシック" charset="0"/>
              </a:rPr>
              <a:t>s Your Reaction?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Types of Reactions</a:t>
            </a:r>
          </a:p>
        </p:txBody>
      </p:sp>
    </p:spTree>
    <p:extLst>
      <p:ext uri="{BB962C8B-B14F-4D97-AF65-F5344CB8AC3E}">
        <p14:creationId xmlns:p14="http://schemas.microsoft.com/office/powerpoint/2010/main" val="325911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533400" indent="-533400" eaLnBrk="1" hangingPunct="1"/>
            <a:r>
              <a:rPr lang="en-US" sz="2400">
                <a:latin typeface="Palatino" charset="0"/>
                <a:ea typeface="ＭＳ Ｐゴシック" charset="0"/>
              </a:rPr>
              <a:t>Consider these reactions:</a:t>
            </a:r>
          </a:p>
          <a:p>
            <a:pPr marL="533400" indent="-533400" eaLnBrk="1" hangingPunct="1"/>
            <a:r>
              <a:rPr lang="en-US" sz="2400">
                <a:latin typeface="Palatino" charset="0"/>
                <a:ea typeface="ＭＳ Ｐゴシック" charset="0"/>
              </a:rPr>
              <a:t/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	CaCO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CaO(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533400" indent="-533400" eaLnBrk="1" hangingPunct="1"/>
            <a:r>
              <a:rPr lang="en-US" sz="2400">
                <a:latin typeface="Palatino" charset="0"/>
                <a:ea typeface="ＭＳ Ｐゴシック" charset="0"/>
              </a:rPr>
              <a:t>	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+  NaOH(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NaHCO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533400" indent="-53340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533400" indent="-533400" eaLnBrk="1" hangingPunct="1">
              <a:buFontTx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How are these two reactions different?</a:t>
            </a:r>
          </a:p>
          <a:p>
            <a:pPr marL="533400" indent="-533400" eaLnBrk="1" hangingPunct="1">
              <a:buFontTx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How would you describe, in words, what happens to the reactants in each case?</a:t>
            </a:r>
          </a:p>
        </p:txBody>
      </p:sp>
    </p:spTree>
    <p:extLst>
      <p:ext uri="{BB962C8B-B14F-4D97-AF65-F5344CB8AC3E}">
        <p14:creationId xmlns:p14="http://schemas.microsoft.com/office/powerpoint/2010/main" val="339592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atoms rearrange to form new products?</a:t>
            </a:r>
          </a:p>
        </p:txBody>
      </p:sp>
    </p:spTree>
    <p:extLst>
      <p:ext uri="{BB962C8B-B14F-4D97-AF65-F5344CB8AC3E}">
        <p14:creationId xmlns:p14="http://schemas.microsoft.com/office/powerpoint/2010/main" val="286366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identify patterns in chemical equations that reflect different types of reactions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classify chemical equations as representing combination, decomposition, single exchange, or double exchange reactions</a:t>
            </a:r>
          </a:p>
        </p:txBody>
      </p:sp>
    </p:spTree>
    <p:extLst>
      <p:ext uri="{BB962C8B-B14F-4D97-AF65-F5344CB8AC3E}">
        <p14:creationId xmlns:p14="http://schemas.microsoft.com/office/powerpoint/2010/main" val="315799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>
                <a:latin typeface="Palatino" charset="0"/>
                <a:ea typeface="ＭＳ Ｐゴシック" charset="0"/>
              </a:rPr>
              <a:t>Work in pairs.</a:t>
            </a:r>
          </a:p>
        </p:txBody>
      </p:sp>
    </p:spTree>
    <p:extLst>
      <p:ext uri="{BB962C8B-B14F-4D97-AF65-F5344CB8AC3E}">
        <p14:creationId xmlns:p14="http://schemas.microsoft.com/office/powerpoint/2010/main" val="305991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graphicFrame>
        <p:nvGraphicFramePr>
          <p:cNvPr id="192562" name="Group 50"/>
          <p:cNvGraphicFramePr>
            <a:graphicFrameLocks noGrp="1"/>
          </p:cNvGraphicFramePr>
          <p:nvPr/>
        </p:nvGraphicFramePr>
        <p:xfrm>
          <a:off x="990600" y="2133600"/>
          <a:ext cx="7162800" cy="3657600"/>
        </p:xfrm>
        <a:graphic>
          <a:graphicData uri="http://schemas.openxmlformats.org/drawingml/2006/table">
            <a:tbl>
              <a:tblPr/>
              <a:tblGrid>
                <a:gridCol w="2209800"/>
                <a:gridCol w="4953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Combination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CO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g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 + NaOH(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aq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  <a:sym typeface="Wingdings" pitchFamily="80" charset="2"/>
                        </a:rPr>
                        <a:t>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 NaHCO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aq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8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Decomposition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CaCO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aq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  <a:sym typeface="Wingdings" pitchFamily="80" charset="2"/>
                        </a:rPr>
                        <a:t>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CaO(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aq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 + CO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Single exchange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Cl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g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 + 2NaBr(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s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  <a:sym typeface="Wingdings" pitchFamily="80" charset="2"/>
                        </a:rPr>
                        <a:t>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2NaCl(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s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 + Br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l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Double exchange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2AgCl(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s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 + BaBr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aq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  <a:sym typeface="Wingdings" pitchFamily="80" charset="2"/>
                        </a:rPr>
                        <a:t>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 2AgBr(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s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 + BaCl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(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aq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87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graphicFrame>
        <p:nvGraphicFramePr>
          <p:cNvPr id="198659" name="Group 3"/>
          <p:cNvGraphicFramePr>
            <a:graphicFrameLocks noGrp="1"/>
          </p:cNvGraphicFramePr>
          <p:nvPr/>
        </p:nvGraphicFramePr>
        <p:xfrm>
          <a:off x="990600" y="2133600"/>
          <a:ext cx="7010400" cy="3657600"/>
        </p:xfrm>
        <a:graphic>
          <a:graphicData uri="http://schemas.openxmlformats.org/drawingml/2006/table">
            <a:tbl>
              <a:tblPr/>
              <a:tblGrid>
                <a:gridCol w="2209800"/>
                <a:gridCol w="4800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Combination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 + B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  <a:sym typeface="Wingdings" pitchFamily="80" charset="2"/>
                        </a:rPr>
                        <a:t>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 AB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8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Decomposition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AB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  <a:sym typeface="Wingdings" pitchFamily="80" charset="2"/>
                        </a:rPr>
                        <a:t>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 +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Single exchange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 + BC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  <a:sym typeface="Wingdings" pitchFamily="80" charset="2"/>
                        </a:rPr>
                        <a:t>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AC +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Double exchange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AB + CD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  <a:sym typeface="Wingdings" pitchFamily="80" charset="2"/>
                        </a:rPr>
                        <a:t>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 AD + CB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58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33122" name="Text Box 20"/>
          <p:cNvSpPr txBox="1">
            <a:spLocks noChangeArrowheads="1"/>
          </p:cNvSpPr>
          <p:nvPr/>
        </p:nvSpPr>
        <p:spPr bwMode="auto">
          <a:xfrm>
            <a:off x="1371600" y="2133600"/>
            <a:ext cx="68580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Chemical reactions can be divided into categories based on how the atoms in the reactants rearrange to form the products.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Combination reaction</a:t>
            </a:r>
            <a:r>
              <a:rPr lang="en-US" baseline="0">
                <a:solidFill>
                  <a:srgbClr val="000000"/>
                </a:solidFill>
              </a:rPr>
              <a:t>: Several reactants combine to form a single product. Combination reactions are easy to spot because there is only one compound on the product side of the equation. The general reaction can be written as A </a:t>
            </a:r>
            <a:r>
              <a:rPr lang="en-US" baseline="0">
                <a:solidFill>
                  <a:srgbClr val="000000"/>
                </a:solidFill>
                <a:sym typeface="Symbol" charset="0"/>
              </a:rPr>
              <a:t></a:t>
            </a:r>
            <a:r>
              <a:rPr lang="en-US" baseline="0">
                <a:solidFill>
                  <a:srgbClr val="000000"/>
                </a:solidFill>
              </a:rPr>
              <a:t> B </a:t>
            </a:r>
            <a:r>
              <a:rPr lang="en-US" baseline="0">
                <a:solidFill>
                  <a:srgbClr val="000000"/>
                </a:solidFill>
                <a:sym typeface="Wingdings" charset="0"/>
              </a:rPr>
              <a:t></a:t>
            </a:r>
            <a:r>
              <a:rPr lang="en-US" baseline="0">
                <a:solidFill>
                  <a:srgbClr val="000000"/>
                </a:solidFill>
              </a:rPr>
              <a:t> AB.</a:t>
            </a: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</p:txBody>
      </p:sp>
      <p:sp>
        <p:nvSpPr>
          <p:cNvPr id="133123" name="AutoShape 21"/>
          <p:cNvSpPr>
            <a:spLocks noChangeArrowheads="1"/>
          </p:cNvSpPr>
          <p:nvPr/>
        </p:nvSpPr>
        <p:spPr bwMode="auto">
          <a:xfrm>
            <a:off x="1143000" y="3505200"/>
            <a:ext cx="7086600" cy="2514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5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Macintosh PowerPoint</Application>
  <PresentationFormat>On-screen Show (4:3)</PresentationFormat>
  <Paragraphs>74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Living By Chemistry SECOND EDITION</vt:lpstr>
      <vt:lpstr>Lesson 73: What’s Your Reaction?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73: What’s Your Reaction?</dc:title>
  <dc:creator>Matthew Belford</dc:creator>
  <cp:lastModifiedBy>Jeffrey Dowling</cp:lastModifiedBy>
  <cp:revision>4</cp:revision>
  <dcterms:created xsi:type="dcterms:W3CDTF">2014-12-05T22:36:11Z</dcterms:created>
  <dcterms:modified xsi:type="dcterms:W3CDTF">2015-06-11T17:53:20Z</dcterms:modified>
</cp:coreProperties>
</file>