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112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6F5A1-6E73-BE41-9ECA-0A7CCF5191C6}" type="datetimeFigureOut">
              <a:rPr lang="en-US" smtClean="0"/>
              <a:t>4/9/15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CDC6F3-8D20-644C-8787-1561D903F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734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39EEBD7-BA93-AE4C-B175-4BEB07051543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318DACF-47D1-7649-8219-F983BC97F39A}" type="slidenum">
              <a:rPr lang="en-US" sz="1200">
                <a:solidFill>
                  <a:prstClr val="black"/>
                </a:solidFill>
              </a:rPr>
              <a:pPr/>
              <a:t>10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F2F057-99B8-DD41-9C2D-DD3703E22053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9457D16-88E6-7B4D-9608-03722D4CA131}" type="slidenum">
              <a:rPr lang="en-US" sz="1200">
                <a:solidFill>
                  <a:prstClr val="black"/>
                </a:solidFill>
              </a:rPr>
              <a:pPr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3125909-DBE4-4241-BFCD-DCF2F76C9266}" type="slidenum">
              <a:rPr lang="en-US" sz="1200">
                <a:solidFill>
                  <a:prstClr val="black"/>
                </a:solidFill>
              </a:rPr>
              <a:pPr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24A8D12-C3E0-A54E-813F-37AD1FE8AFC3}" type="slidenum">
              <a:rPr lang="en-US" sz="1200">
                <a:solidFill>
                  <a:prstClr val="black"/>
                </a:solidFill>
              </a:rPr>
              <a:pPr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B2FCD75-3E0D-824B-BAAC-EE3CF77A0A64}" type="slidenum">
              <a:rPr lang="en-US" sz="1200">
                <a:solidFill>
                  <a:prstClr val="black"/>
                </a:solidFill>
              </a:rPr>
              <a:pPr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885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5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3B578DE-E8D6-D645-9E78-C7DB2BB38284}" type="slidenum">
              <a:rPr lang="en-US" sz="1200">
                <a:solidFill>
                  <a:prstClr val="black"/>
                </a:solidFill>
              </a:rPr>
              <a:pPr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A9F4E67-1148-6140-BBC7-22D46DE96775}" type="slidenum">
              <a:rPr lang="en-US" sz="1200">
                <a:solidFill>
                  <a:prstClr val="black"/>
                </a:solidFill>
              </a:rPr>
              <a:pPr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71433A8-62ED-ED4F-8622-3C33AC09D911}" type="slidenum">
              <a:rPr lang="en-US" sz="1200">
                <a:solidFill>
                  <a:prstClr val="black"/>
                </a:solidFill>
              </a:rPr>
              <a:pPr/>
              <a:t>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5D01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Rounded Rectangle 13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AutoShape 3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AutoShape 4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62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295400"/>
            <a:ext cx="75438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6096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6948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85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066800"/>
            <a:ext cx="18478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066800"/>
            <a:ext cx="53911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878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603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985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539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976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991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302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9855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9829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5D0101"/>
          </a:solidFill>
          <a:ln w="9525">
            <a:solidFill>
              <a:srgbClr val="000000"/>
            </a:solidFill>
            <a:round/>
            <a:headEnd/>
            <a:tailEnd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7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AutoShape 12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AutoShape 13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9" name="AutoShape 14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77724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Line 17"/>
          <p:cNvSpPr>
            <a:spLocks noChangeShapeType="1"/>
          </p:cNvSpPr>
          <p:nvPr userDrawn="1"/>
        </p:nvSpPr>
        <p:spPr bwMode="auto">
          <a:xfrm>
            <a:off x="7772400" y="6553200"/>
            <a:ext cx="0" cy="152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1" name="Text Box 23"/>
          <p:cNvSpPr txBox="1">
            <a:spLocks noChangeArrowheads="1"/>
          </p:cNvSpPr>
          <p:nvPr userDrawn="1"/>
        </p:nvSpPr>
        <p:spPr bwMode="auto">
          <a:xfrm>
            <a:off x="1371600" y="1143000"/>
            <a:ext cx="693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3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066800"/>
            <a:ext cx="739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133600"/>
            <a:ext cx="716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Box 28"/>
          <p:cNvSpPr txBox="1">
            <a:spLocks noChangeArrowheads="1"/>
          </p:cNvSpPr>
          <p:nvPr userDrawn="1"/>
        </p:nvSpPr>
        <p:spPr bwMode="auto">
          <a:xfrm>
            <a:off x="3200400" y="6629400"/>
            <a:ext cx="213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219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28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28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28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28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2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2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2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219200"/>
            <a:ext cx="6291263" cy="1600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>
                <a:latin typeface="Arial" charset="0"/>
                <a:ea typeface="ＭＳ Ｐゴシック" charset="0"/>
              </a:rPr>
              <a:t>Living By Chemistry</a:t>
            </a:r>
            <a:br>
              <a:rPr lang="en-US">
                <a:latin typeface="Arial" charset="0"/>
                <a:ea typeface="ＭＳ Ｐゴシック" charset="0"/>
              </a:rPr>
            </a:br>
            <a:r>
              <a:rPr lang="en-US" sz="2000">
                <a:latin typeface="Arial" charset="0"/>
                <a:ea typeface="ＭＳ Ｐゴシック" charset="0"/>
              </a:rPr>
              <a:t>SECOND EDITION</a:t>
            </a:r>
          </a:p>
        </p:txBody>
      </p:sp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971800"/>
            <a:ext cx="6629400" cy="2895600"/>
          </a:xfrm>
        </p:spPr>
        <p:txBody>
          <a:bodyPr/>
          <a:lstStyle/>
          <a:p>
            <a:pPr marL="0" indent="0" eaLnBrk="1" hangingPunct="1"/>
            <a:r>
              <a:rPr lang="en-US" b="1">
                <a:solidFill>
                  <a:srgbClr val="CB8021"/>
                </a:solidFill>
                <a:ea typeface="ＭＳ Ｐゴシック" charset="0"/>
              </a:rPr>
              <a:t>Unit 1: ALCHEMY</a:t>
            </a:r>
          </a:p>
          <a:p>
            <a:pPr marL="0" indent="0" eaLnBrk="1" hangingPunct="1"/>
            <a:r>
              <a:rPr lang="en-US">
                <a:solidFill>
                  <a:srgbClr val="CB8021"/>
                </a:solidFill>
                <a:ea typeface="ＭＳ Ｐゴシック" charset="0"/>
              </a:rPr>
              <a:t>Matter, Atomic Structure, and Bonding</a:t>
            </a:r>
            <a:endParaRPr lang="en-US" sz="2000">
              <a:solidFill>
                <a:srgbClr val="D2931F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573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Check</a:t>
            </a:r>
            <a:r>
              <a:rPr lang="en-US" smtClean="0">
                <a:solidFill>
                  <a:srgbClr val="CB8021"/>
                </a:solidFill>
                <a:latin typeface="Arial" charset="0"/>
                <a:ea typeface="ＭＳ Ｐゴシック" charset="0"/>
              </a:rPr>
              <a:t>-</a:t>
            </a:r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I</a:t>
            </a:r>
            <a:r>
              <a:rPr lang="en-US" smtClean="0">
                <a:solidFill>
                  <a:srgbClr val="CB8021"/>
                </a:solidFill>
                <a:latin typeface="Arial" charset="0"/>
                <a:ea typeface="ＭＳ Ｐゴシック" charset="0"/>
              </a:rPr>
              <a:t>n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858000" cy="35814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You could see copper only in the first and last steps of today</a:t>
            </a:r>
            <a:r>
              <a:rPr lang="ja-JP" altLang="en-US" sz="2400">
                <a:latin typeface="Palatino" charset="0"/>
                <a:ea typeface="ＭＳ Ｐゴシック" charset="0"/>
              </a:rPr>
              <a:t>’</a:t>
            </a:r>
            <a:r>
              <a:rPr lang="en-US" altLang="ja-JP" sz="2400">
                <a:latin typeface="Palatino" charset="0"/>
                <a:ea typeface="ＭＳ Ｐゴシック" charset="0"/>
              </a:rPr>
              <a:t>s lab. Where do you think the copper was the rest of the time? Be specific.</a:t>
            </a:r>
            <a:endParaRPr lang="en-US" altLang="ja-JP">
              <a:latin typeface="Times New Roman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Times New Roman" charset="0"/>
              <a:ea typeface="ＭＳ Ｐゴシック" charset="0"/>
            </a:endParaRPr>
          </a:p>
          <a:p>
            <a:pPr marL="0" indent="0" eaLnBrk="1" hangingPunct="1"/>
            <a:endParaRPr lang="en-US" b="1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162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Lesson 7: Now You See It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b="1">
                <a:latin typeface="Palatino" charset="0"/>
                <a:ea typeface="ＭＳ Ｐゴシック" charset="0"/>
              </a:rPr>
              <a:t>The Copper Cycle</a:t>
            </a:r>
          </a:p>
        </p:txBody>
      </p:sp>
    </p:spTree>
    <p:extLst>
      <p:ext uri="{BB962C8B-B14F-4D97-AF65-F5344CB8AC3E}">
        <p14:creationId xmlns:p14="http://schemas.microsoft.com/office/powerpoint/2010/main" val="3318770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ChemCatalyst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6858000" cy="39624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Answer these safety questions about the lab you will be doing today. If you can</a:t>
            </a:r>
            <a:r>
              <a:rPr lang="ja-JP" altLang="en-US" sz="2400">
                <a:latin typeface="Palatino" charset="0"/>
                <a:ea typeface="ＭＳ Ｐゴシック" charset="0"/>
              </a:rPr>
              <a:t>’</a:t>
            </a:r>
            <a:r>
              <a:rPr lang="en-US" altLang="ja-JP" sz="2400">
                <a:latin typeface="Palatino" charset="0"/>
                <a:ea typeface="ＭＳ Ｐゴシック" charset="0"/>
              </a:rPr>
              <a:t>t answer these questions, go back and reread the procedure.</a:t>
            </a:r>
          </a:p>
          <a:p>
            <a:pPr marL="457200" lvl="1" indent="-342900" eaLnBrk="1" hangingPunct="1">
              <a:buFont typeface="Arial" charset="0"/>
              <a:buAutoNum type="arabicPeriod"/>
            </a:pPr>
            <a:r>
              <a:rPr lang="en-US" sz="2400">
                <a:latin typeface="Palatino" charset="0"/>
                <a:ea typeface="ＭＳ Ｐゴシック" charset="0"/>
              </a:rPr>
              <a:t>Name three things that could be dangerous in this lab.</a:t>
            </a:r>
          </a:p>
          <a:p>
            <a:pPr marL="457200" lvl="1" indent="-342900" eaLnBrk="1" hangingPunct="1">
              <a:buFont typeface="Arial" charset="0"/>
              <a:buAutoNum type="arabicPeriod"/>
            </a:pPr>
            <a:r>
              <a:rPr lang="en-US" sz="2400">
                <a:latin typeface="Palatino" charset="0"/>
                <a:ea typeface="ＭＳ Ｐゴシック" charset="0"/>
              </a:rPr>
              <a:t>Why must part of the lab be done in a fume hood?</a:t>
            </a:r>
          </a:p>
          <a:p>
            <a:pPr marL="457200" lvl="1" indent="-342900" eaLnBrk="1" hangingPunct="1">
              <a:buFont typeface="Arial" charset="0"/>
              <a:buAutoNum type="arabicPeriod"/>
            </a:pPr>
            <a:r>
              <a:rPr lang="en-US" sz="2400">
                <a:latin typeface="Palatino" charset="0"/>
                <a:ea typeface="ＭＳ Ｐゴシック" charset="0"/>
              </a:rPr>
              <a:t>What do you need to put on before starting the lab? Why?</a:t>
            </a:r>
            <a:endParaRPr lang="en-US" sz="1800">
              <a:latin typeface="Minion Pr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7897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Key Question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What happens to matter when it is changed?</a:t>
            </a:r>
            <a:endParaRPr lang="en-US">
              <a:latin typeface="Times New Roman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122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You will be able to: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follow a lab procedure safely</a:t>
            </a:r>
          </a:p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describe a chemical change or chemical reaction</a:t>
            </a:r>
            <a:endParaRPr lang="en-US">
              <a:latin typeface="Minion Pr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341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Prepare for the Lab</a:t>
            </a:r>
          </a:p>
        </p:txBody>
      </p:sp>
      <p:sp>
        <p:nvSpPr>
          <p:cNvPr id="37890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Work in groups of four.</a:t>
            </a:r>
            <a:endParaRPr lang="en-US">
              <a:latin typeface="Times New Roman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Palatino" charset="0"/>
              <a:ea typeface="ＭＳ Ｐゴシック" charset="0"/>
            </a:endParaRPr>
          </a:p>
          <a:p>
            <a:pPr marL="0" indent="0" eaLnBrk="1" hangingPunct="1"/>
            <a:endParaRPr lang="en-US" sz="1800">
              <a:latin typeface="Palatino" charset="0"/>
              <a:ea typeface="ＭＳ Ｐゴシック" charset="0"/>
            </a:endParaRP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</p:txBody>
      </p:sp>
      <p:sp>
        <p:nvSpPr>
          <p:cNvPr id="37891" name="Rectangle 1028"/>
          <p:cNvSpPr>
            <a:spLocks noChangeArrowheads="1"/>
          </p:cNvSpPr>
          <p:nvPr/>
        </p:nvSpPr>
        <p:spPr bwMode="auto">
          <a:xfrm>
            <a:off x="542925" y="19970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910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Prepare for the Lab (cont.)</a:t>
            </a: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spcBef>
                <a:spcPct val="0"/>
              </a:spcBef>
            </a:pPr>
            <a:r>
              <a:rPr lang="en-US" sz="2400">
                <a:latin typeface="Palatino" charset="0"/>
                <a:ea typeface="ＭＳ Ｐゴシック" charset="0"/>
              </a:rPr>
              <a:t>During the lab, follow these safety guidelines:</a:t>
            </a:r>
          </a:p>
          <a:p>
            <a:pPr marL="457200" indent="-457200">
              <a:spcBef>
                <a:spcPct val="0"/>
              </a:spcBef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Wear your safety goggles at all times.</a:t>
            </a:r>
          </a:p>
          <a:p>
            <a:pPr marL="457200" indent="-457200">
              <a:spcBef>
                <a:spcPct val="0"/>
              </a:spcBef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Be very careful when handling chemicals. If any gets on your skin, wash the area immediately with water and inform your teacher.</a:t>
            </a:r>
          </a:p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Use the fume hood when adding the nitric acid to the copper; do not breathe in any of the gas.</a:t>
            </a:r>
          </a:p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When using the hot plate, set it at a medium setting. Be careful not to splash when stirring the chemicals.</a:t>
            </a:r>
            <a:endParaRPr lang="en-US" sz="2400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9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Prepare for the Lab (cont.)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Remove the beaker from the hot plate with beaker tongs.</a:t>
            </a:r>
            <a:endParaRPr lang="en-US">
              <a:latin typeface="Palatino" charset="0"/>
              <a:ea typeface="ＭＳ Ｐゴシック" charset="0"/>
            </a:endParaRPr>
          </a:p>
          <a:p>
            <a:pPr marL="0" indent="0" eaLnBrk="1" hangingPunct="1"/>
            <a:endParaRPr lang="en-US" sz="1800">
              <a:latin typeface="Palatino" charset="0"/>
              <a:ea typeface="ＭＳ Ｐゴシック" charset="0"/>
            </a:endParaRP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</p:txBody>
      </p:sp>
      <p:sp>
        <p:nvSpPr>
          <p:cNvPr id="41987" name="Rectangle 4"/>
          <p:cNvSpPr>
            <a:spLocks noChangeArrowheads="1"/>
          </p:cNvSpPr>
          <p:nvPr/>
        </p:nvSpPr>
        <p:spPr bwMode="auto">
          <a:xfrm>
            <a:off x="542925" y="19970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41988" name="Picture 7" descr="LBCTG_ALC_988_02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658"/>
          <a:stretch>
            <a:fillRect/>
          </a:stretch>
        </p:blipFill>
        <p:spPr bwMode="auto">
          <a:xfrm>
            <a:off x="3048000" y="3657600"/>
            <a:ext cx="3352800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3685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rgbClr val="CB8021"/>
                </a:solidFill>
                <a:latin typeface="Arial" charset="0"/>
                <a:ea typeface="ＭＳ Ｐゴシック" charset="0"/>
              </a:rPr>
              <a:t>Prepare for the Lab (cont.)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Set up and use the funnel and filter paper following the instructions.</a:t>
            </a:r>
            <a:endParaRPr lang="en-US">
              <a:latin typeface="Times New Roman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Palatino" charset="0"/>
              <a:ea typeface="ＭＳ Ｐゴシック" charset="0"/>
            </a:endParaRPr>
          </a:p>
          <a:p>
            <a:pPr marL="0" indent="0" eaLnBrk="1" hangingPunct="1"/>
            <a:endParaRPr lang="en-US" sz="1800">
              <a:latin typeface="Palatino" charset="0"/>
              <a:ea typeface="ＭＳ Ｐゴシック" charset="0"/>
            </a:endParaRP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</p:txBody>
      </p:sp>
      <p:sp>
        <p:nvSpPr>
          <p:cNvPr id="44035" name="Rectangle 4"/>
          <p:cNvSpPr>
            <a:spLocks noChangeArrowheads="1"/>
          </p:cNvSpPr>
          <p:nvPr/>
        </p:nvSpPr>
        <p:spPr bwMode="auto">
          <a:xfrm>
            <a:off x="542925" y="19970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44036" name="Picture 6" descr="LBCTG_ALC_988_0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576"/>
          <a:stretch>
            <a:fillRect/>
          </a:stretch>
        </p:blipFill>
        <p:spPr bwMode="auto">
          <a:xfrm>
            <a:off x="990600" y="3505200"/>
            <a:ext cx="7010400" cy="239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3899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308</Words>
  <Application>Microsoft Macintosh PowerPoint</Application>
  <PresentationFormat>On-screen Show (4:3)</PresentationFormat>
  <Paragraphs>41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Blank Presentation</vt:lpstr>
      <vt:lpstr>Living By Chemistry SECOND EDITION</vt:lpstr>
      <vt:lpstr>Lesson 7: Now You See It</vt:lpstr>
      <vt:lpstr>ChemCatalyst</vt:lpstr>
      <vt:lpstr>Key Question</vt:lpstr>
      <vt:lpstr>You will be able to:</vt:lpstr>
      <vt:lpstr>Prepare for the Lab</vt:lpstr>
      <vt:lpstr>Prepare for the Lab (cont.)</vt:lpstr>
      <vt:lpstr>Prepare for the Lab (cont.)</vt:lpstr>
      <vt:lpstr>Prepare for the Lab (cont.)</vt:lpstr>
      <vt:lpstr>Check-In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7: Now You See It</dc:title>
  <dc:creator>Matthew Belford</dc:creator>
  <cp:lastModifiedBy>Jeffrey Dowling</cp:lastModifiedBy>
  <cp:revision>7</cp:revision>
  <dcterms:created xsi:type="dcterms:W3CDTF">2014-12-05T20:24:42Z</dcterms:created>
  <dcterms:modified xsi:type="dcterms:W3CDTF">2015-04-09T22:17:03Z</dcterms:modified>
</cp:coreProperties>
</file>