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957D9-46C5-C748-84EC-E38BC4AC4898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468A8-F4C5-684F-94BF-D0B1D96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195372-2B09-B942-8210-2CDADAA6619A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A288CE-DF87-8942-945B-A7ADD8420FC2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F76745-C737-5645-AB6D-ACBD98456EC2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8E256D-0D35-3D45-9085-A4F09BF7EB45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C9210F-C4F6-0842-B7ED-47048CB9FBA0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BB488D-E9F1-F249-AA5A-97071B917BDF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ABB4C7-29C8-D54F-8E23-DFAA9FE863C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615A11-F65C-B343-B19D-A2013A55E8CD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68D79F-2582-AA4D-BDED-3EF4DEA0264F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8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9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98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1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0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29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528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84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2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5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53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Examine this chemical equation. Write an interpretation of the chemical equation, describing what is taking place.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49155" name="Text Box 33"/>
          <p:cNvSpPr txBox="1">
            <a:spLocks noChangeArrowheads="1"/>
          </p:cNvSpPr>
          <p:nvPr/>
        </p:nvSpPr>
        <p:spPr bwMode="auto">
          <a:xfrm>
            <a:off x="1066800" y="4038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CaCl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+ 2NaOH(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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 Ca(OH)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Symbol" charset="0"/>
              </a:rPr>
              <a:t>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 2NaCl(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470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69: Making Predictions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Observing Change</a:t>
            </a:r>
          </a:p>
        </p:txBody>
      </p:sp>
    </p:spTree>
    <p:extLst>
      <p:ext uri="{BB962C8B-B14F-4D97-AF65-F5344CB8AC3E}">
        <p14:creationId xmlns:p14="http://schemas.microsoft.com/office/powerpoint/2010/main" val="217165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886200"/>
          </a:xfrm>
        </p:spPr>
        <p:txBody>
          <a:bodyPr/>
          <a:lstStyle/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Consider this chemical equation:</a:t>
            </a:r>
            <a:endParaRPr lang="en-US" sz="1200">
              <a:latin typeface="Palatino" charset="0"/>
              <a:ea typeface="ＭＳ Ｐゴシック" charset="0"/>
            </a:endParaRPr>
          </a:p>
          <a:p>
            <a:pPr eaLnBrk="1" hangingPunct="1"/>
            <a:endParaRPr lang="en-US" sz="1200">
              <a:latin typeface="Palatino" charset="0"/>
              <a:ea typeface="ＭＳ Ｐゴシック" charset="0"/>
            </a:endParaRPr>
          </a:p>
          <a:p>
            <a:pPr marL="1085850" lvl="1" indent="-51435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AgNO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 </a:t>
            </a:r>
            <a:r>
              <a:rPr lang="en-US" sz="2400">
                <a:latin typeface="Palatino" charset="0"/>
                <a:ea typeface="ＭＳ Ｐゴシック" charset="0"/>
                <a:sym typeface="Symbol" charset="0"/>
              </a:rPr>
              <a:t></a:t>
            </a:r>
            <a:r>
              <a:rPr lang="en-US" sz="2400">
                <a:latin typeface="Palatino" charset="0"/>
                <a:ea typeface="ＭＳ Ｐゴシック" charset="0"/>
              </a:rPr>
              <a:t>  KCl(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KNO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Symbol" charset="0"/>
              </a:rPr>
              <a:t></a:t>
            </a:r>
            <a:r>
              <a:rPr lang="en-US" sz="2400">
                <a:latin typeface="Palatino" charset="0"/>
                <a:ea typeface="ＭＳ Ｐゴシック" charset="0"/>
              </a:rPr>
              <a:t> AgCl(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eaLnBrk="1" hangingPunct="1"/>
            <a:endParaRPr lang="en-US" sz="1200">
              <a:latin typeface="Palatino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a) What do you expect to </a:t>
            </a:r>
            <a:r>
              <a:rPr lang="en-US" sz="2400" i="1">
                <a:latin typeface="Palatino" charset="0"/>
                <a:ea typeface="ＭＳ Ｐゴシック" charset="0"/>
              </a:rPr>
              <a:t>observe</a:t>
            </a:r>
            <a:r>
              <a:rPr lang="en-US" sz="2400">
                <a:latin typeface="Palatino" charset="0"/>
                <a:ea typeface="ＭＳ Ｐゴシック" charset="0"/>
              </a:rPr>
              <a:t> if you carry out this reaction in a laboratory?</a:t>
            </a: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b) Write an interpretation of the chemical equation, describing what is taking place.</a:t>
            </a:r>
          </a:p>
        </p:txBody>
      </p:sp>
    </p:spTree>
    <p:extLst>
      <p:ext uri="{BB962C8B-B14F-4D97-AF65-F5344CB8AC3E}">
        <p14:creationId xmlns:p14="http://schemas.microsoft.com/office/powerpoint/2010/main" val="307385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predict what you will observe based on a chemical equation?</a:t>
            </a:r>
            <a:endParaRPr lang="en-US" sz="24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7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relate chemical equations to real-world observations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make predictions based on chemical equations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6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086600" cy="3886200"/>
          </a:xfrm>
        </p:spPr>
        <p:txBody>
          <a:bodyPr/>
          <a:lstStyle/>
          <a:p>
            <a:pPr marL="114300" lvl="1" indent="0"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114300" lvl="1" indent="0" eaLnBrk="1" hangingPunct="1">
              <a:lnSpc>
                <a:spcPct val="90000"/>
              </a:lnSpc>
              <a:buFont typeface="Times" charset="0"/>
              <a:buNone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114300" lvl="1" indent="0"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</a:p>
          <a:p>
            <a:pPr marL="114300" lvl="1" indent="0" eaLnBrk="1" hangingPunct="1">
              <a:lnSpc>
                <a:spcPct val="90000"/>
              </a:lnSpc>
              <a:buFont typeface="Times" charset="0"/>
              <a:buNone/>
            </a:pPr>
            <a:endParaRPr lang="en-US" sz="1800">
              <a:latin typeface="Palatino" charset="0"/>
              <a:ea typeface="ＭＳ Ｐゴシック" charset="0"/>
            </a:endParaRPr>
          </a:p>
          <a:p>
            <a:pPr marL="114300" lvl="1" indent="0"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Do not touch the dry ice with your fingers. It causes burns. NaOH, Ca(OH)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and NH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OH can irritate or burn skin.</a:t>
            </a:r>
          </a:p>
          <a:p>
            <a:pPr marL="114300" lvl="1" indent="0" eaLnBrk="1" hangingPunct="1">
              <a:lnSpc>
                <a:spcPct val="90000"/>
              </a:lnSpc>
              <a:buFont typeface="Times" charset="0"/>
              <a:buNone/>
            </a:pPr>
            <a:endParaRPr lang="en-US" sz="1800">
              <a:latin typeface="Palatino" charset="0"/>
              <a:ea typeface="ＭＳ Ｐゴシック" charset="0"/>
            </a:endParaRPr>
          </a:p>
          <a:p>
            <a:pPr marL="114300" lvl="1" indent="0"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In case of a spill or contact with skin, rinse with large amounts of water.</a:t>
            </a:r>
          </a:p>
        </p:txBody>
      </p:sp>
    </p:spTree>
    <p:extLst>
      <p:ext uri="{BB962C8B-B14F-4D97-AF65-F5344CB8AC3E}">
        <p14:creationId xmlns:p14="http://schemas.microsoft.com/office/powerpoint/2010/main" val="425903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0"/>
            <a:ext cx="7162800" cy="36576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AgNO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Symbol" charset="0"/>
              </a:rPr>
              <a:t></a:t>
            </a:r>
            <a:r>
              <a:rPr lang="en-US" sz="2400">
                <a:latin typeface="Palatino" charset="0"/>
                <a:ea typeface="ＭＳ Ｐゴシック" charset="0"/>
              </a:rPr>
              <a:t>  KCl(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KNO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Symbol" charset="0"/>
              </a:rPr>
              <a:t></a:t>
            </a:r>
            <a:r>
              <a:rPr lang="en-US" sz="2400">
                <a:latin typeface="Palatino" charset="0"/>
                <a:ea typeface="ＭＳ Ｐゴシック" charset="0"/>
              </a:rPr>
              <a:t> AgCl(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66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086600" cy="3733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Chemical equations contain certain information that you can use to predict what you might observe if a procedure is performed.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Sometimes change is described by more than one chemical equation.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Chemical equations allow you to track changes in matter on an atomic level. 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There is some information that a chemical equation can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provide.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5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predict what you will observe based on a chemical equation?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Chemical equations allow chemists to predict and track changes in matter. They indicate how many products are formed, what those products are, and the phase of each product.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Observations of chemical procedures provide information not covered by a chemical equation (and vice versa). Observations alone cannot tell you what substances are present.</a:t>
            </a:r>
          </a:p>
        </p:txBody>
      </p:sp>
    </p:spTree>
    <p:extLst>
      <p:ext uri="{BB962C8B-B14F-4D97-AF65-F5344CB8AC3E}">
        <p14:creationId xmlns:p14="http://schemas.microsoft.com/office/powerpoint/2010/main" val="690080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397</Words>
  <Application>Microsoft Macintosh PowerPoint</Application>
  <PresentationFormat>On-screen Show (4:3)</PresentationFormat>
  <Paragraphs>52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69: Making Predictions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69: Making Predictions</dc:title>
  <dc:creator>Matthew Belford</dc:creator>
  <cp:lastModifiedBy>Jeffrey Dowling</cp:lastModifiedBy>
  <cp:revision>5</cp:revision>
  <dcterms:created xsi:type="dcterms:W3CDTF">2014-12-05T22:35:01Z</dcterms:created>
  <dcterms:modified xsi:type="dcterms:W3CDTF">2015-06-11T17:49:40Z</dcterms:modified>
</cp:coreProperties>
</file>