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60" r:id="rId4"/>
    <p:sldId id="270" r:id="rId5"/>
    <p:sldId id="262" r:id="rId6"/>
    <p:sldId id="263" r:id="rId7"/>
    <p:sldId id="264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C01"/>
    <a:srgbClr val="005F01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4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3CE5F0-5D90-F54C-B39C-2C7506851DB3}" type="datetimeFigureOut">
              <a:rPr lang="en-US" smtClean="0"/>
              <a:t>6/11/15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5A69B-0C71-FC4F-8A7B-A2B190BB9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18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DF6BD61-4E0F-5E46-AC05-198A07926063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1625421-7F81-574F-9E88-5B308D49C1D8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377A04F-75F5-C748-AB05-4BEDC2E820AA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C23851D-CD77-264D-BCE6-34349884CF88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847ECD2-0E03-2549-93A6-9E7B2EC75763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5AC9C03-E590-0B4E-883D-FE054BEFD688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5AC9C03-E590-0B4E-883D-FE054BEFD688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05ECBF0-3693-1744-A97B-E96D7E03C6E7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AE7AF0E-A48D-9E4D-9AD5-0DC2C0CE5DEB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F0620F0-17DD-E549-9A3B-119E2B4539BD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A951A87-4A3C-024C-AB74-2A171520D79F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C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98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403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263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256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2743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671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457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8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669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3780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6714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4C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54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99235"/>
          </a:solidFill>
          <a:latin typeface="Arial" charset="0"/>
          <a:ea typeface="ＭＳ Ｐゴシック" pitchFamily="8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44798"/>
            <a:ext cx="71628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499235"/>
                </a:solidFill>
                <a:ea typeface="ＭＳ Ｐゴシック" charset="0"/>
              </a:rPr>
              <a:t>Unit 4: TOXINS</a:t>
            </a:r>
          </a:p>
          <a:p>
            <a:pPr marL="0" indent="0" eaLnBrk="1" hangingPunct="1"/>
            <a:r>
              <a:rPr lang="en-US" sz="2100" dirty="0">
                <a:solidFill>
                  <a:srgbClr val="499235"/>
                </a:solidFill>
                <a:ea typeface="ＭＳ Ｐゴシック" charset="0"/>
              </a:rPr>
              <a:t>Stoichiometry, Solution Chemistry, and Acids and Bases</a:t>
            </a:r>
            <a:endParaRPr lang="en-US" sz="21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296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315200" cy="39624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do chemists keep track of changes in matter?</a:t>
            </a:r>
            <a:endParaRPr lang="en-US" sz="2000">
              <a:latin typeface="Palatino" charset="0"/>
              <a:ea typeface="ＭＳ Ｐゴシック" charset="0"/>
            </a:endParaRP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Chemical equations help chemists keep track of the substances involved in chemical changes.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Chemical equations use chemical formulas to indicate the reactants and products of chemical changes. They also show what phase a compound is in.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Toxins are substances that interact with living organisms and cause harm.</a:t>
            </a:r>
          </a:p>
        </p:txBody>
      </p:sp>
    </p:spTree>
    <p:extLst>
      <p:ext uri="{BB962C8B-B14F-4D97-AF65-F5344CB8AC3E}">
        <p14:creationId xmlns:p14="http://schemas.microsoft.com/office/powerpoint/2010/main" val="2210575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Check</a:t>
            </a:r>
            <a:r>
              <a:rPr lang="en-US" dirty="0" smtClean="0">
                <a:latin typeface="Arial" charset="0"/>
                <a:ea typeface="ＭＳ Ｐゴシック" charset="0"/>
              </a:rPr>
              <a:t>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810000"/>
          </a:xfrm>
        </p:spPr>
        <p:txBody>
          <a:bodyPr/>
          <a:lstStyle/>
          <a:p>
            <a:pPr marL="533400" indent="-533400" eaLnBrk="1" hangingPunct="1"/>
            <a:r>
              <a:rPr lang="en-US" sz="2400">
                <a:latin typeface="Palatino" charset="0"/>
                <a:ea typeface="ＭＳ Ｐゴシック" charset="0"/>
              </a:rPr>
              <a:t>Consider this reaction between sodium cyanide and a solution of hydrochloric acid:</a:t>
            </a:r>
          </a:p>
          <a:p>
            <a:pPr marL="533400" indent="-53340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647700" lvl="1" indent="-533400" eaLnBrk="1" hangingPunct="1">
              <a:buFont typeface="Times" charset="0"/>
              <a:buNone/>
            </a:pPr>
            <a:r>
              <a:rPr lang="en-US" sz="2400" dirty="0" err="1">
                <a:latin typeface="Palatino" charset="0"/>
                <a:ea typeface="ＭＳ Ｐゴシック" charset="0"/>
              </a:rPr>
              <a:t>NaCN</a:t>
            </a:r>
            <a:r>
              <a:rPr lang="en-US" sz="2400" dirty="0">
                <a:latin typeface="Palatino" charset="0"/>
                <a:ea typeface="ＭＳ Ｐゴシック" charset="0"/>
              </a:rPr>
              <a:t>(</a:t>
            </a:r>
            <a:r>
              <a:rPr lang="en-US" sz="2400" i="1" dirty="0">
                <a:latin typeface="Palatino" charset="0"/>
                <a:ea typeface="ＭＳ Ｐゴシック" charset="0"/>
              </a:rPr>
              <a:t>s</a:t>
            </a:r>
            <a:r>
              <a:rPr lang="en-US" sz="2400" dirty="0">
                <a:latin typeface="Palatino" charset="0"/>
                <a:ea typeface="ＭＳ Ｐゴシック" charset="0"/>
              </a:rPr>
              <a:t>)  </a:t>
            </a:r>
            <a:r>
              <a:rPr lang="en-US" sz="2400" dirty="0">
                <a:latin typeface="Palatino" charset="0"/>
                <a:ea typeface="ＭＳ Ｐゴシック" charset="0"/>
                <a:sym typeface="Symbol" charset="0"/>
              </a:rPr>
              <a:t></a:t>
            </a:r>
            <a:r>
              <a:rPr lang="en-US" sz="2400" dirty="0">
                <a:latin typeface="Palatino" charset="0"/>
                <a:ea typeface="ＭＳ Ｐゴシック" charset="0"/>
              </a:rPr>
              <a:t>  </a:t>
            </a:r>
            <a:r>
              <a:rPr lang="en-US" sz="2400" dirty="0" err="1">
                <a:latin typeface="Palatino" charset="0"/>
                <a:ea typeface="ＭＳ Ｐゴシック" charset="0"/>
              </a:rPr>
              <a:t>HCl</a:t>
            </a:r>
            <a:r>
              <a:rPr lang="en-US" sz="2400" dirty="0">
                <a:latin typeface="Palatino" charset="0"/>
                <a:ea typeface="ＭＳ Ｐゴシック" charset="0"/>
              </a:rPr>
              <a:t>(</a:t>
            </a:r>
            <a:r>
              <a:rPr lang="en-US" sz="2400" i="1" dirty="0" err="1">
                <a:latin typeface="Palatino" charset="0"/>
                <a:ea typeface="ＭＳ Ｐゴシック" charset="0"/>
              </a:rPr>
              <a:t>aq</a:t>
            </a:r>
            <a:r>
              <a:rPr lang="en-US" sz="2400" dirty="0">
                <a:latin typeface="Palatino" charset="0"/>
                <a:ea typeface="ＭＳ Ｐゴシック" charset="0"/>
              </a:rPr>
              <a:t>) </a:t>
            </a:r>
            <a:r>
              <a:rPr lang="en-US" sz="2400" dirty="0">
                <a:latin typeface="Palatino" charset="0"/>
                <a:ea typeface="ＭＳ Ｐゴシック" charset="0"/>
                <a:sym typeface="Wingdings" charset="0"/>
              </a:rPr>
              <a:t></a:t>
            </a:r>
            <a:r>
              <a:rPr lang="en-US" sz="2400" dirty="0">
                <a:latin typeface="Palatino" charset="0"/>
                <a:ea typeface="ＭＳ Ｐゴシック" charset="0"/>
              </a:rPr>
              <a:t> </a:t>
            </a:r>
            <a:r>
              <a:rPr lang="en-US" sz="2400" dirty="0" err="1">
                <a:latin typeface="Palatino" charset="0"/>
                <a:ea typeface="ＭＳ Ｐゴシック" charset="0"/>
              </a:rPr>
              <a:t>NaCl</a:t>
            </a:r>
            <a:r>
              <a:rPr lang="en-US" sz="2400" dirty="0">
                <a:latin typeface="Palatino" charset="0"/>
                <a:ea typeface="ＭＳ Ｐゴシック" charset="0"/>
              </a:rPr>
              <a:t>(</a:t>
            </a:r>
            <a:r>
              <a:rPr lang="en-US" sz="2400" i="1" dirty="0" err="1">
                <a:latin typeface="Palatino" charset="0"/>
                <a:ea typeface="ＭＳ Ｐゴシック" charset="0"/>
              </a:rPr>
              <a:t>aq</a:t>
            </a:r>
            <a:r>
              <a:rPr lang="en-US" sz="2400" dirty="0">
                <a:latin typeface="Palatino" charset="0"/>
                <a:ea typeface="ＭＳ Ｐゴシック" charset="0"/>
              </a:rPr>
              <a:t>) </a:t>
            </a:r>
            <a:r>
              <a:rPr lang="en-US" sz="2400" dirty="0">
                <a:latin typeface="Palatino" charset="0"/>
                <a:ea typeface="ＭＳ Ｐゴシック" charset="0"/>
                <a:sym typeface="Symbol" charset="0"/>
              </a:rPr>
              <a:t></a:t>
            </a:r>
            <a:r>
              <a:rPr lang="en-US" sz="2400" dirty="0">
                <a:latin typeface="Palatino" charset="0"/>
                <a:ea typeface="ＭＳ Ｐゴシック" charset="0"/>
              </a:rPr>
              <a:t> HCN(</a:t>
            </a:r>
            <a:r>
              <a:rPr lang="en-US" sz="2400" i="1" dirty="0">
                <a:latin typeface="Palatino" charset="0"/>
                <a:ea typeface="ＭＳ Ｐゴシック" charset="0"/>
              </a:rPr>
              <a:t>g</a:t>
            </a:r>
            <a:r>
              <a:rPr lang="en-US" sz="2400" dirty="0">
                <a:latin typeface="Palatino" charset="0"/>
                <a:ea typeface="ＭＳ Ｐゴシック" charset="0"/>
              </a:rPr>
              <a:t>)</a:t>
            </a:r>
          </a:p>
          <a:p>
            <a:pPr marL="533400" indent="-533400" eaLnBrk="1" hangingPunct="1"/>
            <a:endParaRPr lang="en-US" sz="2400" dirty="0">
              <a:latin typeface="Palatino" charset="0"/>
              <a:ea typeface="ＭＳ Ｐゴシック" charset="0"/>
            </a:endParaRPr>
          </a:p>
          <a:p>
            <a:pPr marL="647700" lvl="1" indent="-533400" eaLnBrk="1" hangingPunct="1">
              <a:buFont typeface="Arial" charset="0"/>
              <a:buAutoNum type="alphaLcPeriod"/>
            </a:pPr>
            <a:r>
              <a:rPr lang="en-US" sz="2400" dirty="0">
                <a:latin typeface="Palatino" charset="0"/>
                <a:ea typeface="ＭＳ Ｐゴシック" charset="0"/>
              </a:rPr>
              <a:t>Write an interpretation of the chemical equation.</a:t>
            </a:r>
          </a:p>
          <a:p>
            <a:pPr marL="647700" lvl="1" indent="-533400" eaLnBrk="1" hangingPunct="1">
              <a:buFont typeface="Arial" charset="0"/>
              <a:buAutoNum type="alphaLcPeriod"/>
            </a:pPr>
            <a:r>
              <a:rPr lang="en-US" sz="2400" dirty="0">
                <a:latin typeface="Palatino" charset="0"/>
                <a:ea typeface="ＭＳ Ｐゴシック" charset="0"/>
              </a:rPr>
              <a:t>Sodium cyanide is highly toxic. What is the most likely way it will enter the body?</a:t>
            </a:r>
            <a:endParaRPr lang="en-US" dirty="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751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990600"/>
            <a:ext cx="7391400" cy="9144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In this unit you will learn: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05000"/>
            <a:ext cx="7162800" cy="4038600"/>
          </a:xfrm>
        </p:spPr>
        <p:txBody>
          <a:bodyPr/>
          <a:lstStyle/>
          <a:p>
            <a:pPr marL="457200" indent="-457200" eaLnBrk="1" hangingPunct="1">
              <a:buFontTx/>
              <a:buChar char="•"/>
            </a:pPr>
            <a:r>
              <a:rPr lang="en-US">
                <a:latin typeface="Palatino" charset="0"/>
                <a:ea typeface="ＭＳ Ｐゴシック" charset="0"/>
              </a:rPr>
              <a:t>how toxins are defined</a:t>
            </a:r>
          </a:p>
          <a:p>
            <a:pPr marL="457200" indent="-457200" eaLnBrk="1" hangingPunct="1">
              <a:buFontTx/>
              <a:buChar char="•"/>
            </a:pPr>
            <a:r>
              <a:rPr lang="en-US">
                <a:latin typeface="Palatino" charset="0"/>
                <a:ea typeface="ＭＳ Ｐゴシック" charset="0"/>
              </a:rPr>
              <a:t>how chemists determine toxicity</a:t>
            </a:r>
          </a:p>
          <a:p>
            <a:pPr marL="457200" indent="-457200" eaLnBrk="1" hangingPunct="1">
              <a:buFontTx/>
              <a:buChar char="•"/>
            </a:pPr>
            <a:r>
              <a:rPr lang="en-US">
                <a:latin typeface="Palatino" charset="0"/>
                <a:ea typeface="ＭＳ Ｐゴシック" charset="0"/>
              </a:rPr>
              <a:t>the mechanisms by which toxic substances act in our bodies and what this has to do with chemical reactions</a:t>
            </a:r>
          </a:p>
        </p:txBody>
      </p:sp>
    </p:spTree>
    <p:extLst>
      <p:ext uri="{BB962C8B-B14F-4D97-AF65-F5344CB8AC3E}">
        <p14:creationId xmlns:p14="http://schemas.microsoft.com/office/powerpoint/2010/main" val="954710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Lesson 68: Toxic Reactions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Chemical Equations</a:t>
            </a:r>
          </a:p>
        </p:txBody>
      </p:sp>
    </p:spTree>
    <p:extLst>
      <p:ext uri="{BB962C8B-B14F-4D97-AF65-F5344CB8AC3E}">
        <p14:creationId xmlns:p14="http://schemas.microsoft.com/office/powerpoint/2010/main" val="1042346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Arial" charset="0"/>
                <a:ea typeface="ＭＳ Ｐゴシック" charset="0"/>
              </a:rPr>
              <a:t>ChemCatalyst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AutoNum type="arabicPeriod"/>
            </a:pPr>
            <a:r>
              <a:rPr lang="en-US" sz="2400" dirty="0" smtClean="0">
                <a:latin typeface="Palatino" charset="0"/>
                <a:ea typeface="ＭＳ Ｐゴシック" charset="0"/>
              </a:rPr>
              <a:t>What </a:t>
            </a:r>
            <a:r>
              <a:rPr lang="en-US" sz="2400" dirty="0">
                <a:latin typeface="Palatino" charset="0"/>
                <a:ea typeface="ＭＳ Ｐゴシック" charset="0"/>
              </a:rPr>
              <a:t>toxins have you 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encountered </a:t>
            </a:r>
            <a:r>
              <a:rPr lang="en-US" sz="2400" dirty="0">
                <a:latin typeface="Palatino" charset="0"/>
                <a:ea typeface="ＭＳ Ｐゴシック" charset="0"/>
              </a:rPr>
              <a:t>in your life</a:t>
            </a:r>
            <a:r>
              <a:rPr lang="en-US" sz="2400" dirty="0" smtClean="0">
                <a:latin typeface="Palatino" charset="0"/>
                <a:ea typeface="ＭＳ Ｐゴシック" charset="0"/>
              </a:rPr>
              <a:t>?</a:t>
            </a:r>
          </a:p>
          <a:p>
            <a:pPr marL="457200" indent="-457200" eaLnBrk="1" hangingPunct="1">
              <a:buAutoNum type="arabicPeriod"/>
            </a:pPr>
            <a:r>
              <a:rPr lang="en-US" sz="2400" dirty="0">
                <a:latin typeface="Palatino" charset="0"/>
                <a:ea typeface="ＭＳ Ｐゴシック" charset="0"/>
              </a:rPr>
              <a:t>How can toxins enter the body? </a:t>
            </a:r>
            <a:endParaRPr lang="en-US" sz="2400" dirty="0" smtClean="0">
              <a:latin typeface="Palatino" charset="0"/>
              <a:ea typeface="ＭＳ Ｐゴシック" charset="0"/>
            </a:endParaRPr>
          </a:p>
          <a:p>
            <a:pPr marL="457200" indent="-457200" eaLnBrk="1" hangingPunct="1">
              <a:buAutoNum type="arabicPeriod"/>
            </a:pPr>
            <a:r>
              <a:rPr lang="en-US" sz="2400" dirty="0" smtClean="0">
                <a:latin typeface="Palatino" charset="0"/>
                <a:ea typeface="ＭＳ Ｐゴシック" charset="0"/>
              </a:rPr>
              <a:t>How </a:t>
            </a:r>
            <a:r>
              <a:rPr lang="en-US" sz="2400" dirty="0">
                <a:latin typeface="Palatino" charset="0"/>
                <a:ea typeface="ＭＳ Ｐゴシック" charset="0"/>
              </a:rPr>
              <a:t>can toxins harm you?</a:t>
            </a:r>
            <a:endParaRPr lang="en-US" sz="2400" dirty="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950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do chemists keep track of changes in matter?</a:t>
            </a:r>
          </a:p>
        </p:txBody>
      </p:sp>
    </p:spTree>
    <p:extLst>
      <p:ext uri="{BB962C8B-B14F-4D97-AF65-F5344CB8AC3E}">
        <p14:creationId xmlns:p14="http://schemas.microsoft.com/office/powerpoint/2010/main" val="1433179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133600"/>
            <a:ext cx="7239000" cy="3886200"/>
          </a:xfrm>
        </p:spPr>
        <p:txBody>
          <a:bodyPr/>
          <a:lstStyle/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complete basic translations of chemical equations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give a basic definition of a toxin</a:t>
            </a:r>
          </a:p>
        </p:txBody>
      </p:sp>
    </p:spTree>
    <p:extLst>
      <p:ext uri="{BB962C8B-B14F-4D97-AF65-F5344CB8AC3E}">
        <p14:creationId xmlns:p14="http://schemas.microsoft.com/office/powerpoint/2010/main" val="924350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Demonstration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dirty="0">
                <a:latin typeface="Palatino" charset="0"/>
                <a:ea typeface="ＭＳ Ｐゴシック" charset="0"/>
              </a:rPr>
              <a:t>Work in </a:t>
            </a:r>
            <a:r>
              <a:rPr lang="en-US" dirty="0" smtClean="0">
                <a:latin typeface="Palatino" charset="0"/>
                <a:ea typeface="ＭＳ Ｐゴシック" charset="0"/>
              </a:rPr>
              <a:t>pairs after the demo.</a:t>
            </a:r>
            <a:endParaRPr lang="en-US" dirty="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dirty="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dirty="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3200" dirty="0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dirty="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 sz="3200" dirty="0">
              <a:latin typeface="Palatino" charset="0"/>
              <a:ea typeface="ＭＳ Ｐゴシック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85800" y="3810000"/>
            <a:ext cx="800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aseline="0" dirty="0" err="1">
                <a:solidFill>
                  <a:srgbClr val="000000"/>
                </a:solidFill>
                <a:latin typeface="Palatino" charset="0"/>
              </a:rPr>
              <a:t>HCl</a:t>
            </a:r>
            <a:r>
              <a:rPr lang="en-US" baseline="0" dirty="0">
                <a:solidFill>
                  <a:srgbClr val="000000"/>
                </a:solidFill>
                <a:latin typeface="Palatino" charset="0"/>
              </a:rPr>
              <a:t>(</a:t>
            </a:r>
            <a:r>
              <a:rPr lang="en-US" i="1" baseline="0" dirty="0" err="1">
                <a:solidFill>
                  <a:srgbClr val="000000"/>
                </a:solidFill>
                <a:latin typeface="Palatino" charset="0"/>
              </a:rPr>
              <a:t>aq</a:t>
            </a:r>
            <a:r>
              <a:rPr lang="en-US" baseline="0" dirty="0">
                <a:solidFill>
                  <a:srgbClr val="000000"/>
                </a:solidFill>
                <a:latin typeface="Palatino" charset="0"/>
              </a:rPr>
              <a:t>) +  NaHCO</a:t>
            </a:r>
            <a:r>
              <a:rPr lang="en-US" dirty="0">
                <a:solidFill>
                  <a:srgbClr val="000000"/>
                </a:solidFill>
                <a:latin typeface="Palatino" charset="0"/>
              </a:rPr>
              <a:t>3</a:t>
            </a:r>
            <a:r>
              <a:rPr lang="en-US" baseline="0" dirty="0">
                <a:solidFill>
                  <a:srgbClr val="000000"/>
                </a:solidFill>
                <a:latin typeface="Palatino" charset="0"/>
              </a:rPr>
              <a:t>(</a:t>
            </a:r>
            <a:r>
              <a:rPr lang="en-US" i="1" baseline="0" dirty="0" err="1">
                <a:solidFill>
                  <a:srgbClr val="000000"/>
                </a:solidFill>
                <a:latin typeface="Palatino" charset="0"/>
              </a:rPr>
              <a:t>aq</a:t>
            </a:r>
            <a:r>
              <a:rPr lang="en-US" baseline="0" dirty="0">
                <a:solidFill>
                  <a:srgbClr val="000000"/>
                </a:solidFill>
                <a:latin typeface="Palatino" charset="0"/>
              </a:rPr>
              <a:t>) </a:t>
            </a:r>
            <a:r>
              <a:rPr lang="en-US" baseline="0" dirty="0">
                <a:solidFill>
                  <a:srgbClr val="000000"/>
                </a:solidFill>
                <a:latin typeface="Palatino" charset="0"/>
                <a:sym typeface="Wingdings" charset="0"/>
              </a:rPr>
              <a:t></a:t>
            </a:r>
            <a:r>
              <a:rPr lang="en-US" baseline="0" dirty="0">
                <a:solidFill>
                  <a:srgbClr val="000000"/>
                </a:solidFill>
                <a:latin typeface="Palatino" charset="0"/>
              </a:rPr>
              <a:t> </a:t>
            </a:r>
            <a:r>
              <a:rPr lang="en-US" baseline="0" dirty="0" err="1">
                <a:solidFill>
                  <a:srgbClr val="000000"/>
                </a:solidFill>
                <a:latin typeface="Palatino" charset="0"/>
              </a:rPr>
              <a:t>NaCl</a:t>
            </a:r>
            <a:r>
              <a:rPr lang="en-US" baseline="0" dirty="0">
                <a:solidFill>
                  <a:srgbClr val="000000"/>
                </a:solidFill>
                <a:latin typeface="Palatino" charset="0"/>
              </a:rPr>
              <a:t>(</a:t>
            </a:r>
            <a:r>
              <a:rPr lang="en-US" i="1" baseline="0" dirty="0" err="1">
                <a:solidFill>
                  <a:srgbClr val="000000"/>
                </a:solidFill>
                <a:latin typeface="Palatino" charset="0"/>
              </a:rPr>
              <a:t>aq</a:t>
            </a:r>
            <a:r>
              <a:rPr lang="en-US" baseline="0" dirty="0">
                <a:solidFill>
                  <a:srgbClr val="000000"/>
                </a:solidFill>
                <a:latin typeface="Palatino" charset="0"/>
              </a:rPr>
              <a:t>)  + H</a:t>
            </a:r>
            <a:r>
              <a:rPr lang="en-US" dirty="0">
                <a:solidFill>
                  <a:srgbClr val="000000"/>
                </a:solidFill>
                <a:latin typeface="Palatino" charset="0"/>
              </a:rPr>
              <a:t>2</a:t>
            </a:r>
            <a:r>
              <a:rPr lang="en-US" baseline="0" dirty="0">
                <a:solidFill>
                  <a:srgbClr val="000000"/>
                </a:solidFill>
                <a:latin typeface="Palatino" charset="0"/>
              </a:rPr>
              <a:t>O(</a:t>
            </a:r>
            <a:r>
              <a:rPr lang="en-US" i="1" baseline="0" dirty="0">
                <a:solidFill>
                  <a:srgbClr val="000000"/>
                </a:solidFill>
                <a:latin typeface="Palatino" charset="0"/>
              </a:rPr>
              <a:t>l</a:t>
            </a:r>
            <a:r>
              <a:rPr lang="en-US" baseline="0" dirty="0">
                <a:solidFill>
                  <a:srgbClr val="000000"/>
                </a:solidFill>
                <a:latin typeface="Palatino" charset="0"/>
              </a:rPr>
              <a:t>)  + CO</a:t>
            </a:r>
            <a:r>
              <a:rPr lang="en-US" dirty="0">
                <a:solidFill>
                  <a:srgbClr val="000000"/>
                </a:solidFill>
                <a:latin typeface="Palatino" charset="0"/>
              </a:rPr>
              <a:t>2</a:t>
            </a:r>
            <a:r>
              <a:rPr lang="en-US" baseline="0" dirty="0">
                <a:solidFill>
                  <a:srgbClr val="000000"/>
                </a:solidFill>
                <a:latin typeface="Palatino" charset="0"/>
              </a:rPr>
              <a:t>(</a:t>
            </a:r>
            <a:r>
              <a:rPr lang="en-US" i="1" baseline="0" dirty="0">
                <a:solidFill>
                  <a:srgbClr val="000000"/>
                </a:solidFill>
                <a:latin typeface="Palatino" charset="0"/>
              </a:rPr>
              <a:t>g</a:t>
            </a:r>
            <a:r>
              <a:rPr lang="en-US" baseline="0" dirty="0">
                <a:solidFill>
                  <a:srgbClr val="000000"/>
                </a:solidFill>
                <a:latin typeface="Palatino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13884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657600"/>
          </a:xfrm>
        </p:spPr>
        <p:txBody>
          <a:bodyPr/>
          <a:lstStyle/>
          <a:p>
            <a:pPr marL="0" indent="0">
              <a:spcBef>
                <a:spcPct val="0"/>
              </a:spcBef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>
              <a:spcBef>
                <a:spcPct val="0"/>
              </a:spcBef>
            </a:pPr>
            <a:r>
              <a:rPr lang="en-US" sz="2400">
                <a:latin typeface="Palatino" charset="0"/>
                <a:ea typeface="ＭＳ Ｐゴシック" charset="0"/>
              </a:rPr>
              <a:t>HCl(aq) + NaHCO3(aq) </a:t>
            </a:r>
            <a:r>
              <a:rPr lang="en-US" sz="2400">
                <a:latin typeface="Palatino" charset="0"/>
                <a:ea typeface="ＭＳ Ｐゴシック" charset="0"/>
                <a:sym typeface="Wingdings" charset="0"/>
              </a:rPr>
              <a:t></a:t>
            </a:r>
            <a:r>
              <a:rPr lang="en-US" sz="2400">
                <a:latin typeface="Palatino" charset="0"/>
                <a:ea typeface="ＭＳ Ｐゴシック" charset="0"/>
              </a:rPr>
              <a:t> NaCl(aq) + H2O(l) + CO2(g)</a:t>
            </a:r>
          </a:p>
          <a:p>
            <a:pPr marL="0" indent="0">
              <a:spcBef>
                <a:spcPct val="0"/>
              </a:spcBef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450850" lvl="1" indent="6350">
              <a:spcBef>
                <a:spcPct val="0"/>
              </a:spcBef>
              <a:buFont typeface="Times" charset="0"/>
              <a:buNone/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450850" lvl="1" indent="6350">
              <a:spcBef>
                <a:spcPct val="0"/>
              </a:spcBef>
              <a:buFont typeface="Times" charset="0"/>
              <a:buNone/>
            </a:pPr>
            <a:r>
              <a:rPr lang="en-US" sz="2400">
                <a:latin typeface="Palatino" charset="0"/>
                <a:ea typeface="ＭＳ Ｐゴシック" charset="0"/>
              </a:rPr>
              <a:t>The chemical equation represents a change in matter using symbols and formulas.</a:t>
            </a: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938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Toxins can enter the body in a limited number of ways.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Toxins often react with water in the human body.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Toxins may be molecular, ionic, or metallic substances.</a:t>
            </a:r>
          </a:p>
        </p:txBody>
      </p:sp>
    </p:spTree>
    <p:extLst>
      <p:ext uri="{BB962C8B-B14F-4D97-AF65-F5344CB8AC3E}">
        <p14:creationId xmlns:p14="http://schemas.microsoft.com/office/powerpoint/2010/main" val="2441067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359</Words>
  <Application>Microsoft Macintosh PowerPoint</Application>
  <PresentationFormat>On-screen Show (4:3)</PresentationFormat>
  <Paragraphs>59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Blank Presentation</vt:lpstr>
      <vt:lpstr>Living By Chemistry SECOND EDITION</vt:lpstr>
      <vt:lpstr>In this unit you will learn:</vt:lpstr>
      <vt:lpstr>Lesson 68: Toxic Reactions</vt:lpstr>
      <vt:lpstr>ChemCatalyst</vt:lpstr>
      <vt:lpstr>Key Question</vt:lpstr>
      <vt:lpstr>You will be able to:</vt:lpstr>
      <vt:lpstr>Prepare for the Demonstration</vt:lpstr>
      <vt:lpstr>Discussion Notes</vt:lpstr>
      <vt:lpstr>Discussion Notes (cont.)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By Chemistry</dc:title>
  <dc:creator>Matthew Belford</dc:creator>
  <cp:lastModifiedBy>Jeffrey Dowling</cp:lastModifiedBy>
  <cp:revision>7</cp:revision>
  <dcterms:created xsi:type="dcterms:W3CDTF">2014-12-05T22:34:34Z</dcterms:created>
  <dcterms:modified xsi:type="dcterms:W3CDTF">2015-06-11T17:29:04Z</dcterms:modified>
</cp:coreProperties>
</file>