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16508-E98D-1040-B1E8-45B3E35004A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AA081-6A3D-4A49-A0BF-5A367AE5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55A39F-D97D-B242-A994-0DEF2BE76DFA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13D57-96FF-9348-8D88-470D6541B08B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75BC26-C14A-F147-8F70-D458316984F7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2B9C28-E40F-C04F-894B-485A7825159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1A9233-1E03-0845-93E4-5BCDFD5D62F3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FAE4D8-FABB-184E-BBA3-E5EAD406AB3D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775B6B-EB7A-3F47-9A22-0E80ADCA21C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E26BFB-DABB-3A44-8034-C90AEE38F55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DC28C7-78C2-C145-B496-AD1E3BB33D0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CD20E0-4C43-FA45-9F3C-681CC3BDDBA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913304-A96C-BC48-BDE6-7C8A12759650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900904-08F1-8A4A-B7DE-07990451F98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7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2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7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40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80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574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9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65: Take a Breath</a:t>
            </a:r>
            <a:endParaRPr lang="en-US" b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Ideal Gas Law</a:t>
            </a:r>
          </a:p>
        </p:txBody>
      </p:sp>
    </p:spTree>
    <p:extLst>
      <p:ext uri="{BB962C8B-B14F-4D97-AF65-F5344CB8AC3E}">
        <p14:creationId xmlns:p14="http://schemas.microsoft.com/office/powerpoint/2010/main" val="29319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6934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you calculate the number of moles of a gas if you know </a:t>
            </a:r>
            <a:r>
              <a:rPr lang="en-US" sz="2400" i="1">
                <a:latin typeface="Palatino" charset="0"/>
                <a:ea typeface="ＭＳ Ｐゴシック" charset="0"/>
              </a:rPr>
              <a:t>P, V, </a:t>
            </a:r>
            <a:r>
              <a:rPr lang="en-US" sz="2400">
                <a:latin typeface="Palatino" charset="0"/>
                <a:ea typeface="ＭＳ Ｐゴシック" charset="0"/>
              </a:rPr>
              <a:t>and </a:t>
            </a:r>
            <a:r>
              <a:rPr lang="en-US" sz="2400" i="1">
                <a:latin typeface="Palatino" charset="0"/>
                <a:ea typeface="ＭＳ Ｐゴシック" charset="0"/>
              </a:rPr>
              <a:t>T</a:t>
            </a:r>
            <a:r>
              <a:rPr lang="en-US" sz="2400">
                <a:latin typeface="Palatino" charset="0"/>
                <a:ea typeface="ＭＳ Ｐゴシック" charset="0"/>
              </a:rPr>
              <a:t>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ideal gas law relates volume, pressure, temperature, and the number of moles of a gas sample: </a:t>
            </a:r>
            <a:r>
              <a:rPr lang="en-US" sz="2400" i="1">
                <a:latin typeface="Palatino" charset="0"/>
                <a:ea typeface="ＭＳ Ｐゴシック" charset="0"/>
              </a:rPr>
              <a:t>PV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nRT, </a:t>
            </a:r>
            <a:r>
              <a:rPr lang="en-US" sz="2400">
                <a:latin typeface="Palatino" charset="0"/>
                <a:ea typeface="ＭＳ Ｐゴシック" charset="0"/>
              </a:rPr>
              <a:t>where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 i="1">
                <a:latin typeface="Palatino" charset="0"/>
                <a:ea typeface="ＭＳ Ｐゴシック" charset="0"/>
              </a:rPr>
              <a:t>R </a:t>
            </a:r>
            <a:r>
              <a:rPr lang="en-US" sz="2400">
                <a:latin typeface="Palatino" charset="0"/>
                <a:ea typeface="ＭＳ Ｐゴシック" charset="0"/>
              </a:rPr>
              <a:t>= 0.082  L · atm/mol ·</a:t>
            </a:r>
            <a:r>
              <a:rPr lang="en-US" sz="2400" b="1">
                <a:latin typeface="Palatino" charset="0"/>
                <a:ea typeface="ＭＳ Ｐゴシック" charset="0"/>
              </a:rPr>
              <a:t> </a:t>
            </a:r>
            <a:r>
              <a:rPr lang="en-US" sz="2400">
                <a:latin typeface="Palatino" charset="0"/>
                <a:ea typeface="ＭＳ Ｐゴシック" charset="0"/>
              </a:rPr>
              <a:t>K.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 i="1">
                <a:latin typeface="Palatino" charset="0"/>
                <a:ea typeface="ＭＳ Ｐゴシック" charset="0"/>
              </a:rPr>
              <a:t>R </a:t>
            </a:r>
            <a:r>
              <a:rPr lang="en-US" sz="2400">
                <a:latin typeface="Palatino" charset="0"/>
                <a:ea typeface="ＭＳ Ｐゴシック" charset="0"/>
              </a:rPr>
              <a:t>is a number that relates all the different units to one another in the ideal gas law. Its value does not change if the units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change.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R </a:t>
            </a:r>
            <a:r>
              <a:rPr lang="en-US" altLang="ja-JP" sz="2400">
                <a:latin typeface="Palatino" charset="0"/>
                <a:ea typeface="ＭＳ Ｐゴシック" charset="0"/>
              </a:rPr>
              <a:t>is called the universal gas constant.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686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6934200" cy="3962400"/>
          </a:xfrm>
        </p:spPr>
        <p:txBody>
          <a:bodyPr/>
          <a:lstStyle/>
          <a:p>
            <a:pPr marL="457200" lvl="1" indent="-34290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The ideal gas law can be used to figure out </a:t>
            </a:r>
            <a:r>
              <a:rPr lang="en-US" sz="2400" i="1">
                <a:latin typeface="Palatino" charset="0"/>
                <a:ea typeface="ＭＳ Ｐゴシック" charset="0"/>
              </a:rPr>
              <a:t>P, V, n, </a:t>
            </a:r>
            <a:r>
              <a:rPr lang="en-US" sz="2400">
                <a:latin typeface="Palatino" charset="0"/>
                <a:ea typeface="ＭＳ Ｐゴシック" charset="0"/>
              </a:rPr>
              <a:t>or </a:t>
            </a:r>
            <a:r>
              <a:rPr lang="en-US" sz="2400" i="1">
                <a:latin typeface="Palatino" charset="0"/>
                <a:ea typeface="ＭＳ Ｐゴシック" charset="0"/>
              </a:rPr>
              <a:t>T </a:t>
            </a:r>
            <a:r>
              <a:rPr lang="en-US" sz="2400">
                <a:latin typeface="Palatino" charset="0"/>
                <a:ea typeface="ＭＳ Ｐゴシック" charset="0"/>
              </a:rPr>
              <a:t>when the other three variables are known.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You cap a 1.0 L plastic bottle on a mountaintop where the air pressure is 0.50 atm and the temperature is 298 K.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many moles of gas are in the bottle?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the number density, </a:t>
            </a:r>
            <a:r>
              <a:rPr lang="en-US" sz="2400" i="1">
                <a:latin typeface="Palatino" charset="0"/>
                <a:ea typeface="ＭＳ Ｐゴシック" charset="0"/>
              </a:rPr>
              <a:t>n/V, </a:t>
            </a:r>
            <a:r>
              <a:rPr lang="en-US" sz="2400">
                <a:latin typeface="Palatino" charset="0"/>
                <a:ea typeface="ＭＳ Ｐゴシック" charset="0"/>
              </a:rPr>
              <a:t>of the gas inside the bottle on the mountaintop?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At sea level, the volume of the bottle becomes 0.50 L. What is the number density of the gas inside the bottle at sea level?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ChemCatalyst</a:t>
            </a:r>
            <a:r>
              <a:rPr lang="en-US" dirty="0" smtClean="0">
                <a:latin typeface="Arial" charset="0"/>
                <a:ea typeface="ＭＳ Ｐゴシック" charset="0"/>
              </a:rPr>
              <a:t> – answer on ½ sheet of paper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how you can determine the volume of a breath of air.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Name four factors that might affect the volume you measure.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need to know in order to determine the number of molecules in a breath of air?</a:t>
            </a:r>
            <a:endParaRPr lang="en-US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533400" indent="-533400" eaLnBrk="1" hangingPunct="1"/>
            <a:endParaRPr lang="en-US" sz="3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calculate the number of moles of a gas if you know </a:t>
            </a:r>
            <a:r>
              <a:rPr lang="en-US" sz="2400" i="1">
                <a:latin typeface="Palatino" charset="0"/>
                <a:ea typeface="ＭＳ Ｐゴシック" charset="0"/>
              </a:rPr>
              <a:t>P</a:t>
            </a:r>
            <a:r>
              <a:rPr lang="en-US" sz="2400">
                <a:latin typeface="Palatino" charset="0"/>
                <a:ea typeface="ＭＳ Ｐゴシック" charset="0"/>
              </a:rPr>
              <a:t>, </a:t>
            </a:r>
            <a:r>
              <a:rPr lang="en-US" sz="2400" i="1">
                <a:latin typeface="Palatino" charset="0"/>
                <a:ea typeface="ＭＳ Ｐゴシック" charset="0"/>
              </a:rPr>
              <a:t>V</a:t>
            </a:r>
            <a:r>
              <a:rPr lang="en-US" sz="2400">
                <a:latin typeface="Palatino" charset="0"/>
                <a:ea typeface="ＭＳ Ｐゴシック" charset="0"/>
              </a:rPr>
              <a:t>, and </a:t>
            </a:r>
            <a:r>
              <a:rPr lang="en-US" sz="2400" i="1">
                <a:latin typeface="Palatino" charset="0"/>
                <a:ea typeface="ＭＳ Ｐゴシック" charset="0"/>
              </a:rPr>
              <a:t>T</a:t>
            </a:r>
            <a:r>
              <a:rPr lang="en-US" sz="2400">
                <a:latin typeface="Palatino" charset="0"/>
                <a:ea typeface="ＭＳ Ｐゴシック" charset="0"/>
              </a:rPr>
              <a:t>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the ideal gas law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the universal gas constant, </a:t>
            </a:r>
            <a:r>
              <a:rPr lang="en-US" sz="2400" i="1">
                <a:latin typeface="Palatino" charset="0"/>
                <a:ea typeface="ＭＳ Ｐゴシック" charset="0"/>
              </a:rPr>
              <a:t>R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calculations for finding </a:t>
            </a:r>
            <a:r>
              <a:rPr lang="en-US" sz="2400" i="1">
                <a:latin typeface="Palatino" charset="0"/>
                <a:ea typeface="ＭＳ Ｐゴシック" charset="0"/>
              </a:rPr>
              <a:t>n, </a:t>
            </a:r>
            <a:r>
              <a:rPr lang="en-US" sz="2400">
                <a:latin typeface="Palatino" charset="0"/>
                <a:ea typeface="ＭＳ Ｐゴシック" charset="0"/>
              </a:rPr>
              <a:t>using the ideal gas law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Groups of 4 – safety goggles needed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The Ideal Gas Law allows us to determine the number of moles of gas molecules in a gas sample if temperature, pressure, and volume are known.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Instead of using a proportionality constant (k) a Universal Gas Constant (R) is used.</a:t>
            </a:r>
          </a:p>
          <a:p>
            <a:pPr marL="0" indent="0"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5837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equation for the ideal gas law is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</a:t>
            </a:r>
            <a:r>
              <a:rPr lang="en-US" sz="2400" i="1">
                <a:latin typeface="Palatino" charset="0"/>
                <a:ea typeface="ＭＳ Ｐゴシック" charset="0"/>
              </a:rPr>
              <a:t>PV = nRT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where </a:t>
            </a:r>
            <a:r>
              <a:rPr lang="en-US" sz="2400" i="1">
                <a:latin typeface="Palatino" charset="0"/>
                <a:ea typeface="ＭＳ Ｐゴシック" charset="0"/>
              </a:rPr>
              <a:t>R </a:t>
            </a:r>
            <a:r>
              <a:rPr lang="en-US" sz="2400">
                <a:latin typeface="Palatino" charset="0"/>
                <a:ea typeface="ＭＳ Ｐゴシック" charset="0"/>
              </a:rPr>
              <a:t>is equivalent to the proportionality constant, </a:t>
            </a:r>
            <a:r>
              <a:rPr lang="en-US" sz="2400" i="1">
                <a:latin typeface="Palatino" charset="0"/>
                <a:ea typeface="ＭＳ Ｐゴシック" charset="0"/>
              </a:rPr>
              <a:t>k</a:t>
            </a:r>
            <a:r>
              <a:rPr lang="en-US" sz="2400">
                <a:latin typeface="Palatino" charset="0"/>
                <a:ea typeface="ＭＳ Ｐゴシック" charset="0"/>
              </a:rPr>
              <a:t>, for this equation.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</a:t>
            </a:r>
            <a:r>
              <a:rPr lang="en-US" sz="2400" i="1">
                <a:latin typeface="Palatino" charset="0"/>
                <a:ea typeface="ＭＳ Ｐゴシック" charset="0"/>
              </a:rPr>
              <a:t>R =    		R = </a:t>
            </a:r>
            <a:r>
              <a:rPr lang="en-US" sz="2400">
                <a:latin typeface="Palatino" charset="0"/>
                <a:ea typeface="ＭＳ Ｐゴシック" charset="0"/>
              </a:rPr>
              <a:t>0.082 L · atm/mol · K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58371" name="Text Box 1028"/>
          <p:cNvSpPr txBox="1">
            <a:spLocks noChangeArrowheads="1"/>
          </p:cNvSpPr>
          <p:nvPr/>
        </p:nvSpPr>
        <p:spPr bwMode="auto">
          <a:xfrm>
            <a:off x="2819400" y="3733800"/>
            <a:ext cx="60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u="sng" baseline="0">
                <a:solidFill>
                  <a:srgbClr val="000000"/>
                </a:solidFill>
                <a:latin typeface="Palatino" charset="0"/>
              </a:rPr>
              <a:t>PV</a:t>
            </a: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/>
            </a:r>
            <a:br>
              <a:rPr lang="en-US" i="1" baseline="0">
                <a:solidFill>
                  <a:srgbClr val="000000"/>
                </a:solidFill>
                <a:latin typeface="Palatino" charset="0"/>
              </a:rPr>
            </a:br>
            <a:r>
              <a:rPr lang="en-US" i="1" baseline="0">
                <a:solidFill>
                  <a:srgbClr val="000000"/>
                </a:solidFill>
                <a:latin typeface="Palatino" charset="0"/>
              </a:rPr>
              <a:t>nT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 should see differences in the volume of one breath of air from group to group.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is more than one way to figure out the volume of air that was exhaled into the bottle.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7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05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ideal gas law allows scientists to relate gas pressure, volume, moles of particles, and temperature.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Ideal Gas Law: </a:t>
            </a:r>
            <a:r>
              <a:rPr lang="en-US" sz="2400">
                <a:latin typeface="Arial" charset="0"/>
                <a:ea typeface="ＭＳ Ｐゴシック" charset="0"/>
              </a:rPr>
              <a:t>The ideal gas law states that </a:t>
            </a:r>
            <a:r>
              <a:rPr lang="en-US" sz="2400" i="1">
                <a:latin typeface="Arial" charset="0"/>
                <a:ea typeface="ＭＳ Ｐゴシック" charset="0"/>
              </a:rPr>
              <a:t>PV </a:t>
            </a:r>
            <a:r>
              <a:rPr lang="en-US" sz="2400">
                <a:latin typeface="Arial" charset="0"/>
                <a:ea typeface="ＭＳ Ｐゴシック" charset="0"/>
              </a:rPr>
              <a:t>= </a:t>
            </a:r>
            <a:r>
              <a:rPr lang="en-US" sz="2400" i="1">
                <a:latin typeface="Arial" charset="0"/>
                <a:ea typeface="ＭＳ Ｐゴシック" charset="0"/>
              </a:rPr>
              <a:t>nRT, </a:t>
            </a:r>
            <a:r>
              <a:rPr lang="en-US" sz="2400">
                <a:latin typeface="Arial" charset="0"/>
                <a:ea typeface="ＭＳ Ｐゴシック" charset="0"/>
              </a:rPr>
              <a:t>where </a:t>
            </a:r>
            <a:r>
              <a:rPr lang="en-US" sz="2400" i="1">
                <a:latin typeface="Arial" charset="0"/>
                <a:ea typeface="ＭＳ Ｐゴシック" charset="0"/>
              </a:rPr>
              <a:t>R, </a:t>
            </a:r>
            <a:r>
              <a:rPr lang="en-US" sz="2400">
                <a:latin typeface="Arial" charset="0"/>
                <a:ea typeface="ＭＳ Ｐゴシック" charset="0"/>
              </a:rPr>
              <a:t>the universal gas constant, is equivalent to the proportionality constant, </a:t>
            </a:r>
            <a:r>
              <a:rPr lang="en-US" sz="2400" i="1">
                <a:latin typeface="Arial" charset="0"/>
                <a:ea typeface="ＭＳ Ｐゴシック" charset="0"/>
              </a:rPr>
              <a:t>k, </a:t>
            </a:r>
            <a:r>
              <a:rPr lang="en-US" sz="2400">
                <a:latin typeface="Arial" charset="0"/>
                <a:ea typeface="ＭＳ Ｐゴシック" charset="0"/>
              </a:rPr>
              <a:t>for this equation.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i="1">
                <a:latin typeface="Arial" charset="0"/>
                <a:ea typeface="ＭＳ Ｐゴシック" charset="0"/>
              </a:rPr>
              <a:t>	R =    		R = </a:t>
            </a:r>
            <a:r>
              <a:rPr lang="en-US" sz="2400">
                <a:latin typeface="Arial" charset="0"/>
                <a:ea typeface="ＭＳ Ｐゴシック" charset="0"/>
              </a:rPr>
              <a:t>0.082 L · atm/mol · K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62467" name="AutoShape 5"/>
          <p:cNvSpPr>
            <a:spLocks noChangeArrowheads="1"/>
          </p:cNvSpPr>
          <p:nvPr/>
        </p:nvSpPr>
        <p:spPr bwMode="auto">
          <a:xfrm>
            <a:off x="1219200" y="3352800"/>
            <a:ext cx="6781800" cy="2286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8" name="Text Box 7"/>
          <p:cNvSpPr txBox="1">
            <a:spLocks noChangeArrowheads="1"/>
          </p:cNvSpPr>
          <p:nvPr/>
        </p:nvSpPr>
        <p:spPr bwMode="auto">
          <a:xfrm>
            <a:off x="2743200" y="4816475"/>
            <a:ext cx="60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i="1" u="sng" baseline="0">
                <a:solidFill>
                  <a:srgbClr val="000000"/>
                </a:solidFill>
              </a:rPr>
              <a:t>PV</a:t>
            </a:r>
            <a:r>
              <a:rPr lang="en-US" i="1" baseline="0">
                <a:solidFill>
                  <a:srgbClr val="000000"/>
                </a:solidFill>
              </a:rPr>
              <a:t/>
            </a:r>
            <a:br>
              <a:rPr lang="en-US" i="1" baseline="0">
                <a:solidFill>
                  <a:srgbClr val="000000"/>
                </a:solidFill>
              </a:rPr>
            </a:br>
            <a:r>
              <a:rPr lang="en-US" i="1" baseline="0">
                <a:solidFill>
                  <a:srgbClr val="000000"/>
                </a:solidFill>
              </a:rPr>
              <a:t>nT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Note that </a:t>
            </a:r>
            <a:r>
              <a:rPr lang="en-US" sz="2400" i="1">
                <a:latin typeface="Palatino" charset="0"/>
                <a:ea typeface="ＭＳ Ｐゴシック" charset="0"/>
              </a:rPr>
              <a:t>R </a:t>
            </a:r>
            <a:r>
              <a:rPr lang="en-US" sz="2400">
                <a:latin typeface="Palatino" charset="0"/>
                <a:ea typeface="ＭＳ Ｐゴシック" charset="0"/>
              </a:rPr>
              <a:t>is the same for all gases but the value of </a:t>
            </a:r>
            <a:r>
              <a:rPr lang="en-US" sz="2400" i="1">
                <a:latin typeface="Palatino" charset="0"/>
                <a:ea typeface="ＭＳ Ｐゴシック" charset="0"/>
              </a:rPr>
              <a:t>R </a:t>
            </a:r>
            <a:r>
              <a:rPr lang="en-US" sz="2400">
                <a:latin typeface="Palatino" charset="0"/>
                <a:ea typeface="ＭＳ Ｐゴシック" charset="0"/>
              </a:rPr>
              <a:t>does change depending on if the units change.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number of moles can be converted to the total number of gas molecules by multiplying by 602 sextillion.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ideal gas law can be used to solve for other variables besides </a:t>
            </a:r>
            <a:r>
              <a:rPr lang="en-US" sz="2400" i="1">
                <a:latin typeface="Palatino" charset="0"/>
                <a:ea typeface="ＭＳ Ｐゴシック" charset="0"/>
              </a:rPr>
              <a:t>n.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524</Words>
  <Application>Microsoft Office PowerPoint</Application>
  <PresentationFormat>On-screen Show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Lesson 65: Take a Breath</vt:lpstr>
      <vt:lpstr>ChemCatalyst – answer on ½ sheet of paper</vt:lpstr>
      <vt:lpstr>Key Question</vt:lpstr>
      <vt:lpstr>You will be able to:</vt:lpstr>
      <vt:lpstr>Prepare for the Lab</vt:lpstr>
      <vt:lpstr>Prepare for the Lab (cont.)</vt:lpstr>
      <vt:lpstr>Discussion Notes</vt:lpstr>
      <vt:lpstr>Discussion Notes (cont.)</vt:lpstr>
      <vt:lpstr>Discussion Notes (cont.)</vt:lpstr>
      <vt:lpstr>Wrap Up</vt:lpstr>
      <vt:lpstr>Wrap Up (cont.)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65: Take a Breath</dc:title>
  <dc:creator>Matthew Belford</dc:creator>
  <cp:lastModifiedBy>00, 00</cp:lastModifiedBy>
  <cp:revision>4</cp:revision>
  <dcterms:created xsi:type="dcterms:W3CDTF">2014-12-05T22:18:16Z</dcterms:created>
  <dcterms:modified xsi:type="dcterms:W3CDTF">2017-12-04T13:24:27Z</dcterms:modified>
</cp:coreProperties>
</file>