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0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5024C-9304-F44E-8836-C110F5AF51B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B929A-3BF5-6340-89F3-A9F7F444A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A8CBEB-A46A-0C41-BDB0-5FB884296ACE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5F0703-592C-0647-BF51-7CF9F63B5A00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A19526-B608-0A42-98F7-5E8B66D81492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462560-8251-4A44-88CB-72F66D0DCDDA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A3FCC8-E782-4C4E-A627-DC97752ECAC3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E14115-FF9E-D245-984B-CFA41EDB3613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325E86-52B8-8B44-8B60-1EF5C0FF94BC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1631BA-0CE8-3C4E-8360-C16F17B6657E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4D7B21-D342-5E48-88ED-EFD5ABCD807F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6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9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4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8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350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5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4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3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16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965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79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8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GMM-JHjWr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81939"/>
            <a:ext cx="7391400" cy="48853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64: </a:t>
            </a:r>
            <a:r>
              <a:rPr lang="en-US" dirty="0" smtClean="0">
                <a:latin typeface="Arial" charset="0"/>
                <a:ea typeface="ＭＳ Ｐゴシック" charset="0"/>
              </a:rPr>
              <a:t>STP </a:t>
            </a:r>
            <a:r>
              <a:rPr lang="en-US" sz="1800" i="1" dirty="0" smtClean="0">
                <a:latin typeface="Arial" charset="0"/>
                <a:ea typeface="ＭＳ Ｐゴシック" charset="0"/>
              </a:rPr>
              <a:t>- </a:t>
            </a:r>
            <a:r>
              <a:rPr lang="en-US" sz="1800" i="1" dirty="0">
                <a:latin typeface="Palatino" charset="0"/>
                <a:ea typeface="ＭＳ Ｐゴシック" charset="0"/>
              </a:rPr>
              <a:t>The Mole and Avogadro</a:t>
            </a:r>
            <a:r>
              <a:rPr lang="ja-JP" altLang="en-US" sz="1800" i="1" dirty="0">
                <a:latin typeface="Palatino" charset="0"/>
                <a:ea typeface="ＭＳ Ｐゴシック" charset="0"/>
              </a:rPr>
              <a:t>’</a:t>
            </a:r>
            <a:r>
              <a:rPr lang="en-US" altLang="ja-JP" sz="1800" i="1" dirty="0">
                <a:latin typeface="Palatino" charset="0"/>
                <a:ea typeface="ＭＳ Ｐゴシック" charset="0"/>
              </a:rPr>
              <a:t>s Law</a:t>
            </a:r>
            <a:r>
              <a:rPr lang="en-US" i="1" dirty="0">
                <a:latin typeface="Palatino" charset="0"/>
                <a:ea typeface="ＭＳ Ｐゴシック" charset="0"/>
              </a:rPr>
              <a:t/>
            </a:r>
            <a:br>
              <a:rPr lang="en-US" i="1" dirty="0">
                <a:latin typeface="Palatino" charset="0"/>
                <a:ea typeface="ＭＳ Ｐゴシック" charset="0"/>
              </a:rPr>
            </a:br>
            <a:endParaRPr lang="en-US" b="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946" y="1410056"/>
            <a:ext cx="3187581" cy="4609744"/>
          </a:xfrm>
        </p:spPr>
        <p:txBody>
          <a:bodyPr/>
          <a:lstStyle/>
          <a:p>
            <a:pPr marL="0" indent="0" eaLnBrk="1" hangingPunct="1"/>
            <a:r>
              <a:rPr lang="en-US" sz="2000" b="1" i="1" dirty="0" smtClean="0">
                <a:latin typeface="Palatino" charset="0"/>
                <a:ea typeface="ＭＳ Ｐゴシック" charset="0"/>
              </a:rPr>
              <a:t>Consider number density from yesterday as it relates to our atmosphere at high altitudes…</a:t>
            </a:r>
          </a:p>
          <a:p>
            <a:pPr marL="0" indent="0" eaLnBrk="1" hangingPunct="1"/>
            <a:endParaRPr lang="en-US" sz="2000" b="1" i="1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000" b="1" i="1" dirty="0" smtClean="0">
                <a:latin typeface="Palatino" charset="0"/>
                <a:ea typeface="ＭＳ Ｐゴシック" charset="0"/>
              </a:rPr>
              <a:t>~ How does this affect human physiology?</a:t>
            </a:r>
          </a:p>
          <a:p>
            <a:pPr marL="0" indent="0" eaLnBrk="1" hangingPunct="1"/>
            <a:endParaRPr lang="en-US" sz="2000" b="1" i="1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000" b="1" i="1" dirty="0" smtClean="0">
                <a:latin typeface="Palatino" charset="0"/>
                <a:ea typeface="ＭＳ Ｐゴシック" charset="0"/>
              </a:rPr>
              <a:t>~ What is the </a:t>
            </a:r>
            <a:r>
              <a:rPr lang="en-US" sz="2000" b="1" i="1" dirty="0" smtClean="0">
                <a:latin typeface="Palatino" charset="0"/>
                <a:ea typeface="ＭＳ Ｐゴシック" charset="0"/>
                <a:hlinkClick r:id="rId3"/>
              </a:rPr>
              <a:t>“Death Zone” or “Vertical Limit” </a:t>
            </a:r>
            <a:r>
              <a:rPr lang="en-US" sz="2000" b="1" i="1" dirty="0" smtClean="0">
                <a:latin typeface="Palatino" charset="0"/>
                <a:ea typeface="ＭＳ Ｐゴシック" charset="0"/>
              </a:rPr>
              <a:t>of the big Mountains (K2, Everest, Denali)?</a:t>
            </a:r>
            <a:endParaRPr lang="en-US" sz="2000" b="1" i="1" dirty="0">
              <a:latin typeface="Palatino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897" y="1270200"/>
            <a:ext cx="4185303" cy="484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810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err="1" smtClean="0">
                <a:latin typeface="Arial" charset="0"/>
                <a:ea typeface="ＭＳ Ｐゴシック" charset="0"/>
              </a:rPr>
              <a:t>ChemCatalyst</a:t>
            </a:r>
            <a:r>
              <a:rPr lang="en-US" sz="3200" dirty="0" smtClean="0">
                <a:latin typeface="Arial" charset="0"/>
                <a:ea typeface="ＭＳ Ｐゴシック" charset="0"/>
              </a:rPr>
              <a:t> – Answer on your card</a:t>
            </a:r>
            <a:endParaRPr lang="en-US" sz="3200" dirty="0">
              <a:latin typeface="Arial" charset="0"/>
              <a:ea typeface="ＭＳ Ｐゴシック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6934200" cy="2971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There are two balloons. One is filled with helium, He, and the other with carbon dioxide, CO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.</a:t>
            </a: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Describe what happens when the balloons are released.</a:t>
            </a: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For the two balloons, state whether these properties are the same or different, and explain why:</a:t>
            </a: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None/>
            </a:pPr>
            <a:endParaRPr lang="en-US" sz="1600" i="1">
              <a:latin typeface="Palatino" charset="0"/>
              <a:ea typeface="ＭＳ Ｐゴシック" charset="0"/>
            </a:endParaRP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None/>
            </a:pPr>
            <a:endParaRPr lang="en-US" sz="18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800">
              <a:latin typeface="Palatino" charset="0"/>
              <a:ea typeface="ＭＳ Ｐゴシック" charset="0"/>
            </a:endParaRPr>
          </a:p>
        </p:txBody>
      </p:sp>
      <p:graphicFrame>
        <p:nvGraphicFramePr>
          <p:cNvPr id="264219" name="Group 27"/>
          <p:cNvGraphicFramePr>
            <a:graphicFrameLocks noGrp="1"/>
          </p:cNvGraphicFramePr>
          <p:nvPr/>
        </p:nvGraphicFramePr>
        <p:xfrm>
          <a:off x="1752600" y="4419600"/>
          <a:ext cx="6553200" cy="1831975"/>
        </p:xfrm>
        <a:graphic>
          <a:graphicData uri="http://schemas.openxmlformats.org/drawingml/2006/table">
            <a:tbl>
              <a:tblPr/>
              <a:tblGrid>
                <a:gridCol w="3276600"/>
                <a:gridCol w="327660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• pressure,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• number density,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n/V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• temperature,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• number,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• volume,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• density,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m/V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• mass,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0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chemists keep track of the number of gas particles?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52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a mole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Avogadro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law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standard temperature and pressure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Arial" charset="0"/>
                <a:ea typeface="ＭＳ Ｐゴシック" charset="0"/>
              </a:rPr>
              <a:t>Prepare for the </a:t>
            </a:r>
            <a:r>
              <a:rPr lang="en-US" sz="3200" dirty="0" smtClean="0">
                <a:latin typeface="Arial" charset="0"/>
                <a:ea typeface="ＭＳ Ｐゴシック" charset="0"/>
              </a:rPr>
              <a:t>Activity ~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Individual</a:t>
            </a:r>
            <a:endParaRPr lang="en-US" sz="2400" dirty="0">
              <a:latin typeface="Arial" charset="0"/>
              <a:ea typeface="ＭＳ Ｐゴシック" charset="0"/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Chemists </a:t>
            </a:r>
            <a:r>
              <a:rPr lang="en-US" sz="2400" dirty="0">
                <a:latin typeface="Palatino" charset="0"/>
                <a:ea typeface="ＭＳ Ｐゴシック" charset="0"/>
              </a:rPr>
              <a:t>use a unit called a </a:t>
            </a:r>
            <a:r>
              <a:rPr lang="en-US" sz="2400" i="1" dirty="0">
                <a:latin typeface="Palatino" charset="0"/>
                <a:ea typeface="ＭＳ Ｐゴシック" charset="0"/>
              </a:rPr>
              <a:t>mole </a:t>
            </a:r>
            <a:r>
              <a:rPr lang="en-US" sz="2400" dirty="0">
                <a:latin typeface="Palatino" charset="0"/>
                <a:ea typeface="ＭＳ Ｐゴシック" charset="0"/>
              </a:rPr>
              <a:t>to describe the number of gas particles in a sample.</a:t>
            </a:r>
          </a:p>
          <a:p>
            <a:pPr marL="0" indent="0" eaLnBrk="1" hangingPunct="1"/>
            <a:endParaRPr lang="en-US" sz="2400" dirty="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>
                <a:latin typeface="Arial" charset="0"/>
                <a:ea typeface="ＭＳ Ｐゴシック" charset="0"/>
              </a:rPr>
              <a:t>1 mole =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602,000,000,000,000,000,000,000</a:t>
            </a:r>
          </a:p>
          <a:p>
            <a:pPr marL="0" indent="0" eaLnBrk="1" hangingPunct="1"/>
            <a:r>
              <a:rPr lang="en-US" sz="2400" dirty="0" smtClean="0">
                <a:latin typeface="Arial" charset="0"/>
                <a:ea typeface="ＭＳ Ｐゴシック" charset="0"/>
              </a:rPr>
              <a:t>(602 sextillion particles)</a:t>
            </a:r>
          </a:p>
          <a:p>
            <a:pPr marL="0" indent="0" eaLnBrk="1" hangingPunct="1"/>
            <a:endParaRPr lang="en-US" sz="2400" dirty="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 smtClean="0">
                <a:latin typeface="Arial" charset="0"/>
                <a:ea typeface="ＭＳ Ｐゴシック" charset="0"/>
              </a:rPr>
              <a:t>2 moles = ?</a:t>
            </a:r>
          </a:p>
          <a:p>
            <a:pPr marL="0" indent="0" eaLnBrk="1" hangingPunct="1"/>
            <a:endParaRPr lang="en-US" sz="2400" dirty="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 smtClean="0">
                <a:latin typeface="Arial" charset="0"/>
                <a:ea typeface="ＭＳ Ｐゴシック" charset="0"/>
              </a:rPr>
              <a:t>0.5 moles = ?</a:t>
            </a:r>
            <a:endParaRPr lang="en-US" dirty="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41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553200" cy="3657600"/>
          </a:xfrm>
        </p:spPr>
        <p:txBody>
          <a:bodyPr/>
          <a:lstStyle/>
          <a:p>
            <a:pPr marL="0" indent="0" eaLnBrk="1" hangingPunct="1"/>
            <a:r>
              <a:rPr lang="en-US" sz="2400" b="1" dirty="0">
                <a:latin typeface="Arial" charset="0"/>
                <a:ea typeface="ＭＳ Ｐゴシック" charset="0"/>
              </a:rPr>
              <a:t>Standard temperature and pressure, STP</a:t>
            </a:r>
            <a:r>
              <a:rPr lang="en-US" sz="2400" dirty="0">
                <a:latin typeface="Arial" charset="0"/>
                <a:ea typeface="ＭＳ Ｐゴシック" charset="0"/>
              </a:rPr>
              <a:t>: One atmosphere of pressure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(1.0 </a:t>
            </a:r>
            <a:r>
              <a:rPr lang="en-US" sz="2400" dirty="0" err="1" smtClean="0">
                <a:latin typeface="Arial" charset="0"/>
                <a:ea typeface="ＭＳ Ｐゴシック" charset="0"/>
              </a:rPr>
              <a:t>atm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) and </a:t>
            </a:r>
            <a:r>
              <a:rPr lang="en-US" sz="2400" dirty="0">
                <a:latin typeface="Arial" charset="0"/>
                <a:ea typeface="ＭＳ Ｐゴシック" charset="0"/>
              </a:rPr>
              <a:t>a temperature of 273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K (0ºC).</a:t>
            </a:r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Under these conditions: ANY gas with the same volume will have </a:t>
            </a:r>
            <a:r>
              <a:rPr lang="en-US" sz="2400" dirty="0">
                <a:latin typeface="Palatino" charset="0"/>
                <a:ea typeface="ＭＳ Ｐゴシック" charset="0"/>
              </a:rPr>
              <a:t>equal numbers of gas particles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(because the temperature </a:t>
            </a:r>
            <a:r>
              <a:rPr lang="en-US" sz="2400" dirty="0">
                <a:latin typeface="Palatino" charset="0"/>
                <a:ea typeface="ＭＳ Ｐゴシック" charset="0"/>
              </a:rPr>
              <a:t>and pressure are the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same).</a:t>
            </a:r>
          </a:p>
          <a:p>
            <a:pPr marL="0" indent="0" eaLnBrk="1" hangingPunct="1"/>
            <a:endParaRPr lang="en-US" sz="2400" b="1" dirty="0">
              <a:latin typeface="Palatino" charset="0"/>
              <a:ea typeface="ＭＳ Ｐゴシック" charset="0"/>
            </a:endParaRPr>
          </a:p>
          <a:p>
            <a:pPr marL="0" indent="0" algn="ctr" eaLnBrk="1" hangingPunct="1"/>
            <a:r>
              <a:rPr lang="en-US" sz="2400" b="1" dirty="0" smtClean="0">
                <a:solidFill>
                  <a:srgbClr val="FF0000"/>
                </a:solidFill>
                <a:latin typeface="Palatino" charset="0"/>
                <a:ea typeface="ＭＳ Ｐゴシック" charset="0"/>
              </a:rPr>
              <a:t>This is </a:t>
            </a:r>
            <a:r>
              <a:rPr lang="en-US" sz="2400" b="1" dirty="0" err="1" smtClean="0">
                <a:solidFill>
                  <a:srgbClr val="FF0000"/>
                </a:solidFill>
                <a:latin typeface="Palatino" charset="0"/>
                <a:ea typeface="ＭＳ Ｐゴシック" charset="0"/>
              </a:rPr>
              <a:t>Avagadro’s</a:t>
            </a:r>
            <a:r>
              <a:rPr lang="en-US" sz="2400" b="1" dirty="0" smtClean="0">
                <a:solidFill>
                  <a:srgbClr val="FF0000"/>
                </a:solidFill>
                <a:latin typeface="Palatino" charset="0"/>
                <a:ea typeface="ＭＳ Ｐゴシック" charset="0"/>
              </a:rPr>
              <a:t> Law</a:t>
            </a:r>
            <a:endParaRPr lang="en-US" b="1" dirty="0">
              <a:solidFill>
                <a:srgbClr val="FF0000"/>
              </a:solidFill>
              <a:latin typeface="Palatino" charset="0"/>
              <a:ea typeface="ＭＳ Ｐゴシック" charset="0"/>
            </a:endParaRPr>
          </a:p>
        </p:txBody>
      </p:sp>
      <p:sp>
        <p:nvSpPr>
          <p:cNvPr id="39939" name="AutoShape 68"/>
          <p:cNvSpPr>
            <a:spLocks noChangeArrowheads="1"/>
          </p:cNvSpPr>
          <p:nvPr/>
        </p:nvSpPr>
        <p:spPr bwMode="auto">
          <a:xfrm>
            <a:off x="1219200" y="2057400"/>
            <a:ext cx="66294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auto">
          <a:xfrm>
            <a:off x="1219200" y="5628117"/>
            <a:ext cx="6497652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04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657600"/>
          </a:xfrm>
        </p:spPr>
        <p:txBody>
          <a:bodyPr/>
          <a:lstStyle/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Specifically, t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here </a:t>
            </a:r>
            <a:r>
              <a:rPr lang="en-US" sz="2400" dirty="0">
                <a:latin typeface="Palatino" charset="0"/>
                <a:ea typeface="ＭＳ Ｐゴシック" charset="0"/>
              </a:rPr>
              <a:t>are exactly 602,000,000,000,000,000,000,000 particles in 22.4 L </a:t>
            </a:r>
            <a:r>
              <a:rPr lang="en-US" sz="2400" b="1" i="1" dirty="0" smtClean="0">
                <a:solidFill>
                  <a:srgbClr val="FF0000"/>
                </a:solidFill>
                <a:latin typeface="Palatino" charset="0"/>
                <a:ea typeface="ＭＳ Ｐゴシック" charset="0"/>
              </a:rPr>
              <a:t>OF ANY GAS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at </a:t>
            </a:r>
            <a:r>
              <a:rPr lang="en-US" sz="2400" dirty="0">
                <a:latin typeface="Palatino" charset="0"/>
                <a:ea typeface="ＭＳ Ｐゴシック" charset="0"/>
              </a:rPr>
              <a:t>STP.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 b="1" dirty="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000" b="1" i="1" dirty="0" smtClean="0">
                <a:latin typeface="Arial" charset="0"/>
                <a:ea typeface="ＭＳ Ｐゴシック" charset="0"/>
              </a:rPr>
              <a:t>Remember: </a:t>
            </a:r>
          </a:p>
          <a:p>
            <a:pPr marL="0" indent="0" eaLnBrk="1" hangingPunct="1"/>
            <a:r>
              <a:rPr lang="en-US" sz="2400" b="1" dirty="0" smtClean="0">
                <a:latin typeface="Arial" charset="0"/>
                <a:ea typeface="ＭＳ Ｐゴシック" charset="0"/>
              </a:rPr>
              <a:t>Mole</a:t>
            </a:r>
            <a:r>
              <a:rPr lang="en-US" sz="2400" b="1" dirty="0">
                <a:latin typeface="Arial" charset="0"/>
                <a:ea typeface="ＭＳ Ｐゴシック" charset="0"/>
              </a:rPr>
              <a:t>: </a:t>
            </a:r>
            <a:r>
              <a:rPr lang="en-US" sz="2400" dirty="0">
                <a:latin typeface="Arial" charset="0"/>
                <a:ea typeface="ＭＳ Ｐゴシック" charset="0"/>
              </a:rPr>
              <a:t>A unit invented by chemists to count large numbers of gas particles. There are 602,000,000,000,000,000,000,000 particles in</a:t>
            </a:r>
            <a:br>
              <a:rPr lang="en-US" sz="2400" dirty="0">
                <a:latin typeface="Arial" charset="0"/>
                <a:ea typeface="ＭＳ Ｐゴシック" charset="0"/>
              </a:rPr>
            </a:br>
            <a:r>
              <a:rPr lang="en-US" sz="2400" dirty="0">
                <a:latin typeface="Arial" charset="0"/>
                <a:ea typeface="ＭＳ Ｐゴシック" charset="0"/>
              </a:rPr>
              <a:t>1 mole. This is 602 sextillion.</a:t>
            </a:r>
          </a:p>
          <a:p>
            <a:pPr marL="0" indent="0" eaLnBrk="1" hangingPunct="1"/>
            <a:endParaRPr lang="en-US" sz="2400" dirty="0">
              <a:latin typeface="Arial" charset="0"/>
              <a:ea typeface="ＭＳ Ｐゴシック" charset="0"/>
            </a:endParaRPr>
          </a:p>
        </p:txBody>
      </p:sp>
      <p:sp>
        <p:nvSpPr>
          <p:cNvPr id="41987" name="AutoShape 6"/>
          <p:cNvSpPr>
            <a:spLocks noChangeArrowheads="1"/>
          </p:cNvSpPr>
          <p:nvPr/>
        </p:nvSpPr>
        <p:spPr bwMode="auto">
          <a:xfrm>
            <a:off x="1143000" y="4077057"/>
            <a:ext cx="7010400" cy="1828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3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44034" name="Text Box 6"/>
          <p:cNvSpPr txBox="1">
            <a:spLocks noChangeArrowheads="1"/>
          </p:cNvSpPr>
          <p:nvPr/>
        </p:nvSpPr>
        <p:spPr bwMode="auto">
          <a:xfrm>
            <a:off x="1447800" y="1905000"/>
            <a:ext cx="6553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4035" name="Text Box 8"/>
          <p:cNvSpPr txBox="1">
            <a:spLocks noChangeArrowheads="1"/>
          </p:cNvSpPr>
          <p:nvPr/>
        </p:nvSpPr>
        <p:spPr bwMode="auto">
          <a:xfrm>
            <a:off x="1295400" y="1828800"/>
            <a:ext cx="7239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indent="-3429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How do chemists keep track of the number of gas particles?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aseline="0" dirty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Avogadro</a:t>
            </a:r>
            <a:r>
              <a:rPr lang="ja-JP" altLang="en-US" baseline="0" dirty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’</a:t>
            </a:r>
            <a:r>
              <a:rPr lang="en-US" altLang="ja-JP" baseline="0" dirty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s law states that equal volumes of gases contain the same number of particles if they are at the same temperature and pressure. This holds true for all gases.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aseline="0" dirty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Gases are often compared at a standard temperature and pressure of 1 </a:t>
            </a:r>
            <a:r>
              <a:rPr lang="en-US" baseline="0" dirty="0" err="1">
                <a:solidFill>
                  <a:srgbClr val="000000"/>
                </a:solidFill>
                <a:latin typeface="Palatino" charset="0"/>
                <a:cs typeface="ＭＳ Ｐゴシック" charset="0"/>
              </a:rPr>
              <a:t>atm</a:t>
            </a:r>
            <a:r>
              <a:rPr lang="en-US" baseline="0" dirty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 and 273 K. This is also referred to as STP.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aseline="0" dirty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At STP, </a:t>
            </a:r>
            <a:r>
              <a:rPr lang="en-US" i="1" baseline="0" dirty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any</a:t>
            </a:r>
            <a:r>
              <a:rPr lang="en-US" baseline="0" dirty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 </a:t>
            </a:r>
            <a:r>
              <a:rPr lang="en-US" i="1" baseline="0" dirty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gas </a:t>
            </a:r>
            <a:r>
              <a:rPr lang="en-US" baseline="0" dirty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will occupy 22.4 L and consist of exactly 602 sextillion, or 602,000,000,000,000,000,000,000, particles.</a:t>
            </a:r>
            <a:endParaRPr lang="en-US" baseline="0" dirty="0">
              <a:solidFill>
                <a:srgbClr val="000000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4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Check-In: Answer on your Card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276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One balloon contains 22.4 L of Ar, argon gas, and another balloon contains 22.4 L of Ne, neon gas. Both balloons are at 273 K and 1 atm.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Do the balloons contain the same number of atoms? Why or why not?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Will the balloons have the same mass? Why or why not?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91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487</Words>
  <Application>Microsoft Office PowerPoint</Application>
  <PresentationFormat>On-screen Show (4:3)</PresentationFormat>
  <Paragraphs>62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Lesson 64: STP - The Mole and Avogadro’s Law </vt:lpstr>
      <vt:lpstr>ChemCatalyst – Answer on your card</vt:lpstr>
      <vt:lpstr>Key Question</vt:lpstr>
      <vt:lpstr>You will be able to:</vt:lpstr>
      <vt:lpstr>Prepare for the Activity ~ Individual</vt:lpstr>
      <vt:lpstr>Discussion Notes</vt:lpstr>
      <vt:lpstr>Discussion Notes (cont.)</vt:lpstr>
      <vt:lpstr>Wrap Up</vt:lpstr>
      <vt:lpstr>Check-In: Answer on your Card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64: STP</dc:title>
  <dc:creator>Matthew Belford</dc:creator>
  <cp:lastModifiedBy>00, 00</cp:lastModifiedBy>
  <cp:revision>5</cp:revision>
  <dcterms:created xsi:type="dcterms:W3CDTF">2014-12-05T22:17:58Z</dcterms:created>
  <dcterms:modified xsi:type="dcterms:W3CDTF">2017-11-30T16:50:01Z</dcterms:modified>
</cp:coreProperties>
</file>