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66" r:id="rId2"/>
    <p:sldId id="256" r:id="rId3"/>
    <p:sldId id="257" r:id="rId4"/>
    <p:sldId id="258" r:id="rId5"/>
    <p:sldId id="259" r:id="rId6"/>
    <p:sldId id="260" r:id="rId7"/>
    <p:sldId id="262" r:id="rId8"/>
    <p:sldId id="263" r:id="rId9"/>
    <p:sldId id="261" r:id="rId10"/>
    <p:sldId id="264"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60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4A328D-0C45-BE4F-99CD-9F3F2F2B5DAB}" type="datetimeFigureOut">
              <a:rPr lang="en-US" smtClean="0"/>
              <a:t>11/28/2017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0957C3-9E8C-AB4B-BF69-D1CE0AB4F23A}" type="slidenum">
              <a:rPr lang="en-US" smtClean="0"/>
              <a:t>‹#›</a:t>
            </a:fld>
            <a:endParaRPr lang="en-US"/>
          </a:p>
        </p:txBody>
      </p:sp>
    </p:spTree>
    <p:extLst>
      <p:ext uri="{BB962C8B-B14F-4D97-AF65-F5344CB8AC3E}">
        <p14:creationId xmlns:p14="http://schemas.microsoft.com/office/powerpoint/2010/main" val="34809161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75FBD45-9679-154F-8CFE-1A10DE992469}" type="slidenum">
              <a:rPr lang="en-US" sz="1200">
                <a:solidFill>
                  <a:prstClr val="black"/>
                </a:solidFill>
              </a:rPr>
              <a:pPr/>
              <a:t>1</a:t>
            </a:fld>
            <a:endParaRPr lang="en-US" sz="1200">
              <a:solidFill>
                <a:prstClr val="black"/>
              </a:solidFill>
            </a:endParaRPr>
          </a:p>
        </p:txBody>
      </p:sp>
      <p:sp>
        <p:nvSpPr>
          <p:cNvPr id="96259"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AF6AB540-29DA-7B43-81D6-E781D2B96D11}" type="slidenum">
              <a:rPr lang="en-US" sz="1200">
                <a:solidFill>
                  <a:prstClr val="black"/>
                </a:solidFill>
              </a:rPr>
              <a:pPr/>
              <a:t>10</a:t>
            </a:fld>
            <a:endParaRPr lang="en-US" sz="1200">
              <a:solidFill>
                <a:prstClr val="black"/>
              </a:solidFill>
            </a:endParaRPr>
          </a:p>
        </p:txBody>
      </p:sp>
      <p:sp>
        <p:nvSpPr>
          <p:cNvPr id="153603" name="Rectangle 2"/>
          <p:cNvSpPr>
            <a:spLocks noGrp="1" noRot="1" noChangeAspect="1" noChangeArrowheads="1" noTextEdit="1"/>
          </p:cNvSpPr>
          <p:nvPr>
            <p:ph type="sldImg"/>
          </p:nvPr>
        </p:nvSpPr>
        <p:spPr>
          <a:solidFill>
            <a:srgbClr val="FFFFFF"/>
          </a:solidFill>
          <a:ln/>
        </p:spPr>
      </p:sp>
      <p:sp>
        <p:nvSpPr>
          <p:cNvPr id="14438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3D4F643-640E-1148-AA9E-DC50B8030BA1}" type="slidenum">
              <a:rPr lang="en-US" sz="1200">
                <a:solidFill>
                  <a:prstClr val="black"/>
                </a:solidFill>
              </a:rPr>
              <a:pPr/>
              <a:t>11</a:t>
            </a:fld>
            <a:endParaRPr lang="en-US" sz="1200">
              <a:solidFill>
                <a:prstClr val="black"/>
              </a:solidFill>
            </a:endParaRPr>
          </a:p>
        </p:txBody>
      </p:sp>
      <p:sp>
        <p:nvSpPr>
          <p:cNvPr id="154627" name="Rectangle 2"/>
          <p:cNvSpPr>
            <a:spLocks noGrp="1" noRot="1" noChangeAspect="1" noChangeArrowheads="1" noTextEdit="1"/>
          </p:cNvSpPr>
          <p:nvPr>
            <p:ph type="sldImg"/>
          </p:nvPr>
        </p:nvSpPr>
        <p:spPr>
          <a:solidFill>
            <a:srgbClr val="FFFFFF"/>
          </a:solidFill>
          <a:ln/>
        </p:spPr>
      </p:sp>
      <p:sp>
        <p:nvSpPr>
          <p:cNvPr id="14643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86A317D0-AEDB-3D49-9D1C-C1C8E3387C3A}" type="slidenum">
              <a:rPr lang="en-US" sz="1200">
                <a:solidFill>
                  <a:prstClr val="black"/>
                </a:solidFill>
              </a:rPr>
              <a:pPr/>
              <a:t>2</a:t>
            </a:fld>
            <a:endParaRPr lang="en-US" sz="1200">
              <a:solidFill>
                <a:prstClr val="black"/>
              </a:solidFill>
            </a:endParaRPr>
          </a:p>
        </p:txBody>
      </p:sp>
      <p:sp>
        <p:nvSpPr>
          <p:cNvPr id="145411" name="Rectangle 2"/>
          <p:cNvSpPr>
            <a:spLocks noGrp="1" noRot="1" noChangeAspect="1" noChangeArrowheads="1" noTextEdit="1"/>
          </p:cNvSpPr>
          <p:nvPr>
            <p:ph type="sldImg"/>
          </p:nvPr>
        </p:nvSpPr>
        <p:spPr>
          <a:solidFill>
            <a:srgbClr val="FFFFFF"/>
          </a:solidFill>
          <a:ln/>
        </p:spPr>
      </p:sp>
      <p:sp>
        <p:nvSpPr>
          <p:cNvPr id="12800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A154AD1C-85B2-5147-8B7E-8CFEC6AA73EF}" type="slidenum">
              <a:rPr lang="en-US" sz="1200">
                <a:solidFill>
                  <a:prstClr val="black"/>
                </a:solidFill>
              </a:rPr>
              <a:pPr/>
              <a:t>3</a:t>
            </a:fld>
            <a:endParaRPr lang="en-US" sz="1200">
              <a:solidFill>
                <a:prstClr val="black"/>
              </a:solidFill>
            </a:endParaRPr>
          </a:p>
        </p:txBody>
      </p:sp>
      <p:sp>
        <p:nvSpPr>
          <p:cNvPr id="146435" name="Rectangle 2"/>
          <p:cNvSpPr>
            <a:spLocks noGrp="1" noRot="1" noChangeAspect="1" noChangeArrowheads="1" noTextEdit="1"/>
          </p:cNvSpPr>
          <p:nvPr>
            <p:ph type="sldImg"/>
          </p:nvPr>
        </p:nvSpPr>
        <p:spPr>
          <a:solidFill>
            <a:srgbClr val="FFFFFF"/>
          </a:solidFill>
          <a:ln/>
        </p:spPr>
      </p:sp>
      <p:sp>
        <p:nvSpPr>
          <p:cNvPr id="13005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C749CD73-CA62-164B-8845-3B8C33673C9F}" type="slidenum">
              <a:rPr lang="en-US" sz="1200">
                <a:solidFill>
                  <a:prstClr val="black"/>
                </a:solidFill>
              </a:rPr>
              <a:pPr/>
              <a:t>4</a:t>
            </a:fld>
            <a:endParaRPr lang="en-US" sz="1200">
              <a:solidFill>
                <a:prstClr val="black"/>
              </a:solidFill>
            </a:endParaRPr>
          </a:p>
        </p:txBody>
      </p:sp>
      <p:sp>
        <p:nvSpPr>
          <p:cNvPr id="147459" name="Rectangle 2"/>
          <p:cNvSpPr>
            <a:spLocks noGrp="1" noRot="1" noChangeAspect="1" noChangeArrowheads="1" noTextEdit="1"/>
          </p:cNvSpPr>
          <p:nvPr>
            <p:ph type="sldImg"/>
          </p:nvPr>
        </p:nvSpPr>
        <p:spPr>
          <a:solidFill>
            <a:srgbClr val="FFFFFF"/>
          </a:solidFill>
          <a:ln/>
        </p:spPr>
      </p:sp>
      <p:sp>
        <p:nvSpPr>
          <p:cNvPr id="13209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5EC0E2C-1834-D944-8FC3-6BF0F92887BD}" type="slidenum">
              <a:rPr lang="en-US" sz="1200">
                <a:solidFill>
                  <a:prstClr val="black"/>
                </a:solidFill>
              </a:rPr>
              <a:pPr/>
              <a:t>5</a:t>
            </a:fld>
            <a:endParaRPr lang="en-US" sz="1200">
              <a:solidFill>
                <a:prstClr val="black"/>
              </a:solidFill>
            </a:endParaRPr>
          </a:p>
        </p:txBody>
      </p:sp>
      <p:sp>
        <p:nvSpPr>
          <p:cNvPr id="148483" name="Rectangle 2"/>
          <p:cNvSpPr>
            <a:spLocks noGrp="1" noRot="1" noChangeAspect="1" noChangeArrowheads="1" noTextEdit="1"/>
          </p:cNvSpPr>
          <p:nvPr>
            <p:ph type="sldImg"/>
          </p:nvPr>
        </p:nvSpPr>
        <p:spPr>
          <a:solidFill>
            <a:srgbClr val="FFFFFF"/>
          </a:solidFill>
          <a:ln/>
        </p:spPr>
      </p:sp>
      <p:sp>
        <p:nvSpPr>
          <p:cNvPr id="13414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BEC35F1-D4A2-1E49-84A1-BC97FD6BBE80}" type="slidenum">
              <a:rPr lang="en-US" sz="1200">
                <a:solidFill>
                  <a:prstClr val="black"/>
                </a:solidFill>
              </a:rPr>
              <a:pPr/>
              <a:t>6</a:t>
            </a:fld>
            <a:endParaRPr lang="en-US" sz="1200">
              <a:solidFill>
                <a:prstClr val="black"/>
              </a:solidFill>
            </a:endParaRPr>
          </a:p>
        </p:txBody>
      </p:sp>
      <p:sp>
        <p:nvSpPr>
          <p:cNvPr id="149507" name="Rectangle 2"/>
          <p:cNvSpPr>
            <a:spLocks noGrp="1" noRot="1" noChangeAspect="1" noChangeArrowheads="1" noTextEdit="1"/>
          </p:cNvSpPr>
          <p:nvPr>
            <p:ph type="sldImg"/>
          </p:nvPr>
        </p:nvSpPr>
        <p:spPr>
          <a:solidFill>
            <a:srgbClr val="FFFFFF"/>
          </a:solidFill>
          <a:ln/>
        </p:spPr>
      </p:sp>
      <p:sp>
        <p:nvSpPr>
          <p:cNvPr id="13619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85D358E0-8109-114D-9A91-FE4B5FA14F49}" type="slidenum">
              <a:rPr lang="en-US" sz="1200">
                <a:solidFill>
                  <a:prstClr val="black"/>
                </a:solidFill>
              </a:rPr>
              <a:pPr/>
              <a:t>7</a:t>
            </a:fld>
            <a:endParaRPr lang="en-US" sz="1200">
              <a:solidFill>
                <a:prstClr val="black"/>
              </a:solidFill>
            </a:endParaRPr>
          </a:p>
        </p:txBody>
      </p:sp>
      <p:sp>
        <p:nvSpPr>
          <p:cNvPr id="151555" name="Rectangle 2"/>
          <p:cNvSpPr>
            <a:spLocks noGrp="1" noRot="1" noChangeAspect="1" noChangeArrowheads="1" noTextEdit="1"/>
          </p:cNvSpPr>
          <p:nvPr>
            <p:ph type="sldImg"/>
          </p:nvPr>
        </p:nvSpPr>
        <p:spPr>
          <a:solidFill>
            <a:srgbClr val="FFFFFF"/>
          </a:solidFill>
          <a:ln/>
        </p:spPr>
      </p:sp>
      <p:sp>
        <p:nvSpPr>
          <p:cNvPr id="14029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A30264D-5212-C648-A390-070BF02C2074}" type="slidenum">
              <a:rPr lang="en-US" sz="1200">
                <a:solidFill>
                  <a:prstClr val="black"/>
                </a:solidFill>
              </a:rPr>
              <a:pPr/>
              <a:t>8</a:t>
            </a:fld>
            <a:endParaRPr lang="en-US" sz="1200">
              <a:solidFill>
                <a:prstClr val="black"/>
              </a:solidFill>
            </a:endParaRPr>
          </a:p>
        </p:txBody>
      </p:sp>
      <p:sp>
        <p:nvSpPr>
          <p:cNvPr id="152579" name="Rectangle 2"/>
          <p:cNvSpPr>
            <a:spLocks noGrp="1" noRot="1" noChangeAspect="1" noChangeArrowheads="1" noTextEdit="1"/>
          </p:cNvSpPr>
          <p:nvPr>
            <p:ph type="sldImg"/>
          </p:nvPr>
        </p:nvSpPr>
        <p:spPr>
          <a:solidFill>
            <a:srgbClr val="FFFFFF"/>
          </a:solidFill>
          <a:ln/>
        </p:spPr>
      </p:sp>
      <p:sp>
        <p:nvSpPr>
          <p:cNvPr id="14233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D4C6F6B7-5128-9445-ADC1-F2A0BE47DC73}" type="slidenum">
              <a:rPr lang="en-US" sz="1200">
                <a:solidFill>
                  <a:prstClr val="black"/>
                </a:solidFill>
              </a:rPr>
              <a:pPr/>
              <a:t>9</a:t>
            </a:fld>
            <a:endParaRPr lang="en-US" sz="1200">
              <a:solidFill>
                <a:prstClr val="black"/>
              </a:solidFill>
            </a:endParaRPr>
          </a:p>
        </p:txBody>
      </p:sp>
      <p:sp>
        <p:nvSpPr>
          <p:cNvPr id="150531" name="Rectangle 2"/>
          <p:cNvSpPr>
            <a:spLocks noGrp="1" noRot="1" noChangeAspect="1" noChangeArrowheads="1" noTextEdit="1"/>
          </p:cNvSpPr>
          <p:nvPr>
            <p:ph type="sldImg"/>
          </p:nvPr>
        </p:nvSpPr>
        <p:spPr>
          <a:solidFill>
            <a:srgbClr val="FFFFFF"/>
          </a:solidFill>
          <a:ln/>
        </p:spPr>
      </p:sp>
      <p:sp>
        <p:nvSpPr>
          <p:cNvPr id="13824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1E4649"/>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947525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7645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5538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233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1861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4162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866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7969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2693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933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127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2"/>
          <p:cNvSpPr>
            <a:spLocks noChangeArrowheads="1"/>
          </p:cNvSpPr>
          <p:nvPr userDrawn="1"/>
        </p:nvSpPr>
        <p:spPr bwMode="auto">
          <a:xfrm>
            <a:off x="0" y="0"/>
            <a:ext cx="9144000" cy="6858000"/>
          </a:xfrm>
          <a:prstGeom prst="rect">
            <a:avLst/>
          </a:prstGeom>
          <a:solidFill>
            <a:srgbClr val="1E4649"/>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3311212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3600" b="1">
          <a:solidFill>
            <a:srgbClr val="0079A8"/>
          </a:solidFill>
          <a:latin typeface="+mj-lt"/>
          <a:ea typeface="+mj-ea"/>
          <a:cs typeface="ＭＳ Ｐゴシック" charset="0"/>
        </a:defRPr>
      </a:lvl1pPr>
      <a:lvl2pPr algn="l" rtl="0" eaLnBrk="0" fontAlgn="base" hangingPunct="0">
        <a:spcBef>
          <a:spcPct val="0"/>
        </a:spcBef>
        <a:spcAft>
          <a:spcPct val="0"/>
        </a:spcAft>
        <a:defRPr sz="3600" b="1">
          <a:solidFill>
            <a:srgbClr val="0079A8"/>
          </a:solidFill>
          <a:latin typeface="Arial" charset="0"/>
          <a:ea typeface="ＭＳ Ｐゴシック" pitchFamily="28" charset="-128"/>
          <a:cs typeface="ＭＳ Ｐゴシック" charset="0"/>
        </a:defRPr>
      </a:lvl2pPr>
      <a:lvl3pPr algn="l" rtl="0" eaLnBrk="0" fontAlgn="base" hangingPunct="0">
        <a:spcBef>
          <a:spcPct val="0"/>
        </a:spcBef>
        <a:spcAft>
          <a:spcPct val="0"/>
        </a:spcAft>
        <a:defRPr sz="3600" b="1">
          <a:solidFill>
            <a:srgbClr val="0079A8"/>
          </a:solidFill>
          <a:latin typeface="Arial" charset="0"/>
          <a:ea typeface="ＭＳ Ｐゴシック" pitchFamily="28" charset="-128"/>
          <a:cs typeface="ＭＳ Ｐゴシック" charset="0"/>
        </a:defRPr>
      </a:lvl3pPr>
      <a:lvl4pPr algn="l" rtl="0" eaLnBrk="0" fontAlgn="base" hangingPunct="0">
        <a:spcBef>
          <a:spcPct val="0"/>
        </a:spcBef>
        <a:spcAft>
          <a:spcPct val="0"/>
        </a:spcAft>
        <a:defRPr sz="3600" b="1">
          <a:solidFill>
            <a:srgbClr val="0079A8"/>
          </a:solidFill>
          <a:latin typeface="Arial" charset="0"/>
          <a:ea typeface="ＭＳ Ｐゴシック" pitchFamily="28" charset="-128"/>
          <a:cs typeface="ＭＳ Ｐゴシック" charset="0"/>
        </a:defRPr>
      </a:lvl4pPr>
      <a:lvl5pPr algn="l" rtl="0" eaLnBrk="0" fontAlgn="base" hangingPunct="0">
        <a:spcBef>
          <a:spcPct val="0"/>
        </a:spcBef>
        <a:spcAft>
          <a:spcPct val="0"/>
        </a:spcAft>
        <a:defRPr sz="3600" b="1">
          <a:solidFill>
            <a:srgbClr val="0079A8"/>
          </a:solidFill>
          <a:latin typeface="Arial" charset="0"/>
          <a:ea typeface="ＭＳ Ｐゴシック" pitchFamily="28" charset="-128"/>
          <a:cs typeface="ＭＳ Ｐゴシック" charset="0"/>
        </a:defRPr>
      </a:lvl5pPr>
      <a:lvl6pPr marL="457200" algn="l" rtl="0" fontAlgn="base">
        <a:spcBef>
          <a:spcPct val="0"/>
        </a:spcBef>
        <a:spcAft>
          <a:spcPct val="0"/>
        </a:spcAft>
        <a:defRPr sz="3600" b="1">
          <a:solidFill>
            <a:srgbClr val="0079A8"/>
          </a:solidFill>
          <a:latin typeface="Arial" charset="0"/>
          <a:ea typeface="ＭＳ Ｐゴシック" pitchFamily="28" charset="-128"/>
        </a:defRPr>
      </a:lvl6pPr>
      <a:lvl7pPr marL="914400" algn="l" rtl="0" fontAlgn="base">
        <a:spcBef>
          <a:spcPct val="0"/>
        </a:spcBef>
        <a:spcAft>
          <a:spcPct val="0"/>
        </a:spcAft>
        <a:defRPr sz="3600" b="1">
          <a:solidFill>
            <a:srgbClr val="0079A8"/>
          </a:solidFill>
          <a:latin typeface="Arial" charset="0"/>
          <a:ea typeface="ＭＳ Ｐゴシック" pitchFamily="28" charset="-128"/>
        </a:defRPr>
      </a:lvl7pPr>
      <a:lvl8pPr marL="1371600" algn="l" rtl="0" fontAlgn="base">
        <a:spcBef>
          <a:spcPct val="0"/>
        </a:spcBef>
        <a:spcAft>
          <a:spcPct val="0"/>
        </a:spcAft>
        <a:defRPr sz="3600" b="1">
          <a:solidFill>
            <a:srgbClr val="0079A8"/>
          </a:solidFill>
          <a:latin typeface="Arial" charset="0"/>
          <a:ea typeface="ＭＳ Ｐゴシック" pitchFamily="28" charset="-128"/>
        </a:defRPr>
      </a:lvl8pPr>
      <a:lvl9pPr marL="1828800" algn="l" rtl="0" fontAlgn="base">
        <a:spcBef>
          <a:spcPct val="0"/>
        </a:spcBef>
        <a:spcAft>
          <a:spcPct val="0"/>
        </a:spcAft>
        <a:defRPr sz="3600" b="1">
          <a:solidFill>
            <a:srgbClr val="0079A8"/>
          </a:solidFill>
          <a:latin typeface="Arial" charset="0"/>
          <a:ea typeface="ＭＳ Ｐゴシック" pitchFamily="28"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dirty="0">
                <a:solidFill>
                  <a:schemeClr val="tx1"/>
                </a:solidFill>
                <a:latin typeface="Arial" charset="0"/>
                <a:ea typeface="ＭＳ Ｐゴシック" charset="0"/>
              </a:rPr>
              <a:t>Living By </a:t>
            </a:r>
            <a:r>
              <a:rPr lang="en-US" dirty="0" smtClean="0">
                <a:solidFill>
                  <a:schemeClr val="tx1"/>
                </a:solidFill>
                <a:latin typeface="Arial" charset="0"/>
                <a:ea typeface="ＭＳ Ｐゴシック" charset="0"/>
              </a:rPr>
              <a:t>Chemistry</a:t>
            </a:r>
            <a:br>
              <a:rPr lang="en-US" dirty="0" smtClean="0">
                <a:solidFill>
                  <a:schemeClr val="tx1"/>
                </a:solidFill>
                <a:latin typeface="Arial" charset="0"/>
                <a:ea typeface="ＭＳ Ｐゴシック" charset="0"/>
              </a:rPr>
            </a:br>
            <a:r>
              <a:rPr lang="en-US" sz="2000" dirty="0" smtClean="0">
                <a:solidFill>
                  <a:schemeClr val="tx1"/>
                </a:solidFill>
                <a:latin typeface="Arial" charset="0"/>
                <a:ea typeface="ＭＳ Ｐゴシック" charset="0"/>
              </a:rPr>
              <a:t>SECOND EDITION</a:t>
            </a:r>
            <a:endParaRPr lang="en-US" sz="2000" dirty="0">
              <a:latin typeface="Arial" charset="0"/>
              <a:ea typeface="ＭＳ Ｐゴシック" charset="0"/>
            </a:endParaRPr>
          </a:p>
        </p:txBody>
      </p:sp>
      <p:sp>
        <p:nvSpPr>
          <p:cNvPr id="5122" name="Rectangle 3"/>
          <p:cNvSpPr>
            <a:spLocks noGrp="1" noChangeArrowheads="1"/>
          </p:cNvSpPr>
          <p:nvPr>
            <p:ph type="subTitle" idx="1"/>
          </p:nvPr>
        </p:nvSpPr>
        <p:spPr>
          <a:xfrm>
            <a:off x="1447800" y="2844798"/>
            <a:ext cx="6629400" cy="2895600"/>
          </a:xfrm>
        </p:spPr>
        <p:txBody>
          <a:bodyPr/>
          <a:lstStyle/>
          <a:p>
            <a:pPr marL="0" indent="0" eaLnBrk="1" hangingPunct="1"/>
            <a:r>
              <a:rPr lang="en-US" b="1" dirty="0">
                <a:solidFill>
                  <a:srgbClr val="0079A8"/>
                </a:solidFill>
                <a:ea typeface="ＭＳ Ｐゴシック" charset="0"/>
              </a:rPr>
              <a:t>Unit 3: WEATHER</a:t>
            </a:r>
          </a:p>
          <a:p>
            <a:pPr marL="0" indent="0" eaLnBrk="1" hangingPunct="1"/>
            <a:r>
              <a:rPr lang="en-US" dirty="0">
                <a:solidFill>
                  <a:srgbClr val="0079A8"/>
                </a:solidFill>
                <a:ea typeface="ＭＳ Ｐゴシック" charset="0"/>
              </a:rPr>
              <a:t>Phase Changes and Behavior of Gases</a:t>
            </a:r>
            <a:endParaRPr lang="en-US" sz="2000" dirty="0">
              <a:solidFill>
                <a:srgbClr val="D2931F"/>
              </a:solidFill>
              <a:ea typeface="ＭＳ Ｐゴシック" charset="0"/>
            </a:endParaRPr>
          </a:p>
        </p:txBody>
      </p:sp>
    </p:spTree>
    <p:extLst>
      <p:ext uri="{BB962C8B-B14F-4D97-AF65-F5344CB8AC3E}">
        <p14:creationId xmlns:p14="http://schemas.microsoft.com/office/powerpoint/2010/main" val="2773981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noChangeArrowheads="1"/>
          </p:cNvSpPr>
          <p:nvPr>
            <p:ph type="title"/>
          </p:nvPr>
        </p:nvSpPr>
        <p:spPr>
          <a:xfrm>
            <a:off x="1295400" y="914400"/>
            <a:ext cx="7391400" cy="914400"/>
          </a:xfrm>
        </p:spPr>
        <p:txBody>
          <a:bodyPr/>
          <a:lstStyle/>
          <a:p>
            <a:pPr eaLnBrk="1" hangingPunct="1"/>
            <a:r>
              <a:rPr lang="en-US">
                <a:latin typeface="Arial" charset="0"/>
                <a:ea typeface="ＭＳ Ｐゴシック" charset="0"/>
              </a:rPr>
              <a:t>Wrap Up</a:t>
            </a:r>
          </a:p>
        </p:txBody>
      </p:sp>
      <p:sp>
        <p:nvSpPr>
          <p:cNvPr id="143362" name="Rectangle 3"/>
          <p:cNvSpPr>
            <a:spLocks noGrp="1" noChangeArrowheads="1"/>
          </p:cNvSpPr>
          <p:nvPr>
            <p:ph type="body" idx="1"/>
          </p:nvPr>
        </p:nvSpPr>
        <p:spPr>
          <a:xfrm>
            <a:off x="1295400" y="1752600"/>
            <a:ext cx="7239000" cy="4114800"/>
          </a:xfrm>
        </p:spPr>
        <p:txBody>
          <a:bodyPr/>
          <a:lstStyle/>
          <a:p>
            <a:pPr marL="0" indent="0" eaLnBrk="1" hangingPunct="1">
              <a:lnSpc>
                <a:spcPct val="90000"/>
              </a:lnSpc>
            </a:pPr>
            <a:r>
              <a:rPr lang="en-US" sz="2400">
                <a:latin typeface="Palatino" charset="0"/>
                <a:ea typeface="ＭＳ Ｐゴシック" charset="0"/>
              </a:rPr>
              <a:t>What is the relationship among pressure, volume, and temperature for a sample of gas?</a:t>
            </a:r>
          </a:p>
          <a:p>
            <a:pPr marL="457200" lvl="1" indent="-342900" eaLnBrk="1" hangingPunct="1">
              <a:lnSpc>
                <a:spcPct val="90000"/>
              </a:lnSpc>
            </a:pPr>
            <a:r>
              <a:rPr lang="en-US" sz="2400">
                <a:latin typeface="Palatino" charset="0"/>
                <a:ea typeface="ＭＳ Ｐゴシック" charset="0"/>
              </a:rPr>
              <a:t>If volume, temperature, and pressure all vary, then you can use the combined gas law to determine the effects of changing two variables on the third. (Amount of gas remains the same.)</a:t>
            </a:r>
          </a:p>
          <a:p>
            <a:pPr marL="800100" lvl="2" eaLnBrk="1" hangingPunct="1">
              <a:lnSpc>
                <a:spcPct val="90000"/>
              </a:lnSpc>
            </a:pPr>
            <a:r>
              <a:rPr lang="en-US" sz="2400" i="1">
                <a:latin typeface="Palatino" charset="0"/>
                <a:ea typeface="ＭＳ Ｐゴシック" charset="0"/>
              </a:rPr>
              <a:t>k = </a:t>
            </a:r>
            <a:endParaRPr lang="en-US">
              <a:latin typeface="Palatino" charset="0"/>
              <a:ea typeface="ＭＳ Ｐゴシック" charset="0"/>
            </a:endParaRPr>
          </a:p>
          <a:p>
            <a:pPr marL="457200" lvl="1" indent="-342900" eaLnBrk="1" hangingPunct="1">
              <a:lnSpc>
                <a:spcPct val="90000"/>
              </a:lnSpc>
            </a:pPr>
            <a:endParaRPr lang="en-US" sz="1000">
              <a:latin typeface="Palatino" charset="0"/>
              <a:ea typeface="ＭＳ Ｐゴシック" charset="0"/>
            </a:endParaRPr>
          </a:p>
          <a:p>
            <a:pPr marL="457200" lvl="1" indent="-342900" eaLnBrk="1" hangingPunct="1">
              <a:lnSpc>
                <a:spcPct val="90000"/>
              </a:lnSpc>
            </a:pPr>
            <a:r>
              <a:rPr lang="en-US" sz="2400">
                <a:latin typeface="Palatino" charset="0"/>
                <a:ea typeface="ＭＳ Ｐゴシック" charset="0"/>
              </a:rPr>
              <a:t>Air temperature and air pressure both decrease with increases in altitude.</a:t>
            </a:r>
          </a:p>
          <a:p>
            <a:pPr marL="457200" lvl="1" indent="-342900" eaLnBrk="1" hangingPunct="1">
              <a:lnSpc>
                <a:spcPct val="90000"/>
              </a:lnSpc>
            </a:pPr>
            <a:r>
              <a:rPr lang="en-US" sz="2400">
                <a:latin typeface="Palatino" charset="0"/>
                <a:ea typeface="ＭＳ Ｐゴシック" charset="0"/>
              </a:rPr>
              <a:t>Ultimately, for a weather balloon, gas pressure has a greater effect on gas volume than does gas temperature.</a:t>
            </a:r>
            <a:endParaRPr lang="en-US" sz="1000">
              <a:latin typeface="Palatino" charset="0"/>
              <a:ea typeface="ＭＳ Ｐゴシック" charset="0"/>
            </a:endParaRPr>
          </a:p>
        </p:txBody>
      </p:sp>
      <p:sp>
        <p:nvSpPr>
          <p:cNvPr id="143363" name="Rectangle 5"/>
          <p:cNvSpPr>
            <a:spLocks noChangeArrowheads="1"/>
          </p:cNvSpPr>
          <p:nvPr/>
        </p:nvSpPr>
        <p:spPr bwMode="auto">
          <a:xfrm>
            <a:off x="2346325" y="3749675"/>
            <a:ext cx="625475"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defTabSz="914400" eaLnBrk="0" fontAlgn="base" hangingPunct="0">
              <a:spcBef>
                <a:spcPct val="0"/>
              </a:spcBef>
              <a:spcAft>
                <a:spcPct val="0"/>
              </a:spcAft>
            </a:pPr>
            <a:r>
              <a:rPr lang="en-US" sz="2400" i="1" u="sng">
                <a:solidFill>
                  <a:srgbClr val="000000"/>
                </a:solidFill>
                <a:latin typeface="Palatino" charset="0"/>
                <a:ea typeface="ＭＳ Ｐゴシック" charset="0"/>
                <a:cs typeface="ＭＳ Ｐゴシック" charset="0"/>
              </a:rPr>
              <a:t>PV</a:t>
            </a:r>
            <a:br>
              <a:rPr lang="en-US" sz="2400" i="1" u="sng">
                <a:solidFill>
                  <a:srgbClr val="000000"/>
                </a:solidFill>
                <a:latin typeface="Palatino" charset="0"/>
                <a:ea typeface="ＭＳ Ｐゴシック" charset="0"/>
                <a:cs typeface="ＭＳ Ｐゴシック" charset="0"/>
              </a:rPr>
            </a:br>
            <a:r>
              <a:rPr lang="en-US" sz="2400" i="1">
                <a:solidFill>
                  <a:srgbClr val="000000"/>
                </a:solidFill>
                <a:latin typeface="Palatino" charset="0"/>
                <a:ea typeface="ＭＳ Ｐゴシック" charset="0"/>
                <a:cs typeface="ＭＳ Ｐゴシック" charset="0"/>
              </a:rPr>
              <a:t>T</a:t>
            </a:r>
          </a:p>
        </p:txBody>
      </p:sp>
    </p:spTree>
    <p:extLst>
      <p:ext uri="{BB962C8B-B14F-4D97-AF65-F5344CB8AC3E}">
        <p14:creationId xmlns:p14="http://schemas.microsoft.com/office/powerpoint/2010/main" val="519316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noFill/>
        </p:spPr>
        <p:txBody>
          <a:bodyPr/>
          <a:lstStyle/>
          <a:p>
            <a:pPr eaLnBrk="1" hangingPunct="1"/>
            <a:r>
              <a:rPr lang="en-US">
                <a:latin typeface="Arial" charset="0"/>
                <a:ea typeface="ＭＳ Ｐゴシック" charset="0"/>
              </a:rPr>
              <a:t>Check</a:t>
            </a:r>
            <a:r>
              <a:rPr lang="en-US" smtClean="0">
                <a:latin typeface="Arial" charset="0"/>
                <a:ea typeface="ＭＳ Ｐゴシック" charset="0"/>
              </a:rPr>
              <a:t>-In</a:t>
            </a:r>
            <a:endParaRPr lang="en-US" dirty="0">
              <a:latin typeface="Arial" charset="0"/>
              <a:ea typeface="ＭＳ Ｐゴシック" charset="0"/>
            </a:endParaRPr>
          </a:p>
        </p:txBody>
      </p:sp>
      <p:sp>
        <p:nvSpPr>
          <p:cNvPr id="145410" name="Rectangle 3"/>
          <p:cNvSpPr>
            <a:spLocks noGrp="1" noChangeArrowheads="1"/>
          </p:cNvSpPr>
          <p:nvPr>
            <p:ph type="body" idx="1"/>
          </p:nvPr>
        </p:nvSpPr>
        <p:spPr>
          <a:xfrm>
            <a:off x="1295400" y="2133600"/>
            <a:ext cx="6781800" cy="3276600"/>
          </a:xfrm>
        </p:spPr>
        <p:txBody>
          <a:bodyPr/>
          <a:lstStyle/>
          <a:p>
            <a:pPr marL="0" indent="0" eaLnBrk="1" hangingPunct="1"/>
            <a:r>
              <a:rPr lang="en-US" sz="2400" dirty="0">
                <a:latin typeface="Palatino" charset="0"/>
                <a:ea typeface="ＭＳ Ｐゴシック" charset="0"/>
              </a:rPr>
              <a:t>A sample of neon gas occupies a volume of 1.0 L at 300 K and 1.0 atm.</a:t>
            </a:r>
          </a:p>
          <a:p>
            <a:pPr marL="457200" lvl="1" indent="-342900" eaLnBrk="1" hangingPunct="1"/>
            <a:r>
              <a:rPr lang="en-US" sz="2400" dirty="0" smtClean="0">
                <a:latin typeface="Palatino" charset="0"/>
                <a:ea typeface="ＭＳ Ｐゴシック" charset="0"/>
              </a:rPr>
              <a:t>Suppose </a:t>
            </a:r>
            <a:r>
              <a:rPr lang="en-US" sz="2400" dirty="0">
                <a:latin typeface="Palatino" charset="0"/>
                <a:ea typeface="ＭＳ Ｐゴシック" charset="0"/>
              </a:rPr>
              <a:t>you increase the temperature to 600 K and decrease the pressure to 0.50 atm. </a:t>
            </a:r>
            <a:r>
              <a:rPr lang="en-US" sz="2400" dirty="0" smtClean="0">
                <a:latin typeface="Palatino" charset="0"/>
                <a:ea typeface="ＭＳ Ｐゴシック" charset="0"/>
              </a:rPr>
              <a:t>What is the new volume of the gas? </a:t>
            </a:r>
            <a:endParaRPr lang="en-US" sz="2400" dirty="0">
              <a:latin typeface="Palatino" charset="0"/>
              <a:ea typeface="ＭＳ Ｐゴシック" charset="0"/>
            </a:endParaRPr>
          </a:p>
        </p:txBody>
      </p:sp>
    </p:spTree>
    <p:extLst>
      <p:ext uri="{BB962C8B-B14F-4D97-AF65-F5344CB8AC3E}">
        <p14:creationId xmlns:p14="http://schemas.microsoft.com/office/powerpoint/2010/main" val="2320625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ChangeArrowheads="1"/>
          </p:cNvSpPr>
          <p:nvPr>
            <p:ph type="title"/>
          </p:nvPr>
        </p:nvSpPr>
        <p:spPr/>
        <p:txBody>
          <a:bodyPr/>
          <a:lstStyle/>
          <a:p>
            <a:pPr eaLnBrk="1" hangingPunct="1"/>
            <a:r>
              <a:rPr lang="en-US" dirty="0">
                <a:latin typeface="Arial" charset="0"/>
                <a:ea typeface="ＭＳ Ｐゴシック" charset="0"/>
              </a:rPr>
              <a:t>Lesson </a:t>
            </a:r>
            <a:r>
              <a:rPr lang="en-US" dirty="0" smtClean="0">
                <a:latin typeface="Arial" charset="0"/>
                <a:ea typeface="ＭＳ Ｐゴシック" charset="0"/>
              </a:rPr>
              <a:t>61: </a:t>
            </a:r>
            <a:r>
              <a:rPr lang="en-US" dirty="0">
                <a:latin typeface="Arial" charset="0"/>
                <a:ea typeface="ＭＳ Ｐゴシック" charset="0"/>
              </a:rPr>
              <a:t>What Goes Up</a:t>
            </a:r>
            <a:endParaRPr lang="en-US" b="0" dirty="0">
              <a:solidFill>
                <a:schemeClr val="tx1"/>
              </a:solidFill>
              <a:latin typeface="Arial" charset="0"/>
              <a:ea typeface="ＭＳ Ｐゴシック" charset="0"/>
            </a:endParaRPr>
          </a:p>
        </p:txBody>
      </p:sp>
      <p:sp>
        <p:nvSpPr>
          <p:cNvPr id="126978" name="Rectangle 3"/>
          <p:cNvSpPr>
            <a:spLocks noGrp="1" noChangeArrowheads="1"/>
          </p:cNvSpPr>
          <p:nvPr>
            <p:ph type="body" idx="1"/>
          </p:nvPr>
        </p:nvSpPr>
        <p:spPr/>
        <p:txBody>
          <a:bodyPr/>
          <a:lstStyle/>
          <a:p>
            <a:pPr marL="0" indent="0" eaLnBrk="1" hangingPunct="1"/>
            <a:r>
              <a:rPr lang="en-US" b="1">
                <a:latin typeface="Palatino" charset="0"/>
                <a:ea typeface="ＭＳ Ｐゴシック" charset="0"/>
              </a:rPr>
              <a:t>Combined Gas Law</a:t>
            </a:r>
          </a:p>
          <a:p>
            <a:pPr marL="0" indent="0" eaLnBrk="1" hangingPunct="1"/>
            <a:endParaRPr lang="en-US" b="1">
              <a:latin typeface="Palatino" charset="0"/>
              <a:ea typeface="ＭＳ Ｐゴシック" charset="0"/>
            </a:endParaRPr>
          </a:p>
        </p:txBody>
      </p:sp>
    </p:spTree>
    <p:extLst>
      <p:ext uri="{BB962C8B-B14F-4D97-AF65-F5344CB8AC3E}">
        <p14:creationId xmlns:p14="http://schemas.microsoft.com/office/powerpoint/2010/main" val="426920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p:txBody>
          <a:bodyPr/>
          <a:lstStyle/>
          <a:p>
            <a:pPr eaLnBrk="1" hangingPunct="1"/>
            <a:r>
              <a:rPr lang="en-US">
                <a:latin typeface="Arial" charset="0"/>
                <a:ea typeface="ＭＳ Ｐゴシック" charset="0"/>
              </a:rPr>
              <a:t>ChemCatalyst</a:t>
            </a:r>
          </a:p>
        </p:txBody>
      </p:sp>
      <p:sp>
        <p:nvSpPr>
          <p:cNvPr id="129026" name="Rectangle 3"/>
          <p:cNvSpPr>
            <a:spLocks noGrp="1" noChangeArrowheads="1"/>
          </p:cNvSpPr>
          <p:nvPr>
            <p:ph type="body" idx="1"/>
          </p:nvPr>
        </p:nvSpPr>
        <p:spPr>
          <a:xfrm>
            <a:off x="1295400" y="2133600"/>
            <a:ext cx="6781800" cy="3886200"/>
          </a:xfrm>
        </p:spPr>
        <p:txBody>
          <a:bodyPr/>
          <a:lstStyle/>
          <a:p>
            <a:pPr marL="0" indent="0" eaLnBrk="1" hangingPunct="1"/>
            <a:r>
              <a:rPr lang="en-US" sz="2400">
                <a:latin typeface="Palatino" charset="0"/>
                <a:ea typeface="ＭＳ Ｐゴシック" charset="0"/>
              </a:rPr>
              <a:t>A weather balloon is inflated with helium to a volume of 125,000 L. When it is released, it rises high into the atmosphere, where both the pressure and the temperature are lower.</a:t>
            </a:r>
          </a:p>
          <a:p>
            <a:pPr marL="457200" lvl="1" indent="-342900" eaLnBrk="1" hangingPunct="1">
              <a:buFont typeface="Arial" charset="0"/>
              <a:buAutoNum type="arabicPeriod"/>
            </a:pPr>
            <a:r>
              <a:rPr lang="en-US" sz="2400">
                <a:latin typeface="Palatino" charset="0"/>
                <a:ea typeface="ＭＳ Ｐゴシック" charset="0"/>
              </a:rPr>
              <a:t>Explain why the balloon rises.</a:t>
            </a:r>
          </a:p>
          <a:p>
            <a:pPr marL="457200" lvl="1" indent="-342900" eaLnBrk="1" hangingPunct="1">
              <a:buFont typeface="Arial" charset="0"/>
              <a:buAutoNum type="arabicPeriod"/>
            </a:pPr>
            <a:r>
              <a:rPr lang="en-US" sz="2400">
                <a:latin typeface="Palatino" charset="0"/>
                <a:ea typeface="ＭＳ Ｐゴシック" charset="0"/>
              </a:rPr>
              <a:t>Will the balloon pop at a high altitude? Explain your thinking.</a:t>
            </a:r>
            <a:endParaRPr lang="en-US" sz="1600">
              <a:latin typeface="Palatino" charset="0"/>
              <a:ea typeface="ＭＳ Ｐゴシック" charset="0"/>
            </a:endParaRPr>
          </a:p>
        </p:txBody>
      </p:sp>
    </p:spTree>
    <p:extLst>
      <p:ext uri="{BB962C8B-B14F-4D97-AF65-F5344CB8AC3E}">
        <p14:creationId xmlns:p14="http://schemas.microsoft.com/office/powerpoint/2010/main" val="325762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p:txBody>
          <a:bodyPr/>
          <a:lstStyle/>
          <a:p>
            <a:pPr eaLnBrk="1" hangingPunct="1"/>
            <a:r>
              <a:rPr lang="en-US">
                <a:latin typeface="Arial" charset="0"/>
                <a:ea typeface="ＭＳ Ｐゴシック" charset="0"/>
              </a:rPr>
              <a:t>Key Question</a:t>
            </a:r>
          </a:p>
        </p:txBody>
      </p:sp>
      <p:sp>
        <p:nvSpPr>
          <p:cNvPr id="131074"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What is the relationship among pressure, volume, and temperature for a sample of gas?</a:t>
            </a:r>
            <a:endParaRPr lang="en-US">
              <a:latin typeface="Arial" charset="0"/>
              <a:ea typeface="ＭＳ Ｐゴシック" charset="0"/>
            </a:endParaRPr>
          </a:p>
          <a:p>
            <a:pPr marL="0" indent="0" eaLnBrk="1" hangingPunct="1"/>
            <a:endParaRPr lang="en-US">
              <a:latin typeface="Arial" charset="0"/>
              <a:ea typeface="ＭＳ Ｐゴシック" charset="0"/>
            </a:endParaRPr>
          </a:p>
        </p:txBody>
      </p:sp>
    </p:spTree>
    <p:extLst>
      <p:ext uri="{BB962C8B-B14F-4D97-AF65-F5344CB8AC3E}">
        <p14:creationId xmlns:p14="http://schemas.microsoft.com/office/powerpoint/2010/main" val="1600843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Grp="1" noChangeArrowheads="1"/>
          </p:cNvSpPr>
          <p:nvPr>
            <p:ph type="title"/>
          </p:nvPr>
        </p:nvSpPr>
        <p:spPr/>
        <p:txBody>
          <a:bodyPr/>
          <a:lstStyle/>
          <a:p>
            <a:pPr eaLnBrk="1" hangingPunct="1"/>
            <a:r>
              <a:rPr lang="en-US">
                <a:latin typeface="Arial" charset="0"/>
                <a:ea typeface="ＭＳ Ｐゴシック" charset="0"/>
              </a:rPr>
              <a:t>You will be able to:</a:t>
            </a:r>
          </a:p>
        </p:txBody>
      </p:sp>
      <p:sp>
        <p:nvSpPr>
          <p:cNvPr id="133122" name="Rectangle 3"/>
          <p:cNvSpPr>
            <a:spLocks noGrp="1" noChangeArrowheads="1"/>
          </p:cNvSpPr>
          <p:nvPr>
            <p:ph type="body" idx="1"/>
          </p:nvPr>
        </p:nvSpPr>
        <p:spPr/>
        <p:txBody>
          <a:bodyPr/>
          <a:lstStyle/>
          <a:p>
            <a:pPr marL="457200" indent="-457200" eaLnBrk="1" hangingPunct="1">
              <a:buFontTx/>
              <a:buChar char="•"/>
            </a:pPr>
            <a:r>
              <a:rPr lang="en-US" sz="2400">
                <a:latin typeface="Palatino" charset="0"/>
                <a:ea typeface="ＭＳ Ｐゴシック" charset="0"/>
              </a:rPr>
              <a:t>define the combined gas law</a:t>
            </a:r>
          </a:p>
          <a:p>
            <a:pPr marL="457200" indent="-457200" eaLnBrk="1" hangingPunct="1">
              <a:buFontTx/>
              <a:buChar char="•"/>
            </a:pPr>
            <a:r>
              <a:rPr lang="en-US" sz="2400">
                <a:latin typeface="Palatino" charset="0"/>
                <a:ea typeface="ＭＳ Ｐゴシック" charset="0"/>
              </a:rPr>
              <a:t>solve gas law problems that involve changes in all three of the variables, </a:t>
            </a:r>
            <a:r>
              <a:rPr lang="en-US" sz="2400" i="1">
                <a:latin typeface="Palatino" charset="0"/>
                <a:ea typeface="ＭＳ Ｐゴシック" charset="0"/>
              </a:rPr>
              <a:t>P, V, </a:t>
            </a:r>
            <a:r>
              <a:rPr lang="en-US" sz="2400">
                <a:latin typeface="Palatino" charset="0"/>
                <a:ea typeface="ＭＳ Ｐゴシック" charset="0"/>
              </a:rPr>
              <a:t>and </a:t>
            </a:r>
            <a:r>
              <a:rPr lang="en-US" sz="2400" i="1">
                <a:latin typeface="Palatino" charset="0"/>
                <a:ea typeface="ＭＳ Ｐゴシック" charset="0"/>
              </a:rPr>
              <a:t>T</a:t>
            </a:r>
            <a:endParaRPr lang="en-US" i="1">
              <a:latin typeface="Arial" charset="0"/>
              <a:ea typeface="ＭＳ Ｐゴシック" charset="0"/>
            </a:endParaRPr>
          </a:p>
          <a:p>
            <a:pPr marL="457200" indent="-457200" eaLnBrk="1" hangingPunct="1"/>
            <a:endParaRPr lang="en-US">
              <a:latin typeface="Arial" charset="0"/>
              <a:ea typeface="ＭＳ Ｐゴシック" charset="0"/>
            </a:endParaRPr>
          </a:p>
        </p:txBody>
      </p:sp>
    </p:spTree>
    <p:extLst>
      <p:ext uri="{BB962C8B-B14F-4D97-AF65-F5344CB8AC3E}">
        <p14:creationId xmlns:p14="http://schemas.microsoft.com/office/powerpoint/2010/main" val="4163456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title"/>
          </p:nvPr>
        </p:nvSpPr>
        <p:spPr/>
        <p:txBody>
          <a:bodyPr/>
          <a:lstStyle/>
          <a:p>
            <a:pPr eaLnBrk="1" hangingPunct="1"/>
            <a:r>
              <a:rPr lang="en-US">
                <a:latin typeface="Arial" charset="0"/>
                <a:ea typeface="ＭＳ Ｐゴシック" charset="0"/>
              </a:rPr>
              <a:t>Prepare for the Activity</a:t>
            </a:r>
          </a:p>
        </p:txBody>
      </p:sp>
      <p:sp>
        <p:nvSpPr>
          <p:cNvPr id="135170" name="Rectangle 3"/>
          <p:cNvSpPr>
            <a:spLocks noGrp="1" noChangeArrowheads="1"/>
          </p:cNvSpPr>
          <p:nvPr>
            <p:ph type="body" idx="1"/>
          </p:nvPr>
        </p:nvSpPr>
        <p:spPr/>
        <p:txBody>
          <a:bodyPr/>
          <a:lstStyle/>
          <a:p>
            <a:pPr marL="0" indent="0" eaLnBrk="1" hangingPunct="1"/>
            <a:r>
              <a:rPr lang="en-US" sz="2000" dirty="0" smtClean="0">
                <a:latin typeface="Palatino" charset="0"/>
                <a:ea typeface="ＭＳ Ｐゴシック" charset="0"/>
              </a:rPr>
              <a:t>You will be using P, T, V data for a weather balloon…</a:t>
            </a:r>
          </a:p>
          <a:p>
            <a:pPr eaLnBrk="1" hangingPunct="1">
              <a:buFont typeface="Arial" panose="020B0604020202020204" pitchFamily="34" charset="0"/>
              <a:buChar char="•"/>
            </a:pPr>
            <a:r>
              <a:rPr lang="en-US" sz="2000" dirty="0" smtClean="0">
                <a:latin typeface="Palatino" charset="0"/>
                <a:ea typeface="ＭＳ Ｐゴシック" charset="0"/>
              </a:rPr>
              <a:t>These instruments are filled with He or H</a:t>
            </a:r>
            <a:r>
              <a:rPr lang="en-US" sz="1100" dirty="0" smtClean="0">
                <a:latin typeface="Palatino" charset="0"/>
                <a:ea typeface="ＭＳ Ｐゴシック" charset="0"/>
              </a:rPr>
              <a:t>2</a:t>
            </a:r>
            <a:r>
              <a:rPr lang="en-US" sz="2000" dirty="0" smtClean="0">
                <a:latin typeface="Palatino" charset="0"/>
                <a:ea typeface="ＭＳ Ｐゴシック" charset="0"/>
              </a:rPr>
              <a:t> gas and carry instruments to study the atmosphere at high altitudes</a:t>
            </a:r>
          </a:p>
          <a:p>
            <a:pPr eaLnBrk="1" hangingPunct="1">
              <a:buFont typeface="Arial" panose="020B0604020202020204" pitchFamily="34" charset="0"/>
              <a:buChar char="•"/>
            </a:pPr>
            <a:r>
              <a:rPr lang="en-US" sz="2000" dirty="0" smtClean="0">
                <a:latin typeface="Palatino" charset="0"/>
                <a:ea typeface="ＭＳ Ｐゴシック" charset="0"/>
              </a:rPr>
              <a:t>As the balloon rises, the instruments take measurements to relay back to the station via transmitter.</a:t>
            </a:r>
          </a:p>
          <a:p>
            <a:pPr eaLnBrk="1" hangingPunct="1">
              <a:buFont typeface="Arial" panose="020B0604020202020204" pitchFamily="34" charset="0"/>
              <a:buChar char="•"/>
            </a:pPr>
            <a:r>
              <a:rPr lang="en-US" sz="2000" dirty="0" smtClean="0">
                <a:latin typeface="Palatino" charset="0"/>
                <a:ea typeface="ＭＳ Ｐゴシック" charset="0"/>
              </a:rPr>
              <a:t>A weather balloon is a closed container</a:t>
            </a:r>
          </a:p>
          <a:p>
            <a:pPr eaLnBrk="1" hangingPunct="1">
              <a:buFont typeface="Arial" panose="020B0604020202020204" pitchFamily="34" charset="0"/>
              <a:buChar char="•"/>
            </a:pPr>
            <a:r>
              <a:rPr lang="en-US" sz="2000" dirty="0" smtClean="0">
                <a:latin typeface="Palatino" charset="0"/>
                <a:ea typeface="ＭＳ Ｐゴシック" charset="0"/>
              </a:rPr>
              <a:t>Remember: the atmosphere changes in pressure and temperature with altitude – how?  How do you think a gas sample in the air will respond to these changes?</a:t>
            </a:r>
          </a:p>
          <a:p>
            <a:pPr eaLnBrk="1" hangingPunct="1">
              <a:buFont typeface="Arial" panose="020B0604020202020204" pitchFamily="34" charset="0"/>
              <a:buChar char="•"/>
            </a:pPr>
            <a:endParaRPr lang="en-US" dirty="0">
              <a:latin typeface="Arial" charset="0"/>
              <a:ea typeface="ＭＳ Ｐゴシック" charset="0"/>
            </a:endParaRPr>
          </a:p>
          <a:p>
            <a:pPr marL="0" indent="0" eaLnBrk="1" hangingPunct="1"/>
            <a:endParaRPr lang="en-US" dirty="0">
              <a:latin typeface="Times New Roman" charset="0"/>
              <a:ea typeface="ＭＳ Ｐゴシック" charset="0"/>
            </a:endParaRPr>
          </a:p>
          <a:p>
            <a:pPr marL="0" indent="0" eaLnBrk="1" hangingPunct="1"/>
            <a:endParaRPr lang="en-US" dirty="0">
              <a:latin typeface="Palatino" charset="0"/>
              <a:ea typeface="ＭＳ Ｐゴシック" charset="0"/>
            </a:endParaRPr>
          </a:p>
        </p:txBody>
      </p:sp>
    </p:spTree>
    <p:extLst>
      <p:ext uri="{BB962C8B-B14F-4D97-AF65-F5344CB8AC3E}">
        <p14:creationId xmlns:p14="http://schemas.microsoft.com/office/powerpoint/2010/main" val="2030125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ChangeArrowheads="1"/>
          </p:cNvSpPr>
          <p:nvPr>
            <p:ph type="title"/>
          </p:nvPr>
        </p:nvSpPr>
        <p:spPr>
          <a:xfrm>
            <a:off x="685800" y="1066800"/>
            <a:ext cx="8001000" cy="914400"/>
          </a:xfrm>
        </p:spPr>
        <p:txBody>
          <a:bodyPr/>
          <a:lstStyle/>
          <a:p>
            <a:pPr eaLnBrk="1" hangingPunct="1"/>
            <a:endParaRPr lang="en-US" dirty="0">
              <a:latin typeface="Arial" charset="0"/>
              <a:ea typeface="ＭＳ Ｐゴシック" charset="0"/>
            </a:endParaRPr>
          </a:p>
        </p:txBody>
      </p:sp>
      <p:pic>
        <p:nvPicPr>
          <p:cNvPr id="139266" name="Picture 14" descr="LBCSE_941_03_1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6588" y="990600"/>
            <a:ext cx="281781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31510" name="Group 86"/>
          <p:cNvGraphicFramePr>
            <a:graphicFrameLocks noGrp="1"/>
          </p:cNvGraphicFramePr>
          <p:nvPr/>
        </p:nvGraphicFramePr>
        <p:xfrm>
          <a:off x="685800" y="2590800"/>
          <a:ext cx="4800600" cy="3581401"/>
        </p:xfrm>
        <a:graphic>
          <a:graphicData uri="http://schemas.openxmlformats.org/drawingml/2006/table">
            <a:tbl>
              <a:tblPr/>
              <a:tblGrid>
                <a:gridCol w="838200"/>
                <a:gridCol w="1143000"/>
                <a:gridCol w="1143000"/>
                <a:gridCol w="838200"/>
                <a:gridCol w="838200"/>
              </a:tblGrid>
              <a:tr h="641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ea typeface="ＭＳ Ｐゴシック" charset="0"/>
                          <a:cs typeface="ＭＳ Ｐゴシック" charset="0"/>
                        </a:rPr>
                        <a:t>Altitude</a:t>
                      </a:r>
                      <a:endParaRPr kumimoji="0" lang="en-US" sz="1200" b="1" i="0" u="none" strike="noStrike" cap="none" normalizeH="0" baseline="0">
                        <a:ln>
                          <a:noFill/>
                        </a:ln>
                        <a:solidFill>
                          <a:schemeClr val="tx1"/>
                        </a:solidFill>
                        <a:effectLst/>
                        <a:latin typeface="Palatino" charset="0"/>
                        <a:ea typeface="ＭＳ Ｐゴシック" charset="0"/>
                        <a:cs typeface="ＭＳ Ｐゴシック"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ea typeface="ＭＳ Ｐゴシック" charset="0"/>
                          <a:cs typeface="ＭＳ Ｐゴシック" charset="0"/>
                        </a:rPr>
                        <a:t>Temperature (°C)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ea typeface="ＭＳ Ｐゴシック" charset="0"/>
                          <a:cs typeface="ＭＳ Ｐゴシック" charset="0"/>
                        </a:rPr>
                        <a:t>Temperature (K)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ea typeface="ＭＳ Ｐゴシック" charset="0"/>
                          <a:cs typeface="ＭＳ Ｐゴシック" charset="0"/>
                        </a:rPr>
                        <a:t>Pressure (atm)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ea typeface="ＭＳ Ｐゴシック" charset="0"/>
                          <a:cs typeface="ＭＳ Ｐゴシック" charset="0"/>
                        </a:rPr>
                        <a:t>Volume (L)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40,000 ft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–57°C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216 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0.20 atm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47,000 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30,000 ft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–45°C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228 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0.30 atm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33,000 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25,000 ft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–35°C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238 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0.40 atm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26,000 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10,000 ft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–5°C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268 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0.70 atm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17,000 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5,000 ft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5°C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278 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0.80 atm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15,000 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0 ft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17°C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290 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1.0 atm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0"/>
                          <a:cs typeface="ＭＳ Ｐゴシック" charset="0"/>
                        </a:rPr>
                        <a:t>12,500 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622841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noChangeArrowheads="1"/>
          </p:cNvSpPr>
          <p:nvPr>
            <p:ph type="title"/>
          </p:nvPr>
        </p:nvSpPr>
        <p:spPr/>
        <p:txBody>
          <a:bodyPr/>
          <a:lstStyle/>
          <a:p>
            <a:pPr eaLnBrk="1" hangingPunct="1"/>
            <a:r>
              <a:rPr lang="en-US" dirty="0" smtClean="0">
                <a:latin typeface="Arial" charset="0"/>
                <a:ea typeface="ＭＳ Ｐゴシック" charset="0"/>
              </a:rPr>
              <a:t>For your consideration…</a:t>
            </a:r>
            <a:endParaRPr lang="en-US" dirty="0">
              <a:latin typeface="Arial" charset="0"/>
              <a:ea typeface="ＭＳ Ｐゴシック" charset="0"/>
            </a:endParaRPr>
          </a:p>
        </p:txBody>
      </p:sp>
      <p:sp>
        <p:nvSpPr>
          <p:cNvPr id="141314" name="Rectangle 3"/>
          <p:cNvSpPr>
            <a:spLocks noGrp="1" noChangeArrowheads="1"/>
          </p:cNvSpPr>
          <p:nvPr>
            <p:ph type="body" idx="1"/>
          </p:nvPr>
        </p:nvSpPr>
        <p:spPr>
          <a:xfrm>
            <a:off x="1295400" y="2133600"/>
            <a:ext cx="6629400" cy="2362200"/>
          </a:xfrm>
        </p:spPr>
        <p:txBody>
          <a:bodyPr/>
          <a:lstStyle/>
          <a:p>
            <a:pPr marL="0" indent="0" eaLnBrk="1" hangingPunct="1"/>
            <a:r>
              <a:rPr lang="en-US" sz="2400" dirty="0">
                <a:latin typeface="Palatino" charset="0"/>
                <a:ea typeface="ＭＳ Ｐゴシック" charset="0"/>
              </a:rPr>
              <a:t>The weather balloon rises no matter what the outside conditions because the balloon is full of helium, and helium is less dense than air</a:t>
            </a:r>
            <a:r>
              <a:rPr lang="en-US" sz="2400" dirty="0" smtClean="0">
                <a:latin typeface="Palatino" charset="0"/>
                <a:ea typeface="ＭＳ Ｐゴシック" charset="0"/>
              </a:rPr>
              <a:t>.</a:t>
            </a:r>
          </a:p>
          <a:p>
            <a:pPr marL="0" indent="0" eaLnBrk="1" hangingPunct="1"/>
            <a:endParaRPr lang="en-US" sz="2400" dirty="0">
              <a:solidFill>
                <a:srgbClr val="0000FF"/>
              </a:solidFill>
              <a:latin typeface="Palatino" charset="0"/>
              <a:ea typeface="ＭＳ Ｐゴシック" charset="0"/>
            </a:endParaRPr>
          </a:p>
          <a:p>
            <a:pPr marL="0" indent="0" eaLnBrk="1" hangingPunct="1"/>
            <a:r>
              <a:rPr lang="en-US" sz="2000" dirty="0" smtClean="0">
                <a:solidFill>
                  <a:srgbClr val="0000FF"/>
                </a:solidFill>
                <a:latin typeface="Palatino" charset="0"/>
                <a:ea typeface="ＭＳ Ｐゴシック" charset="0"/>
              </a:rPr>
              <a:t>Sample Problem:</a:t>
            </a:r>
          </a:p>
          <a:p>
            <a:pPr marL="0" indent="0" eaLnBrk="1" hangingPunct="1"/>
            <a:r>
              <a:rPr lang="en-US" sz="2000" dirty="0" smtClean="0">
                <a:solidFill>
                  <a:srgbClr val="0000FF"/>
                </a:solidFill>
                <a:latin typeface="Palatino" charset="0"/>
                <a:ea typeface="ＭＳ Ｐゴシック" charset="0"/>
              </a:rPr>
              <a:t>A balloon has a volume of 12,000L at sea level where the pressure is 1.0atm and the temperature is 285K.  The balloon is released and travels to an altitude of 5,000 feet where the temperature is 278K and the pressure is 0.80atm.  What is the new volume of the balloon?</a:t>
            </a:r>
            <a:endParaRPr lang="en-US" sz="2000" dirty="0">
              <a:solidFill>
                <a:srgbClr val="0000FF"/>
              </a:solidFill>
              <a:latin typeface="Palatino" charset="0"/>
              <a:ea typeface="ＭＳ Ｐゴシック" charset="0"/>
            </a:endParaRPr>
          </a:p>
          <a:p>
            <a:pPr marL="0" indent="0" eaLnBrk="1" hangingPunct="1"/>
            <a:endParaRPr lang="en-US" sz="2400" dirty="0">
              <a:solidFill>
                <a:srgbClr val="0000FF"/>
              </a:solidFill>
              <a:latin typeface="Palatino" charset="0"/>
              <a:ea typeface="ＭＳ Ｐゴシック" charset="0"/>
            </a:endParaRPr>
          </a:p>
          <a:p>
            <a:pPr marL="0" indent="0" eaLnBrk="1" hangingPunct="1"/>
            <a:endParaRPr lang="en-US" sz="2400" dirty="0">
              <a:latin typeface="Palatino" charset="0"/>
              <a:ea typeface="ＭＳ Ｐゴシック" charset="0"/>
            </a:endParaRPr>
          </a:p>
        </p:txBody>
      </p:sp>
    </p:spTree>
    <p:extLst>
      <p:ext uri="{BB962C8B-B14F-4D97-AF65-F5344CB8AC3E}">
        <p14:creationId xmlns:p14="http://schemas.microsoft.com/office/powerpoint/2010/main" val="975850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a:t>
            </a:r>
          </a:p>
        </p:txBody>
      </p:sp>
      <p:sp>
        <p:nvSpPr>
          <p:cNvPr id="137218" name="Rectangle 6"/>
          <p:cNvSpPr>
            <a:spLocks noGrp="1" noChangeArrowheads="1"/>
          </p:cNvSpPr>
          <p:nvPr>
            <p:ph type="body" idx="1"/>
          </p:nvPr>
        </p:nvSpPr>
        <p:spPr>
          <a:xfrm>
            <a:off x="1295400" y="2133600"/>
            <a:ext cx="6858000" cy="533400"/>
          </a:xfrm>
        </p:spPr>
        <p:txBody>
          <a:bodyPr/>
          <a:lstStyle/>
          <a:p>
            <a:pPr marL="0" indent="0" eaLnBrk="1" hangingPunct="1">
              <a:lnSpc>
                <a:spcPct val="90000"/>
              </a:lnSpc>
            </a:pPr>
            <a:r>
              <a:rPr lang="en-US" sz="2400" dirty="0">
                <a:latin typeface="Palatino" charset="0"/>
                <a:ea typeface="ＭＳ Ｐゴシック" charset="0"/>
              </a:rPr>
              <a:t>The relationship among the pressure, temperature, and volume of a gas is described by the combined gas law.</a:t>
            </a:r>
            <a:endParaRPr lang="en-US" sz="2400" dirty="0">
              <a:latin typeface="Arial" charset="0"/>
              <a:ea typeface="ＭＳ Ｐゴシック" charset="0"/>
            </a:endParaRPr>
          </a:p>
          <a:p>
            <a:pPr marL="0" indent="0" eaLnBrk="1" hangingPunct="1">
              <a:lnSpc>
                <a:spcPct val="90000"/>
              </a:lnSpc>
            </a:pPr>
            <a:endParaRPr lang="en-US" sz="2400" b="1" dirty="0">
              <a:latin typeface="Arial" charset="0"/>
              <a:ea typeface="ＭＳ Ｐゴシック" charset="0"/>
            </a:endParaRPr>
          </a:p>
          <a:p>
            <a:pPr marL="0" indent="0" eaLnBrk="1" hangingPunct="1">
              <a:lnSpc>
                <a:spcPct val="90000"/>
              </a:lnSpc>
            </a:pPr>
            <a:r>
              <a:rPr lang="en-US" sz="2400" b="1" dirty="0">
                <a:latin typeface="Arial" charset="0"/>
                <a:ea typeface="ＭＳ Ｐゴシック" charset="0"/>
              </a:rPr>
              <a:t>Combined Gas Law</a:t>
            </a:r>
          </a:p>
          <a:p>
            <a:pPr marL="0" indent="0" eaLnBrk="1" hangingPunct="1">
              <a:lnSpc>
                <a:spcPct val="90000"/>
              </a:lnSpc>
            </a:pPr>
            <a:endParaRPr lang="en-US" sz="2400" dirty="0">
              <a:latin typeface="Palatino" charset="0"/>
              <a:ea typeface="ＭＳ Ｐゴシック" charset="0"/>
            </a:endParaRPr>
          </a:p>
        </p:txBody>
      </p:sp>
      <p:sp>
        <p:nvSpPr>
          <p:cNvPr id="137219" name="Text Box 8"/>
          <p:cNvSpPr txBox="1">
            <a:spLocks noChangeArrowheads="1"/>
          </p:cNvSpPr>
          <p:nvPr/>
        </p:nvSpPr>
        <p:spPr bwMode="auto">
          <a:xfrm>
            <a:off x="2286000" y="4203700"/>
            <a:ext cx="1447800" cy="74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lnSpc>
                <a:spcPct val="80000"/>
              </a:lnSpc>
              <a:spcBef>
                <a:spcPct val="50000"/>
              </a:spcBef>
              <a:spcAft>
                <a:spcPct val="0"/>
              </a:spcAft>
            </a:pPr>
            <a:r>
              <a:rPr lang="en-US" baseline="0">
                <a:solidFill>
                  <a:srgbClr val="000000"/>
                </a:solidFill>
              </a:rPr>
              <a:t>K = </a:t>
            </a:r>
            <a:r>
              <a:rPr lang="en-US" u="sng" baseline="0">
                <a:solidFill>
                  <a:srgbClr val="000000"/>
                </a:solidFill>
              </a:rPr>
              <a:t>PV</a:t>
            </a:r>
            <a:endParaRPr lang="en-US" baseline="0">
              <a:solidFill>
                <a:srgbClr val="000000"/>
              </a:solidFill>
            </a:endParaRPr>
          </a:p>
          <a:p>
            <a:pPr algn="ctr" defTabSz="914400" eaLnBrk="0" fontAlgn="base" hangingPunct="0">
              <a:lnSpc>
                <a:spcPct val="50000"/>
              </a:lnSpc>
              <a:spcBef>
                <a:spcPct val="50000"/>
              </a:spcBef>
              <a:spcAft>
                <a:spcPct val="0"/>
              </a:spcAft>
            </a:pPr>
            <a:r>
              <a:rPr lang="en-US" baseline="0">
                <a:solidFill>
                  <a:srgbClr val="000000"/>
                </a:solidFill>
              </a:rPr>
              <a:t>      T</a:t>
            </a:r>
            <a:r>
              <a:rPr lang="en-US">
                <a:solidFill>
                  <a:srgbClr val="000000"/>
                </a:solidFill>
              </a:rPr>
              <a:t> </a:t>
            </a:r>
          </a:p>
        </p:txBody>
      </p:sp>
      <p:sp>
        <p:nvSpPr>
          <p:cNvPr id="137220" name="Text Box 11"/>
          <p:cNvSpPr txBox="1">
            <a:spLocks noChangeArrowheads="1"/>
          </p:cNvSpPr>
          <p:nvPr/>
        </p:nvSpPr>
        <p:spPr bwMode="auto">
          <a:xfrm>
            <a:off x="3962400" y="4038600"/>
            <a:ext cx="1447800" cy="858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lnSpc>
                <a:spcPct val="80000"/>
              </a:lnSpc>
              <a:spcBef>
                <a:spcPct val="50000"/>
              </a:spcBef>
              <a:spcAft>
                <a:spcPct val="0"/>
              </a:spcAft>
            </a:pPr>
            <a:r>
              <a:rPr lang="en-US" baseline="0" dirty="0">
                <a:solidFill>
                  <a:srgbClr val="000000"/>
                </a:solidFill>
              </a:rPr>
              <a:t>P</a:t>
            </a:r>
            <a:r>
              <a:rPr lang="en-US" dirty="0">
                <a:solidFill>
                  <a:srgbClr val="000000"/>
                </a:solidFill>
              </a:rPr>
              <a:t>1</a:t>
            </a:r>
            <a:r>
              <a:rPr lang="en-US" baseline="0" dirty="0">
                <a:solidFill>
                  <a:srgbClr val="000000"/>
                </a:solidFill>
              </a:rPr>
              <a:t>V</a:t>
            </a:r>
            <a:r>
              <a:rPr lang="en-US" dirty="0">
                <a:solidFill>
                  <a:srgbClr val="000000"/>
                </a:solidFill>
              </a:rPr>
              <a:t>1</a:t>
            </a:r>
          </a:p>
          <a:p>
            <a:pPr algn="ctr" defTabSz="914400" eaLnBrk="0" fontAlgn="base" hangingPunct="0">
              <a:lnSpc>
                <a:spcPct val="80000"/>
              </a:lnSpc>
              <a:spcBef>
                <a:spcPct val="50000"/>
              </a:spcBef>
              <a:spcAft>
                <a:spcPct val="0"/>
              </a:spcAft>
            </a:pPr>
            <a:r>
              <a:rPr lang="en-US" baseline="0" dirty="0">
                <a:solidFill>
                  <a:srgbClr val="000000"/>
                </a:solidFill>
              </a:rPr>
              <a:t>T</a:t>
            </a:r>
            <a:r>
              <a:rPr lang="en-US" dirty="0">
                <a:solidFill>
                  <a:srgbClr val="000000"/>
                </a:solidFill>
              </a:rPr>
              <a:t>1</a:t>
            </a:r>
          </a:p>
        </p:txBody>
      </p:sp>
      <p:sp>
        <p:nvSpPr>
          <p:cNvPr id="137221" name="Line 12"/>
          <p:cNvSpPr>
            <a:spLocks noChangeShapeType="1"/>
          </p:cNvSpPr>
          <p:nvPr/>
        </p:nvSpPr>
        <p:spPr bwMode="auto">
          <a:xfrm>
            <a:off x="4343400" y="4495800"/>
            <a:ext cx="6858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137222" name="Text Box 13"/>
          <p:cNvSpPr txBox="1">
            <a:spLocks noChangeArrowheads="1"/>
          </p:cNvSpPr>
          <p:nvPr/>
        </p:nvSpPr>
        <p:spPr bwMode="auto">
          <a:xfrm>
            <a:off x="5334000" y="4017963"/>
            <a:ext cx="1447800" cy="858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lnSpc>
                <a:spcPct val="80000"/>
              </a:lnSpc>
              <a:spcBef>
                <a:spcPct val="50000"/>
              </a:spcBef>
              <a:spcAft>
                <a:spcPct val="0"/>
              </a:spcAft>
            </a:pPr>
            <a:r>
              <a:rPr lang="en-US" baseline="0" dirty="0">
                <a:solidFill>
                  <a:srgbClr val="000000"/>
                </a:solidFill>
              </a:rPr>
              <a:t>P</a:t>
            </a:r>
            <a:r>
              <a:rPr lang="en-US" dirty="0">
                <a:solidFill>
                  <a:srgbClr val="000000"/>
                </a:solidFill>
              </a:rPr>
              <a:t>2</a:t>
            </a:r>
            <a:r>
              <a:rPr lang="en-US" baseline="0" dirty="0">
                <a:solidFill>
                  <a:srgbClr val="000000"/>
                </a:solidFill>
              </a:rPr>
              <a:t>V</a:t>
            </a:r>
            <a:r>
              <a:rPr lang="en-US" dirty="0">
                <a:solidFill>
                  <a:srgbClr val="000000"/>
                </a:solidFill>
              </a:rPr>
              <a:t>2</a:t>
            </a:r>
          </a:p>
          <a:p>
            <a:pPr algn="ctr" defTabSz="914400" eaLnBrk="0" fontAlgn="base" hangingPunct="0">
              <a:lnSpc>
                <a:spcPct val="80000"/>
              </a:lnSpc>
              <a:spcBef>
                <a:spcPct val="50000"/>
              </a:spcBef>
              <a:spcAft>
                <a:spcPct val="0"/>
              </a:spcAft>
            </a:pPr>
            <a:r>
              <a:rPr lang="en-US" baseline="0" dirty="0">
                <a:solidFill>
                  <a:srgbClr val="000000"/>
                </a:solidFill>
              </a:rPr>
              <a:t>T</a:t>
            </a:r>
            <a:r>
              <a:rPr lang="en-US" dirty="0">
                <a:solidFill>
                  <a:srgbClr val="000000"/>
                </a:solidFill>
              </a:rPr>
              <a:t>2</a:t>
            </a:r>
          </a:p>
        </p:txBody>
      </p:sp>
      <p:sp>
        <p:nvSpPr>
          <p:cNvPr id="137223" name="Line 14"/>
          <p:cNvSpPr>
            <a:spLocks noChangeShapeType="1"/>
          </p:cNvSpPr>
          <p:nvPr/>
        </p:nvSpPr>
        <p:spPr bwMode="auto">
          <a:xfrm>
            <a:off x="5715000" y="4475163"/>
            <a:ext cx="6858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137224" name="Text Box 15"/>
          <p:cNvSpPr txBox="1">
            <a:spLocks noChangeArrowheads="1"/>
          </p:cNvSpPr>
          <p:nvPr/>
        </p:nvSpPr>
        <p:spPr bwMode="auto">
          <a:xfrm>
            <a:off x="3429000" y="4267200"/>
            <a:ext cx="9144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lnSpc>
                <a:spcPct val="80000"/>
              </a:lnSpc>
              <a:spcBef>
                <a:spcPct val="50000"/>
              </a:spcBef>
              <a:spcAft>
                <a:spcPct val="0"/>
              </a:spcAft>
            </a:pPr>
            <a:r>
              <a:rPr lang="en-US" baseline="0" dirty="0">
                <a:solidFill>
                  <a:srgbClr val="000000"/>
                </a:solidFill>
              </a:rPr>
              <a:t>or</a:t>
            </a:r>
            <a:r>
              <a:rPr lang="en-US" dirty="0">
                <a:solidFill>
                  <a:srgbClr val="000000"/>
                </a:solidFill>
              </a:rPr>
              <a:t> </a:t>
            </a:r>
          </a:p>
        </p:txBody>
      </p:sp>
      <p:sp>
        <p:nvSpPr>
          <p:cNvPr id="137225" name="Text Box 16"/>
          <p:cNvSpPr txBox="1">
            <a:spLocks noChangeArrowheads="1"/>
          </p:cNvSpPr>
          <p:nvPr/>
        </p:nvSpPr>
        <p:spPr bwMode="auto">
          <a:xfrm>
            <a:off x="5029200" y="4267200"/>
            <a:ext cx="60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lnSpc>
                <a:spcPct val="80000"/>
              </a:lnSpc>
              <a:spcBef>
                <a:spcPct val="50000"/>
              </a:spcBef>
              <a:spcAft>
                <a:spcPct val="0"/>
              </a:spcAft>
            </a:pPr>
            <a:r>
              <a:rPr lang="en-US" baseline="0" dirty="0">
                <a:solidFill>
                  <a:srgbClr val="000000"/>
                </a:solidFill>
              </a:rPr>
              <a:t>=</a:t>
            </a:r>
            <a:r>
              <a:rPr lang="en-US" dirty="0">
                <a:solidFill>
                  <a:srgbClr val="000000"/>
                </a:solidFill>
              </a:rPr>
              <a:t> </a:t>
            </a:r>
          </a:p>
        </p:txBody>
      </p:sp>
      <p:sp>
        <p:nvSpPr>
          <p:cNvPr id="137226" name="AutoShape 17"/>
          <p:cNvSpPr>
            <a:spLocks noChangeArrowheads="1"/>
          </p:cNvSpPr>
          <p:nvPr/>
        </p:nvSpPr>
        <p:spPr bwMode="auto">
          <a:xfrm>
            <a:off x="1219200" y="3352800"/>
            <a:ext cx="6553200" cy="17526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13" name="Text Box 11"/>
          <p:cNvSpPr txBox="1">
            <a:spLocks noChangeArrowheads="1"/>
          </p:cNvSpPr>
          <p:nvPr/>
        </p:nvSpPr>
        <p:spPr bwMode="auto">
          <a:xfrm>
            <a:off x="3543299" y="5388553"/>
            <a:ext cx="1447800" cy="70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lnSpc>
                <a:spcPct val="80000"/>
              </a:lnSpc>
              <a:spcBef>
                <a:spcPct val="50000"/>
              </a:spcBef>
              <a:spcAft>
                <a:spcPct val="0"/>
              </a:spcAft>
            </a:pPr>
            <a:r>
              <a:rPr lang="en-US" baseline="0" dirty="0" smtClean="0">
                <a:solidFill>
                  <a:srgbClr val="000000"/>
                </a:solidFill>
              </a:rPr>
              <a:t>P</a:t>
            </a:r>
            <a:r>
              <a:rPr lang="en-US" dirty="0" smtClean="0">
                <a:solidFill>
                  <a:srgbClr val="000000"/>
                </a:solidFill>
              </a:rPr>
              <a:t>1</a:t>
            </a:r>
            <a:r>
              <a:rPr lang="en-US" baseline="0" dirty="0" smtClean="0">
                <a:solidFill>
                  <a:srgbClr val="000000"/>
                </a:solidFill>
              </a:rPr>
              <a:t>V</a:t>
            </a:r>
            <a:r>
              <a:rPr lang="en-US" dirty="0" smtClean="0">
                <a:solidFill>
                  <a:srgbClr val="000000"/>
                </a:solidFill>
              </a:rPr>
              <a:t>1</a:t>
            </a:r>
            <a:r>
              <a:rPr lang="en-US" baseline="0" dirty="0" smtClean="0">
                <a:solidFill>
                  <a:srgbClr val="000000"/>
                </a:solidFill>
              </a:rPr>
              <a:t>T</a:t>
            </a:r>
            <a:r>
              <a:rPr lang="en-US" dirty="0" smtClean="0">
                <a:solidFill>
                  <a:srgbClr val="000000"/>
                </a:solidFill>
              </a:rPr>
              <a:t>2</a:t>
            </a:r>
            <a:endParaRPr lang="en-US" dirty="0">
              <a:solidFill>
                <a:srgbClr val="000000"/>
              </a:solidFill>
            </a:endParaRPr>
          </a:p>
          <a:p>
            <a:pPr algn="ctr" defTabSz="914400" eaLnBrk="0" fontAlgn="base" hangingPunct="0">
              <a:lnSpc>
                <a:spcPct val="80000"/>
              </a:lnSpc>
              <a:spcBef>
                <a:spcPct val="50000"/>
              </a:spcBef>
              <a:spcAft>
                <a:spcPct val="0"/>
              </a:spcAft>
            </a:pPr>
            <a:endParaRPr lang="en-US" dirty="0">
              <a:solidFill>
                <a:srgbClr val="000000"/>
              </a:solidFill>
            </a:endParaRPr>
          </a:p>
        </p:txBody>
      </p:sp>
      <p:sp>
        <p:nvSpPr>
          <p:cNvPr id="14" name="Text Box 16"/>
          <p:cNvSpPr txBox="1">
            <a:spLocks noChangeArrowheads="1"/>
          </p:cNvSpPr>
          <p:nvPr/>
        </p:nvSpPr>
        <p:spPr bwMode="auto">
          <a:xfrm>
            <a:off x="4686299" y="5408464"/>
            <a:ext cx="60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lnSpc>
                <a:spcPct val="80000"/>
              </a:lnSpc>
              <a:spcBef>
                <a:spcPct val="50000"/>
              </a:spcBef>
              <a:spcAft>
                <a:spcPct val="0"/>
              </a:spcAft>
            </a:pPr>
            <a:r>
              <a:rPr lang="en-US" baseline="0" dirty="0">
                <a:solidFill>
                  <a:srgbClr val="000000"/>
                </a:solidFill>
              </a:rPr>
              <a:t>=</a:t>
            </a:r>
            <a:r>
              <a:rPr lang="en-US" dirty="0">
                <a:solidFill>
                  <a:srgbClr val="000000"/>
                </a:solidFill>
              </a:rPr>
              <a:t> </a:t>
            </a:r>
          </a:p>
        </p:txBody>
      </p:sp>
      <p:sp>
        <p:nvSpPr>
          <p:cNvPr id="15" name="Text Box 13"/>
          <p:cNvSpPr txBox="1">
            <a:spLocks noChangeArrowheads="1"/>
          </p:cNvSpPr>
          <p:nvPr/>
        </p:nvSpPr>
        <p:spPr bwMode="auto">
          <a:xfrm>
            <a:off x="5156675" y="5408464"/>
            <a:ext cx="1447800" cy="70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lnSpc>
                <a:spcPct val="80000"/>
              </a:lnSpc>
              <a:spcBef>
                <a:spcPct val="50000"/>
              </a:spcBef>
              <a:spcAft>
                <a:spcPct val="0"/>
              </a:spcAft>
            </a:pPr>
            <a:r>
              <a:rPr lang="en-US" baseline="0" dirty="0" smtClean="0">
                <a:solidFill>
                  <a:srgbClr val="000000"/>
                </a:solidFill>
              </a:rPr>
              <a:t>P</a:t>
            </a:r>
            <a:r>
              <a:rPr lang="en-US" dirty="0" smtClean="0">
                <a:solidFill>
                  <a:srgbClr val="000000"/>
                </a:solidFill>
              </a:rPr>
              <a:t>2</a:t>
            </a:r>
            <a:r>
              <a:rPr lang="en-US" baseline="0" dirty="0" smtClean="0">
                <a:solidFill>
                  <a:srgbClr val="000000"/>
                </a:solidFill>
              </a:rPr>
              <a:t>V</a:t>
            </a:r>
            <a:r>
              <a:rPr lang="en-US" dirty="0" smtClean="0">
                <a:solidFill>
                  <a:srgbClr val="000000"/>
                </a:solidFill>
              </a:rPr>
              <a:t>2</a:t>
            </a:r>
            <a:r>
              <a:rPr lang="en-US" baseline="0" dirty="0" smtClean="0">
                <a:solidFill>
                  <a:srgbClr val="000000"/>
                </a:solidFill>
              </a:rPr>
              <a:t>T</a:t>
            </a:r>
            <a:r>
              <a:rPr lang="en-US" dirty="0" smtClean="0">
                <a:solidFill>
                  <a:srgbClr val="000000"/>
                </a:solidFill>
              </a:rPr>
              <a:t>1</a:t>
            </a:r>
            <a:endParaRPr lang="en-US" dirty="0">
              <a:solidFill>
                <a:srgbClr val="000000"/>
              </a:solidFill>
            </a:endParaRPr>
          </a:p>
          <a:p>
            <a:pPr algn="ctr" defTabSz="914400" eaLnBrk="0" fontAlgn="base" hangingPunct="0">
              <a:lnSpc>
                <a:spcPct val="80000"/>
              </a:lnSpc>
              <a:spcBef>
                <a:spcPct val="50000"/>
              </a:spcBef>
              <a:spcAft>
                <a:spcPct val="0"/>
              </a:spcAft>
            </a:pPr>
            <a:endParaRPr lang="en-US" dirty="0">
              <a:solidFill>
                <a:srgbClr val="000000"/>
              </a:solidFill>
            </a:endParaRPr>
          </a:p>
        </p:txBody>
      </p:sp>
      <p:sp>
        <p:nvSpPr>
          <p:cNvPr id="16" name="Text Box 15"/>
          <p:cNvSpPr txBox="1">
            <a:spLocks noChangeArrowheads="1"/>
          </p:cNvSpPr>
          <p:nvPr/>
        </p:nvSpPr>
        <p:spPr bwMode="auto">
          <a:xfrm>
            <a:off x="2514600" y="5408464"/>
            <a:ext cx="9144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lnSpc>
                <a:spcPct val="80000"/>
              </a:lnSpc>
              <a:spcBef>
                <a:spcPct val="50000"/>
              </a:spcBef>
              <a:spcAft>
                <a:spcPct val="0"/>
              </a:spcAft>
            </a:pPr>
            <a:r>
              <a:rPr lang="en-US" baseline="0" dirty="0">
                <a:solidFill>
                  <a:srgbClr val="000000"/>
                </a:solidFill>
              </a:rPr>
              <a:t>or</a:t>
            </a:r>
            <a:r>
              <a:rPr lang="en-US" dirty="0">
                <a:solidFill>
                  <a:srgbClr val="000000"/>
                </a:solidFill>
              </a:rPr>
              <a:t> </a:t>
            </a:r>
          </a:p>
        </p:txBody>
      </p:sp>
      <p:sp>
        <p:nvSpPr>
          <p:cNvPr id="17" name="AutoShape 17"/>
          <p:cNvSpPr>
            <a:spLocks noChangeArrowheads="1"/>
          </p:cNvSpPr>
          <p:nvPr/>
        </p:nvSpPr>
        <p:spPr bwMode="auto">
          <a:xfrm>
            <a:off x="1943098" y="5166694"/>
            <a:ext cx="5486401" cy="949656"/>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62848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TotalTime>
  <Words>571</Words>
  <Application>Microsoft Office PowerPoint</Application>
  <PresentationFormat>On-screen Show (4:3)</PresentationFormat>
  <Paragraphs>99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 Presentation</vt:lpstr>
      <vt:lpstr>Living By Chemistry SECOND EDITION</vt:lpstr>
      <vt:lpstr>Lesson 61: What Goes Up</vt:lpstr>
      <vt:lpstr>ChemCatalyst</vt:lpstr>
      <vt:lpstr>Key Question</vt:lpstr>
      <vt:lpstr>You will be able to:</vt:lpstr>
      <vt:lpstr>Prepare for the Activity</vt:lpstr>
      <vt:lpstr>PowerPoint Presentation</vt:lpstr>
      <vt:lpstr>For your consideration…</vt:lpstr>
      <vt:lpstr>Discussion Notes</vt:lpstr>
      <vt:lpstr>Wrap Up</vt:lpstr>
      <vt:lpstr>Check-In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61: What Goes Up</dc:title>
  <dc:creator>Matthew Belford</dc:creator>
  <cp:lastModifiedBy>00, 00</cp:lastModifiedBy>
  <cp:revision>7</cp:revision>
  <dcterms:created xsi:type="dcterms:W3CDTF">2014-12-05T22:09:02Z</dcterms:created>
  <dcterms:modified xsi:type="dcterms:W3CDTF">2017-11-28T13:47:16Z</dcterms:modified>
</cp:coreProperties>
</file>