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533ED-9FEA-664E-A1BE-9EDFEC9AA723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F0A64-80DA-4945-AFC2-4C0E42918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5FBD45-9679-154F-8CFE-1A10DE99246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36B39BB-FD0E-7A4F-9B65-7A9EB2FE7B34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B36262F-7A4F-DE40-8120-57BC266CADFC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8EF636-EC59-8F45-9726-FF502CEBE997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D3F544E-8953-EF4C-B3BA-73EE10C3FC3B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098C6B-2001-6341-9B5C-8E9306CE411F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BBE5F6-2BCB-AE41-9AC9-8767BD808D49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9B59CF9-642E-9245-B25D-F797D69AC223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F20408-1DCE-BE41-8D4E-AA0AB8AD0FD0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667E7E-C7BC-A448-8981-3715D7302DEC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A32E25-1FF7-CD42-9E8B-34D917031BAF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73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05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5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7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630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2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61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80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770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003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51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4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0079A8"/>
                </a:solidFill>
                <a:ea typeface="ＭＳ Ｐゴシック" charset="0"/>
              </a:rPr>
              <a:t>Unit 3: WEATHER</a:t>
            </a:r>
          </a:p>
          <a:p>
            <a:pPr marL="0" indent="0" eaLnBrk="1" hangingPunct="1"/>
            <a:r>
              <a:rPr lang="en-US" dirty="0">
                <a:solidFill>
                  <a:srgbClr val="0079A8"/>
                </a:solidFill>
                <a:ea typeface="ＭＳ Ｐゴシック" charset="0"/>
              </a:rPr>
              <a:t>Phase Changes and Behavior of Gases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591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 (cont.)</a:t>
            </a:r>
          </a:p>
        </p:txBody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962400"/>
          </a:xfrm>
        </p:spPr>
        <p:txBody>
          <a:bodyPr/>
          <a:lstStyle/>
          <a:p>
            <a:pPr marL="457200" indent="-457200">
              <a:spcBef>
                <a:spcPct val="0"/>
              </a:spcBef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Pressure and volume are inversely proportional if the temperature does not change: </a:t>
            </a:r>
            <a:r>
              <a:rPr lang="en-US" sz="2400" i="1">
                <a:latin typeface="Palatino" charset="0"/>
                <a:ea typeface="ＭＳ Ｐゴシック" charset="0"/>
              </a:rPr>
              <a:t>P </a:t>
            </a:r>
            <a:r>
              <a:rPr lang="en-US" sz="2400">
                <a:latin typeface="Palatino" charset="0"/>
                <a:ea typeface="ＭＳ Ｐゴシック" charset="0"/>
              </a:rPr>
              <a:t>= </a:t>
            </a:r>
            <a:r>
              <a:rPr lang="en-US" sz="2400" i="1">
                <a:latin typeface="Palatino" charset="0"/>
                <a:ea typeface="ＭＳ Ｐゴシック" charset="0"/>
              </a:rPr>
              <a:t>k </a:t>
            </a:r>
            <a:r>
              <a:rPr lang="en-US" sz="2400" b="1">
                <a:latin typeface="Palatino" charset="0"/>
                <a:ea typeface="ＭＳ Ｐゴシック" charset="0"/>
              </a:rPr>
              <a:t>· </a:t>
            </a:r>
            <a:r>
              <a:rPr lang="en-US" sz="2400">
                <a:latin typeface="Palatino" charset="0"/>
                <a:ea typeface="ＭＳ Ｐゴシック" charset="0"/>
              </a:rPr>
              <a:t>(1/</a:t>
            </a:r>
            <a:r>
              <a:rPr lang="en-US" sz="2400" i="1">
                <a:latin typeface="Palatino" charset="0"/>
                <a:ea typeface="ＭＳ Ｐゴシック" charset="0"/>
              </a:rPr>
              <a:t>V</a:t>
            </a:r>
            <a:r>
              <a:rPr lang="en-US" sz="2400">
                <a:latin typeface="Palatino" charset="0"/>
                <a:ea typeface="ＭＳ Ｐゴシック" charset="0"/>
              </a:rPr>
              <a:t>). A decrease in volume increases the frequency of collisions.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sz="1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81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249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276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family went for a drive in the desert. In the morning, the air pressure in the tires of their car was around 28 lb/in</a:t>
            </a:r>
            <a:r>
              <a:rPr lang="en-US" sz="2400" baseline="30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. In the afternoon, the tire pressure was around 32 lb/in</a:t>
            </a:r>
            <a:r>
              <a:rPr lang="en-US" sz="2400" baseline="30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Provide an explanation on the molecular level for why this happened.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648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60: </a:t>
            </a:r>
            <a:r>
              <a:rPr lang="en-US" dirty="0">
                <a:latin typeface="Arial" charset="0"/>
                <a:ea typeface="ＭＳ Ｐゴシック" charset="0"/>
              </a:rPr>
              <a:t>Be the Molecule</a:t>
            </a:r>
            <a:endParaRPr lang="en-US" b="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Molecular View of Pressure</a:t>
            </a: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857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Consider three balloons: one filled with sand, a second filled with water, and a third filled with air.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Describe at least three differences between the balloon containing air and the balloons containing sand and water.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What are the individual gas molecules doing inside the balloon containing air to make it big and round?</a:t>
            </a:r>
            <a:endParaRPr lang="en-US" sz="18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67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105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molecules cause gas pressure?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362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126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motions of gas particles under changing conditions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changes in pressure, volume, and temperature based on the motions of molecules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56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Simulation</a:t>
            </a:r>
          </a:p>
        </p:txBody>
      </p:sp>
      <p:sp>
        <p:nvSpPr>
          <p:cNvPr id="1146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as a whole class.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40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167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gas laws allow you to calculate new values for gas temperature, pressure, and volume when </a:t>
            </a:r>
            <a:r>
              <a:rPr lang="en-US" sz="2400" i="1">
                <a:latin typeface="Palatino" charset="0"/>
                <a:ea typeface="ＭＳ Ｐゴシック" charset="0"/>
              </a:rPr>
              <a:t>two </a:t>
            </a:r>
            <a:r>
              <a:rPr lang="en-US" sz="2400">
                <a:latin typeface="Palatino" charset="0"/>
                <a:ea typeface="ＭＳ Ｐゴシック" charset="0"/>
              </a:rPr>
              <a:t>of these conditions change.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87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1187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467600" cy="3810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Charles</a:t>
            </a:r>
            <a:r>
              <a:rPr lang="ja-JP" altLang="en-US" sz="2400" b="1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 b="1">
                <a:latin typeface="Arial" charset="0"/>
                <a:ea typeface="ＭＳ Ｐゴシック" charset="0"/>
              </a:rPr>
              <a:t>s law: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V </a:t>
            </a:r>
            <a:r>
              <a:rPr lang="en-US" altLang="ja-JP" sz="2400">
                <a:latin typeface="Arial" charset="0"/>
                <a:ea typeface="ＭＳ Ｐゴシック" charset="0"/>
              </a:rPr>
              <a:t>=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kT, k </a:t>
            </a:r>
            <a:r>
              <a:rPr lang="en-US" altLang="ja-JP" sz="2400">
                <a:latin typeface="Arial" charset="0"/>
                <a:ea typeface="ＭＳ Ｐゴシック" charset="0"/>
              </a:rPr>
              <a:t>=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V/T. </a:t>
            </a:r>
            <a:r>
              <a:rPr lang="en-US" altLang="ja-JP" sz="2400">
                <a:latin typeface="Arial" charset="0"/>
                <a:ea typeface="ＭＳ Ｐゴシック" charset="0"/>
              </a:rPr>
              <a:t>Pressure and</a:t>
            </a:r>
            <a:br>
              <a:rPr lang="en-US" altLang="ja-JP" sz="2400">
                <a:latin typeface="Arial" charset="0"/>
                <a:ea typeface="ＭＳ Ｐゴシック" charset="0"/>
              </a:rPr>
            </a:br>
            <a:r>
              <a:rPr lang="en-US" altLang="ja-JP" sz="2400">
                <a:latin typeface="Arial" charset="0"/>
                <a:ea typeface="ＭＳ Ｐゴシック" charset="0"/>
              </a:rPr>
              <a:t>amount of gas do not change.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Gay-Lussac</a:t>
            </a:r>
            <a:r>
              <a:rPr lang="ja-JP" altLang="en-US" sz="2400" b="1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 b="1">
                <a:latin typeface="Arial" charset="0"/>
                <a:ea typeface="ＭＳ Ｐゴシック" charset="0"/>
              </a:rPr>
              <a:t>s law: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P </a:t>
            </a:r>
            <a:r>
              <a:rPr lang="en-US" altLang="ja-JP" sz="2400">
                <a:latin typeface="Arial" charset="0"/>
                <a:ea typeface="ＭＳ Ｐゴシック" charset="0"/>
              </a:rPr>
              <a:t>=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kT, k </a:t>
            </a:r>
            <a:r>
              <a:rPr lang="en-US" altLang="ja-JP" sz="2400">
                <a:latin typeface="Arial" charset="0"/>
                <a:ea typeface="ＭＳ Ｐゴシック" charset="0"/>
              </a:rPr>
              <a:t>=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P/T. </a:t>
            </a:r>
            <a:r>
              <a:rPr lang="en-US" altLang="ja-JP" sz="2400">
                <a:latin typeface="Arial" charset="0"/>
                <a:ea typeface="ＭＳ Ｐゴシック" charset="0"/>
              </a:rPr>
              <a:t>Volume and amount of gas do not change.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Boyle</a:t>
            </a:r>
            <a:r>
              <a:rPr lang="ja-JP" altLang="en-US" sz="2400" b="1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 b="1">
                <a:latin typeface="Arial" charset="0"/>
                <a:ea typeface="ＭＳ Ｐゴシック" charset="0"/>
              </a:rPr>
              <a:t>s law: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P </a:t>
            </a:r>
            <a:r>
              <a:rPr lang="en-US" altLang="ja-JP" sz="2400">
                <a:latin typeface="Arial" charset="0"/>
                <a:ea typeface="ＭＳ Ｐゴシック" charset="0"/>
              </a:rPr>
              <a:t>=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k </a:t>
            </a:r>
            <a:r>
              <a:rPr lang="en-US" altLang="ja-JP" sz="2400" i="1">
                <a:latin typeface="Palatino" charset="0"/>
                <a:ea typeface="ＭＳ Ｐゴシック" charset="0"/>
              </a:rPr>
              <a:t>•</a:t>
            </a:r>
            <a:r>
              <a:rPr lang="en-US" altLang="ja-JP" sz="2400" i="1">
                <a:latin typeface="Arial" charset="0"/>
                <a:ea typeface="ＭＳ Ｐゴシック" charset="0"/>
              </a:rPr>
              <a:t> </a:t>
            </a:r>
            <a:r>
              <a:rPr lang="en-US" altLang="ja-JP" sz="2400">
                <a:latin typeface="Arial" charset="0"/>
                <a:ea typeface="ＭＳ Ｐゴシック" charset="0"/>
              </a:rPr>
              <a:t>(1/</a:t>
            </a:r>
            <a:r>
              <a:rPr lang="en-US" altLang="ja-JP" sz="2400" i="1">
                <a:latin typeface="Arial" charset="0"/>
                <a:ea typeface="ＭＳ Ｐゴシック" charset="0"/>
              </a:rPr>
              <a:t>V</a:t>
            </a:r>
            <a:r>
              <a:rPr lang="en-US" altLang="ja-JP" sz="2400">
                <a:latin typeface="Arial" charset="0"/>
                <a:ea typeface="ＭＳ Ｐゴシック" charset="0"/>
              </a:rPr>
              <a:t>),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k </a:t>
            </a:r>
            <a:r>
              <a:rPr lang="en-US" altLang="ja-JP" sz="2400">
                <a:latin typeface="Arial" charset="0"/>
                <a:ea typeface="ＭＳ Ｐゴシック" charset="0"/>
              </a:rPr>
              <a:t>=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PV. </a:t>
            </a:r>
            <a:r>
              <a:rPr lang="en-US" altLang="ja-JP" sz="2400">
                <a:latin typeface="Arial" charset="0"/>
                <a:ea typeface="ＭＳ Ｐゴシック" charset="0"/>
              </a:rPr>
              <a:t>Temperature</a:t>
            </a:r>
            <a:br>
              <a:rPr lang="en-US" altLang="ja-JP" sz="2400">
                <a:latin typeface="Arial" charset="0"/>
                <a:ea typeface="ＭＳ Ｐゴシック" charset="0"/>
              </a:rPr>
            </a:br>
            <a:r>
              <a:rPr lang="en-US" altLang="ja-JP" sz="2400">
                <a:latin typeface="Arial" charset="0"/>
                <a:ea typeface="ＭＳ Ｐゴシック" charset="0"/>
              </a:rPr>
              <a:t>and amount of gas do not change.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16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Keep in mind that Charles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 and Gay-Lussac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 are proportional relationships: </a:t>
            </a:r>
            <a:r>
              <a:rPr lang="en-US" altLang="ja-JP" sz="2400" i="1">
                <a:latin typeface="Palatino" charset="0"/>
                <a:ea typeface="ＭＳ Ｐゴシック" charset="0"/>
              </a:rPr>
              <a:t>V </a:t>
            </a:r>
            <a:r>
              <a:rPr lang="en-US" altLang="ja-JP" sz="2400">
                <a:latin typeface="Palatino" charset="0"/>
                <a:ea typeface="ＭＳ Ｐゴシック" charset="0"/>
              </a:rPr>
              <a:t>= </a:t>
            </a:r>
            <a:r>
              <a:rPr lang="en-US" altLang="ja-JP" sz="2400" i="1">
                <a:latin typeface="Palatino" charset="0"/>
                <a:ea typeface="ＭＳ Ｐゴシック" charset="0"/>
              </a:rPr>
              <a:t>kT </a:t>
            </a:r>
            <a:r>
              <a:rPr lang="en-US" altLang="ja-JP" sz="2400">
                <a:latin typeface="Palatino" charset="0"/>
                <a:ea typeface="ＭＳ Ｐゴシック" charset="0"/>
              </a:rPr>
              <a:t>and </a:t>
            </a:r>
            <a:r>
              <a:rPr lang="en-US" altLang="ja-JP" sz="2400" i="1">
                <a:latin typeface="Palatino" charset="0"/>
                <a:ea typeface="ＭＳ Ｐゴシック" charset="0"/>
              </a:rPr>
              <a:t>P </a:t>
            </a:r>
            <a:r>
              <a:rPr lang="en-US" altLang="ja-JP" sz="2400">
                <a:latin typeface="Palatino" charset="0"/>
                <a:ea typeface="ＭＳ Ｐゴシック" charset="0"/>
              </a:rPr>
              <a:t>= </a:t>
            </a:r>
            <a:r>
              <a:rPr lang="en-US" altLang="ja-JP" sz="2400" i="1">
                <a:latin typeface="Palatino" charset="0"/>
                <a:ea typeface="ＭＳ Ｐゴシック" charset="0"/>
              </a:rPr>
              <a:t>kT.</a:t>
            </a:r>
            <a:endParaRPr lang="en-US" altLang="ja-JP" sz="800" i="1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0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In the kinetic theory of gasses, the gas molecules are in constant motion.</a:t>
            </a:r>
            <a:endParaRPr lang="en-US" sz="2000" b="1">
              <a:latin typeface="Palatino" charset="0"/>
              <a:ea typeface="ＭＳ Ｐゴシック" charset="0"/>
            </a:endParaRPr>
          </a:p>
        </p:txBody>
      </p:sp>
      <p:sp>
        <p:nvSpPr>
          <p:cNvPr id="118787" name="AutoShape 5"/>
          <p:cNvSpPr>
            <a:spLocks noChangeArrowheads="1"/>
          </p:cNvSpPr>
          <p:nvPr/>
        </p:nvSpPr>
        <p:spPr bwMode="auto">
          <a:xfrm>
            <a:off x="1219200" y="1905000"/>
            <a:ext cx="7162800" cy="2362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996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9624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How do molecules cause gas pressure?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On a molecular level, gas pressure is a result of gas molecules striking the walls of a container or an object.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Pressure increases as the frequency of collisions increases. It also increases if the molecules hit the walls with greater force.</a:t>
            </a:r>
          </a:p>
          <a:p>
            <a:pPr marL="457200" lvl="1" indent="-34290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Pressure and temperature are proportional if the volume of the gas does not change: </a:t>
            </a:r>
            <a:r>
              <a:rPr lang="en-US" sz="2400" i="1">
                <a:latin typeface="Palatino" charset="0"/>
                <a:ea typeface="ＭＳ Ｐゴシック" charset="0"/>
              </a:rPr>
              <a:t>P </a:t>
            </a:r>
            <a:r>
              <a:rPr lang="en-US" sz="2400">
                <a:latin typeface="Palatino" charset="0"/>
                <a:ea typeface="ＭＳ Ｐゴシック" charset="0"/>
              </a:rPr>
              <a:t>= </a:t>
            </a:r>
            <a:r>
              <a:rPr lang="en-US" sz="2400" i="1">
                <a:latin typeface="Palatino" charset="0"/>
                <a:ea typeface="ＭＳ Ｐゴシック" charset="0"/>
              </a:rPr>
              <a:t>kT. </a:t>
            </a:r>
            <a:r>
              <a:rPr lang="en-US" sz="2400">
                <a:latin typeface="Palatino" charset="0"/>
                <a:ea typeface="ＭＳ Ｐゴシック" charset="0"/>
              </a:rPr>
              <a:t>An increase in temperature increases both the collision frequency and the force with which the molecules hit the walls.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0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03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Macintosh PowerPoint</Application>
  <PresentationFormat>On-screen Show (4:3)</PresentationFormat>
  <Paragraphs>48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60: Be the Molecule</vt:lpstr>
      <vt:lpstr>ChemCatalyst</vt:lpstr>
      <vt:lpstr>Key Question</vt:lpstr>
      <vt:lpstr>You will be able to:</vt:lpstr>
      <vt:lpstr>Prepare for the Simulation</vt:lpstr>
      <vt:lpstr>Discussion Notes</vt:lpstr>
      <vt:lpstr>Discussion Notes (cont.)</vt:lpstr>
      <vt:lpstr>Wrap Up</vt:lpstr>
      <vt:lpstr>Wrap Up (cont.)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60: Be the Molecule</dc:title>
  <dc:creator>Matthew Belford</dc:creator>
  <cp:lastModifiedBy>Jeffrey Dowling</cp:lastModifiedBy>
  <cp:revision>4</cp:revision>
  <dcterms:created xsi:type="dcterms:W3CDTF">2014-12-05T22:08:43Z</dcterms:created>
  <dcterms:modified xsi:type="dcterms:W3CDTF">2015-06-11T17:19:55Z</dcterms:modified>
</cp:coreProperties>
</file>