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-4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CEB6A6-37C5-614E-9DC1-DA33EC609AFE}" type="datetimeFigureOut">
              <a:rPr lang="en-US" smtClean="0"/>
              <a:t>5/26/15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05F58-EA98-7741-9C50-17464ABF6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856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75FBD45-9679-154F-8CFE-1A10DE992469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B9CEE04-D507-1547-814E-179224C2B709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F2B922B-B2C6-2743-9C5F-8C5D57FED520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7B51E0F-C46A-D047-A564-9BEA5A92FC14}" type="slidenum">
              <a:rPr lang="en-US" sz="1200">
                <a:solidFill>
                  <a:prstClr val="black"/>
                </a:solidFill>
              </a:rPr>
              <a:pPr/>
              <a:t>12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D75979A-2813-D541-8A58-689E61B0D3B5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A3CD25A-9157-A242-AE33-622EE2831C8E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F273924-7008-DE42-B824-CA3C07369100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538820C-76EF-4740-9AF6-EBDD37CC0EA0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F0B6274-2145-634B-9FC4-805257AA961A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938741-9192-CE42-8F88-3ED47A7705B4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9384852-04DC-5548-A01C-36DCFA332A8E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B08E544-2B1B-6C45-9027-B37C7B70B786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E4649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8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407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929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43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757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12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35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81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2497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6884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0060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E4649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09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44798"/>
            <a:ext cx="66294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0079A8"/>
                </a:solidFill>
                <a:ea typeface="ＭＳ Ｐゴシック" charset="0"/>
              </a:rPr>
              <a:t>Unit 3: WEATHER</a:t>
            </a:r>
          </a:p>
          <a:p>
            <a:pPr marL="0" indent="0" eaLnBrk="1" hangingPunct="1"/>
            <a:r>
              <a:rPr lang="en-US" dirty="0">
                <a:solidFill>
                  <a:srgbClr val="0079A8"/>
                </a:solidFill>
                <a:ea typeface="ＭＳ Ｐゴシック" charset="0"/>
              </a:rPr>
              <a:t>Phase Changes and Behavior of Gases</a:t>
            </a:r>
            <a:endParaRPr lang="en-US" sz="20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771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86600" cy="3657600"/>
          </a:xfrm>
        </p:spPr>
        <p:txBody>
          <a:bodyPr/>
          <a:lstStyle/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Boyle</a:t>
            </a:r>
            <a:r>
              <a:rPr lang="ja-JP" altLang="en-US" sz="2400" b="1">
                <a:latin typeface="Palatino" charset="0"/>
                <a:ea typeface="ＭＳ Ｐゴシック" charset="0"/>
              </a:rPr>
              <a:t>’</a:t>
            </a:r>
            <a:r>
              <a:rPr lang="en-US" altLang="ja-JP" sz="2400" b="1">
                <a:latin typeface="Arial" charset="0"/>
                <a:ea typeface="ＭＳ Ｐゴシック" charset="0"/>
              </a:rPr>
              <a:t>s law: </a:t>
            </a:r>
            <a:r>
              <a:rPr lang="en-US" altLang="ja-JP" sz="2400">
                <a:latin typeface="Arial" charset="0"/>
                <a:ea typeface="ＭＳ Ｐゴシック" charset="0"/>
              </a:rPr>
              <a:t>The pressure of a given amount of gas is inversely proportional to its volume, if the temperature and amount of gas are not changed. The relationship between pressure and volume can be expressed as </a:t>
            </a:r>
            <a:r>
              <a:rPr lang="en-US" altLang="ja-JP" sz="2400" i="1">
                <a:latin typeface="Arial" charset="0"/>
                <a:ea typeface="ＭＳ Ｐゴシック" charset="0"/>
              </a:rPr>
              <a:t>PV </a:t>
            </a:r>
            <a:r>
              <a:rPr lang="en-US" altLang="ja-JP" sz="2400">
                <a:latin typeface="Arial" charset="0"/>
                <a:ea typeface="ＭＳ Ｐゴシック" charset="0"/>
              </a:rPr>
              <a:t>= </a:t>
            </a:r>
            <a:r>
              <a:rPr lang="en-US" altLang="ja-JP" sz="2400" i="1">
                <a:latin typeface="Arial" charset="0"/>
                <a:ea typeface="ＭＳ Ｐゴシック" charset="0"/>
              </a:rPr>
              <a:t>k, </a:t>
            </a:r>
            <a:r>
              <a:rPr lang="en-US" altLang="ja-JP" sz="2400">
                <a:latin typeface="Arial" charset="0"/>
                <a:ea typeface="ＭＳ Ｐゴシック" charset="0"/>
              </a:rPr>
              <a:t>or </a:t>
            </a:r>
            <a:r>
              <a:rPr lang="en-US" altLang="ja-JP" sz="2400" i="1">
                <a:latin typeface="Arial" charset="0"/>
                <a:ea typeface="ＭＳ Ｐゴシック" charset="0"/>
              </a:rPr>
              <a:t>P </a:t>
            </a:r>
            <a:r>
              <a:rPr lang="en-US" altLang="ja-JP" sz="2400">
                <a:latin typeface="Arial" charset="0"/>
                <a:ea typeface="ＭＳ Ｐゴシック" charset="0"/>
              </a:rPr>
              <a:t>= </a:t>
            </a:r>
            <a:r>
              <a:rPr lang="en-US" altLang="ja-JP" sz="2400" i="1">
                <a:latin typeface="Arial" charset="0"/>
                <a:ea typeface="ＭＳ Ｐゴシック" charset="0"/>
              </a:rPr>
              <a:t>k</a:t>
            </a:r>
            <a:r>
              <a:rPr lang="en-US" altLang="ja-JP" sz="2400">
                <a:latin typeface="Arial" charset="0"/>
                <a:ea typeface="ＭＳ Ｐゴシック" charset="0"/>
              </a:rPr>
              <a:t>(1/</a:t>
            </a:r>
            <a:r>
              <a:rPr lang="en-US" altLang="ja-JP" sz="2400" i="1">
                <a:latin typeface="Arial" charset="0"/>
                <a:ea typeface="ＭＳ Ｐゴシック" charset="0"/>
              </a:rPr>
              <a:t>V</a:t>
            </a:r>
            <a:r>
              <a:rPr lang="en-US" altLang="ja-JP" sz="2400">
                <a:latin typeface="Arial" charset="0"/>
                <a:ea typeface="ＭＳ Ｐゴシック" charset="0"/>
              </a:rPr>
              <a:t>), where </a:t>
            </a:r>
            <a:r>
              <a:rPr lang="en-US" altLang="ja-JP" sz="2400" i="1">
                <a:latin typeface="Arial" charset="0"/>
                <a:ea typeface="ＭＳ Ｐゴシック" charset="0"/>
              </a:rPr>
              <a:t>k </a:t>
            </a:r>
            <a:r>
              <a:rPr lang="en-US" altLang="ja-JP" sz="2400">
                <a:latin typeface="Arial" charset="0"/>
                <a:ea typeface="ＭＳ Ｐゴシック" charset="0"/>
              </a:rPr>
              <a:t>is the proportionality constant.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Boyle</a:t>
            </a:r>
            <a:r>
              <a:rPr lang="ja-JP" altLang="en-US" sz="2400">
                <a:latin typeface="Palatino" charset="0"/>
                <a:ea typeface="ＭＳ Ｐゴシック" charset="0"/>
              </a:rPr>
              <a:t>’</a:t>
            </a:r>
            <a:r>
              <a:rPr lang="en-US" altLang="ja-JP" sz="2400">
                <a:latin typeface="Palatino" charset="0"/>
                <a:ea typeface="ＭＳ Ｐゴシック" charset="0"/>
              </a:rPr>
              <a:t>s law enables you to solve problems involving gas pressure and gas volume.</a:t>
            </a:r>
            <a:endParaRPr lang="en-US" sz="2400">
              <a:latin typeface="Palatino" charset="0"/>
              <a:ea typeface="ＭＳ Ｐゴシック" charset="0"/>
            </a:endParaRPr>
          </a:p>
        </p:txBody>
      </p:sp>
      <p:sp>
        <p:nvSpPr>
          <p:cNvPr id="73731" name="AutoShape 4"/>
          <p:cNvSpPr>
            <a:spLocks noChangeArrowheads="1"/>
          </p:cNvSpPr>
          <p:nvPr/>
        </p:nvSpPr>
        <p:spPr bwMode="auto">
          <a:xfrm>
            <a:off x="1143000" y="1981200"/>
            <a:ext cx="7162800" cy="2590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093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315200" cy="39624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does gas volume affect gas pressure?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Gas pressure is inversely related to its volume. When the volume of a gas decreases, its pressure increases, and vice versa.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The mathematical relationship between gas pressure and volume can be described by the formula </a:t>
            </a:r>
            <a:r>
              <a:rPr lang="en-US" sz="2400" i="1">
                <a:latin typeface="Palatino" charset="0"/>
                <a:ea typeface="ＭＳ Ｐゴシック" charset="0"/>
              </a:rPr>
              <a:t>PV </a:t>
            </a:r>
            <a:r>
              <a:rPr lang="en-US" sz="2400">
                <a:latin typeface="Palatino" charset="0"/>
                <a:ea typeface="ＭＳ Ｐゴシック" charset="0"/>
              </a:rPr>
              <a:t>= </a:t>
            </a:r>
            <a:r>
              <a:rPr lang="en-US" sz="2400" i="1">
                <a:latin typeface="Palatino" charset="0"/>
                <a:ea typeface="ＭＳ Ｐゴシック" charset="0"/>
              </a:rPr>
              <a:t>k </a:t>
            </a:r>
            <a:r>
              <a:rPr lang="en-US" sz="2400">
                <a:latin typeface="Palatino" charset="0"/>
                <a:ea typeface="ＭＳ Ｐゴシック" charset="0"/>
              </a:rPr>
              <a:t>or </a:t>
            </a:r>
            <a:r>
              <a:rPr lang="en-US" sz="2400" i="1">
                <a:latin typeface="Palatino" charset="0"/>
                <a:ea typeface="ＭＳ Ｐゴシック" charset="0"/>
              </a:rPr>
              <a:t>P </a:t>
            </a:r>
            <a:r>
              <a:rPr lang="en-US" sz="2400">
                <a:latin typeface="Palatino" charset="0"/>
                <a:ea typeface="ＭＳ Ｐゴシック" charset="0"/>
              </a:rPr>
              <a:t>= </a:t>
            </a:r>
            <a:r>
              <a:rPr lang="en-US" sz="2400" i="1">
                <a:latin typeface="Palatino" charset="0"/>
                <a:ea typeface="ＭＳ Ｐゴシック" charset="0"/>
              </a:rPr>
              <a:t>k</a:t>
            </a:r>
            <a:r>
              <a:rPr lang="en-US" sz="2400">
                <a:latin typeface="Palatino" charset="0"/>
                <a:ea typeface="ＭＳ Ｐゴシック" charset="0"/>
              </a:rPr>
              <a:t>/</a:t>
            </a:r>
            <a:r>
              <a:rPr lang="en-US" sz="2400" i="1">
                <a:latin typeface="Palatino" charset="0"/>
                <a:ea typeface="ＭＳ Ｐゴシック" charset="0"/>
              </a:rPr>
              <a:t>V, </a:t>
            </a:r>
            <a:r>
              <a:rPr lang="en-US" sz="2400">
                <a:latin typeface="Palatino" charset="0"/>
                <a:ea typeface="ＭＳ Ｐゴシック" charset="0"/>
              </a:rPr>
              <a:t>provided the temperature and amount of gas are kept the same. This relationship is known as Boyle</a:t>
            </a:r>
            <a:r>
              <a:rPr lang="ja-JP" altLang="en-US" sz="2400">
                <a:latin typeface="Palatino" charset="0"/>
                <a:ea typeface="ＭＳ Ｐゴシック" charset="0"/>
              </a:rPr>
              <a:t>’</a:t>
            </a:r>
            <a:r>
              <a:rPr lang="en-US" altLang="ja-JP" sz="2400">
                <a:latin typeface="Palatino" charset="0"/>
                <a:ea typeface="ＭＳ Ｐゴシック" charset="0"/>
              </a:rPr>
              <a:t>s law.</a:t>
            </a:r>
            <a:endParaRPr lang="en-US" sz="1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007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Check</a:t>
            </a:r>
            <a:r>
              <a:rPr lang="en-US" smtClean="0">
                <a:latin typeface="Arial" charset="0"/>
                <a:ea typeface="ＭＳ Ｐゴシック" charset="0"/>
              </a:rPr>
              <a:t>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781800" cy="3276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 balloon full of gas occupies 7.5 L, and the pressure on the outside of the balloon is 1.0 atm.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do you predict will happen to the pressure inside the balloon if the balloon is placed underwater to a depth at which its new volume is 2.5 L?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076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Lesson </a:t>
            </a:r>
            <a:r>
              <a:rPr lang="en-US" dirty="0" smtClean="0">
                <a:latin typeface="Arial" charset="0"/>
                <a:ea typeface="ＭＳ Ｐゴシック" charset="0"/>
              </a:rPr>
              <a:t>58: </a:t>
            </a:r>
            <a:r>
              <a:rPr lang="en-US" dirty="0">
                <a:latin typeface="Arial" charset="0"/>
                <a:ea typeface="ＭＳ Ｐゴシック" charset="0"/>
              </a:rPr>
              <a:t>Feeling Under Pressure</a:t>
            </a:r>
            <a:endParaRPr lang="en-US" b="0" dirty="0">
              <a:solidFill>
                <a:schemeClr val="tx1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Boyle</a:t>
            </a:r>
            <a:r>
              <a:rPr lang="ja-JP" altLang="en-US" b="1">
                <a:latin typeface="Palatino" charset="0"/>
                <a:ea typeface="ＭＳ Ｐゴシック" charset="0"/>
              </a:rPr>
              <a:t>’</a:t>
            </a:r>
            <a:r>
              <a:rPr lang="en-US" altLang="ja-JP" b="1">
                <a:latin typeface="Palatino" charset="0"/>
                <a:ea typeface="ＭＳ Ｐゴシック" charset="0"/>
              </a:rPr>
              <a:t>s Law</a:t>
            </a:r>
            <a:endParaRPr lang="en-US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129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781800" cy="38862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An empty plastic water bottle has a cork fitted into the opening.</a:t>
            </a:r>
          </a:p>
          <a:p>
            <a:pPr marL="457200" lvl="1" indent="-342900" eaLnBrk="1" hangingPunct="1">
              <a:buFont typeface="Arial" charset="0"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Predict what would happen if you stepped on the plastic bottle.</a:t>
            </a:r>
          </a:p>
          <a:p>
            <a:pPr marL="457200" lvl="1" indent="-342900" eaLnBrk="1" hangingPunct="1">
              <a:buFont typeface="Arial" charset="0"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Explain your answer in terms of pressure and volume.</a:t>
            </a:r>
            <a:endParaRPr lang="en-US" sz="32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384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does gas volume affect gas pressure?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829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explain the relationship between gas pressure and gas volume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define an inversely proportional relationship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state Boyle</a:t>
            </a:r>
            <a:r>
              <a:rPr lang="ja-JP" altLang="en-US" sz="2400">
                <a:latin typeface="Palatino" charset="0"/>
                <a:ea typeface="ＭＳ Ｐゴシック" charset="0"/>
              </a:rPr>
              <a:t>’</a:t>
            </a:r>
            <a:r>
              <a:rPr lang="en-US" altLang="ja-JP" sz="2400">
                <a:latin typeface="Palatino" charset="0"/>
                <a:ea typeface="ＭＳ Ｐゴシック" charset="0"/>
              </a:rPr>
              <a:t>s law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124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Lab</a:t>
            </a:r>
          </a:p>
        </p:txBody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in pairs for the lab. Watch the demonstration as a class.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For your safety and the safety of others around you, point the capped end of the syringe down and away from eyes.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716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866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In the syringe and scale experiment, you put weight on the gas in the syringe, which you measured in pounds on the scale.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When the volume of a gas is decreased, its pressure goes up.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343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5105400"/>
            <a:ext cx="6934200" cy="838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 b="1">
                <a:latin typeface="Arial" charset="0"/>
                <a:ea typeface="ＭＳ Ｐゴシック" charset="0"/>
              </a:rPr>
              <a:t>Inverse proportion: </a:t>
            </a:r>
            <a:r>
              <a:rPr lang="en-US" sz="2400">
                <a:latin typeface="Arial" charset="0"/>
                <a:ea typeface="ＭＳ Ｐゴシック" charset="0"/>
              </a:rPr>
              <a:t>Two variables are inversely proportional to each other if one variable increases when the other decreases.</a:t>
            </a:r>
            <a:endParaRPr lang="en-US" sz="2400">
              <a:solidFill>
                <a:srgbClr val="0000FF"/>
              </a:solidFill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400" b="1">
              <a:latin typeface="Palatino" charset="0"/>
              <a:ea typeface="ＭＳ Ｐゴシック" charset="0"/>
            </a:endParaRPr>
          </a:p>
        </p:txBody>
      </p:sp>
      <p:sp>
        <p:nvSpPr>
          <p:cNvPr id="69635" name="AutoShape 5"/>
          <p:cNvSpPr>
            <a:spLocks noChangeArrowheads="1"/>
          </p:cNvSpPr>
          <p:nvPr/>
        </p:nvSpPr>
        <p:spPr bwMode="auto">
          <a:xfrm>
            <a:off x="1143000" y="5029200"/>
            <a:ext cx="7010400" cy="1219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69636" name="Picture 6" descr="LBCTG_WEA_990_7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59"/>
          <a:stretch>
            <a:fillRect/>
          </a:stretch>
        </p:blipFill>
        <p:spPr bwMode="auto">
          <a:xfrm>
            <a:off x="4724400" y="1833563"/>
            <a:ext cx="3429000" cy="319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7" name="Text Box 7"/>
          <p:cNvSpPr txBox="1">
            <a:spLocks noChangeArrowheads="1"/>
          </p:cNvSpPr>
          <p:nvPr/>
        </p:nvSpPr>
        <p:spPr bwMode="auto">
          <a:xfrm>
            <a:off x="1371600" y="2133600"/>
            <a:ext cx="26670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baseline="0">
                <a:solidFill>
                  <a:srgbClr val="000000"/>
                </a:solidFill>
                <a:latin typeface="Palatino" charset="0"/>
              </a:rPr>
              <a:t>The relationship between gas pressure and gas volume is called an inverse proportion.</a:t>
            </a:r>
          </a:p>
        </p:txBody>
      </p:sp>
    </p:spTree>
    <p:extLst>
      <p:ext uri="{BB962C8B-B14F-4D97-AF65-F5344CB8AC3E}">
        <p14:creationId xmlns:p14="http://schemas.microsoft.com/office/powerpoint/2010/main" val="2220523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86600" cy="3657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curve on the graph is nearly vertical for small volumes and nearly horizontal for large volumes.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mathematical relationship between pressure and volume is described by the equation</a:t>
            </a:r>
          </a:p>
          <a:p>
            <a:pPr marL="0" indent="0" eaLnBrk="1" hangingPunct="1">
              <a:lnSpc>
                <a:spcPct val="90000"/>
              </a:lnSpc>
            </a:pPr>
            <a:r>
              <a:rPr lang="en-US" sz="2400" i="1">
                <a:latin typeface="Palatino" charset="0"/>
                <a:ea typeface="ＭＳ Ｐゴシック" charset="0"/>
              </a:rPr>
              <a:t>	PV </a:t>
            </a:r>
            <a:r>
              <a:rPr lang="en-US" sz="2400">
                <a:latin typeface="Palatino" charset="0"/>
                <a:ea typeface="ＭＳ Ｐゴシック" charset="0"/>
              </a:rPr>
              <a:t>= </a:t>
            </a:r>
            <a:r>
              <a:rPr lang="en-US" sz="2400" i="1">
                <a:latin typeface="Palatino" charset="0"/>
                <a:ea typeface="ＭＳ Ｐゴシック" charset="0"/>
              </a:rPr>
              <a:t>k </a:t>
            </a:r>
            <a:r>
              <a:rPr lang="en-US" sz="2400">
                <a:latin typeface="Palatino" charset="0"/>
                <a:ea typeface="ＭＳ Ｐゴシック" charset="0"/>
              </a:rPr>
              <a:t>or </a:t>
            </a:r>
            <a:r>
              <a:rPr lang="en-US" sz="2400" i="1">
                <a:latin typeface="Palatino" charset="0"/>
                <a:ea typeface="ＭＳ Ｐゴシック" charset="0"/>
              </a:rPr>
              <a:t>P </a:t>
            </a:r>
            <a:r>
              <a:rPr lang="en-US" sz="2400">
                <a:latin typeface="Palatino" charset="0"/>
                <a:ea typeface="ＭＳ Ｐゴシック" charset="0"/>
              </a:rPr>
              <a:t>= </a:t>
            </a:r>
            <a:r>
              <a:rPr lang="en-US" sz="2400" i="1">
                <a:latin typeface="Palatino" charset="0"/>
                <a:ea typeface="ＭＳ Ｐゴシック" charset="0"/>
              </a:rPr>
              <a:t>k/V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 i="1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A graph of </a:t>
            </a:r>
            <a:r>
              <a:rPr lang="en-US" sz="2400" i="1">
                <a:latin typeface="Palatino" charset="0"/>
                <a:ea typeface="ＭＳ Ｐゴシック" charset="0"/>
              </a:rPr>
              <a:t>P </a:t>
            </a:r>
            <a:r>
              <a:rPr lang="en-US" sz="2400">
                <a:latin typeface="Palatino" charset="0"/>
                <a:ea typeface="ＭＳ Ｐゴシック" charset="0"/>
              </a:rPr>
              <a:t>versus 1/</a:t>
            </a:r>
            <a:r>
              <a:rPr lang="en-US" sz="2400" i="1">
                <a:latin typeface="Palatino" charset="0"/>
                <a:ea typeface="ＭＳ Ｐゴシック" charset="0"/>
              </a:rPr>
              <a:t>V </a:t>
            </a:r>
            <a:r>
              <a:rPr lang="en-US" sz="2400">
                <a:latin typeface="Palatino" charset="0"/>
                <a:ea typeface="ＭＳ Ｐゴシック" charset="0"/>
              </a:rPr>
              <a:t>is a straight line going through the origin.</a:t>
            </a:r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18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92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476</Words>
  <Application>Microsoft Macintosh PowerPoint</Application>
  <PresentationFormat>On-screen Show (4:3)</PresentationFormat>
  <Paragraphs>56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Blank Presentation</vt:lpstr>
      <vt:lpstr>Living By Chemistry SECOND EDITION</vt:lpstr>
      <vt:lpstr>Lesson 58: Feeling Under Pressure</vt:lpstr>
      <vt:lpstr>ChemCatalyst</vt:lpstr>
      <vt:lpstr>Key Question</vt:lpstr>
      <vt:lpstr>You will be able to:</vt:lpstr>
      <vt:lpstr>Prepare for the Lab</vt:lpstr>
      <vt:lpstr>Discussion Notes</vt:lpstr>
      <vt:lpstr>Discussion Notes (cont.)</vt:lpstr>
      <vt:lpstr>Discussion Notes (cont.)</vt:lpstr>
      <vt:lpstr>Discussion Notes (cont.)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58: Feeling Under Pressure</dc:title>
  <dc:creator>Matthew Belford</dc:creator>
  <cp:lastModifiedBy>Jeffrey Dowling</cp:lastModifiedBy>
  <cp:revision>4</cp:revision>
  <dcterms:created xsi:type="dcterms:W3CDTF">2014-12-05T22:06:44Z</dcterms:created>
  <dcterms:modified xsi:type="dcterms:W3CDTF">2015-05-27T01:50:33Z</dcterms:modified>
</cp:coreProperties>
</file>