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7"/>
  </p:notesMasterIdLst>
  <p:sldIdLst>
    <p:sldId id="271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14" d="100"/>
          <a:sy n="114" d="100"/>
        </p:scale>
        <p:origin x="-49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viewProps" Target="viewProps.xml"/><Relationship Id="rId21" Type="http://schemas.openxmlformats.org/officeDocument/2006/relationships/theme" Target="theme/theme1.xml"/><Relationship Id="rId22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notesMaster" Target="notesMasters/notesMaster1.xml"/><Relationship Id="rId18" Type="http://schemas.openxmlformats.org/officeDocument/2006/relationships/printerSettings" Target="printerSettings/printerSettings1.bin"/><Relationship Id="rId1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D7CBC-7EA2-0241-A0D7-6F59A9A310A6}" type="datetimeFigureOut">
              <a:rPr lang="en-US" smtClean="0"/>
              <a:t>5/26/15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84DBB-1DF0-EB43-A6C0-885A11ED50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18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75FBD45-9679-154F-8CFE-1A10DE992469}" type="slidenum">
              <a:rPr lang="en-US" sz="1200">
                <a:solidFill>
                  <a:prstClr val="black"/>
                </a:solidFill>
              </a:rPr>
              <a:pPr/>
              <a:t>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9755CDC-0E2D-BC4B-A60C-52F556BAE80A}" type="slidenum">
              <a:rPr lang="en-US" sz="1200">
                <a:solidFill>
                  <a:prstClr val="black"/>
                </a:solidFill>
              </a:rPr>
              <a:pPr/>
              <a:t>11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42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AEA8C9B-9EDB-FB42-8DA8-3A734DA156EA}" type="slidenum">
              <a:rPr lang="en-US" sz="1200">
                <a:solidFill>
                  <a:prstClr val="black"/>
                </a:solidFill>
              </a:rPr>
              <a:pPr/>
              <a:t>12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2C73C6-7DB3-0544-8E38-E5A4343A122C}" type="slidenum">
              <a:rPr lang="en-US" sz="1200">
                <a:solidFill>
                  <a:prstClr val="black"/>
                </a:solidFill>
              </a:rPr>
              <a:pPr/>
              <a:t>13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21AAB5D4-B7DF-DD4E-B30D-680D8224E78B}" type="slidenum">
              <a:rPr lang="en-US" sz="1200">
                <a:solidFill>
                  <a:prstClr val="black"/>
                </a:solidFill>
              </a:rPr>
              <a:pPr/>
              <a:t>14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ABFB41-505A-2A42-BA6D-E7E8A9312034}" type="slidenum">
              <a:rPr lang="en-US" sz="1200">
                <a:solidFill>
                  <a:prstClr val="black"/>
                </a:solidFill>
              </a:rPr>
              <a:pPr/>
              <a:t>15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66E52BB-6F99-2F48-813F-B0FB084FC01C}" type="slidenum">
              <a:rPr lang="en-US" sz="1200">
                <a:solidFill>
                  <a:prstClr val="black"/>
                </a:solidFill>
              </a:rPr>
              <a:pPr/>
              <a:t>2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4862ED8-8DC4-CD42-9BDB-B8C6DA017F79}" type="slidenum">
              <a:rPr lang="en-US" sz="1200">
                <a:solidFill>
                  <a:prstClr val="black"/>
                </a:solidFill>
              </a:rPr>
              <a:pPr/>
              <a:t>3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70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81D7C79-78C5-6047-BF0C-503E549B58B2}" type="slidenum">
              <a:rPr lang="en-US" sz="1200">
                <a:solidFill>
                  <a:prstClr val="black"/>
                </a:solidFill>
              </a:rPr>
              <a:pPr/>
              <a:t>5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47BBEBF-18CE-EB49-89D0-ECE9B7902C26}" type="slidenum">
              <a:rPr lang="en-US" sz="1200">
                <a:solidFill>
                  <a:prstClr val="black"/>
                </a:solidFill>
              </a:rPr>
              <a:pPr/>
              <a:t>6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80CF082-3F1B-4340-AF8F-960177017BA4}" type="slidenum">
              <a:rPr lang="en-US" sz="1200">
                <a:solidFill>
                  <a:prstClr val="black"/>
                </a:solidFill>
              </a:rPr>
              <a:pPr/>
              <a:t>7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49B51A2E-3C73-E747-88D7-0C5B4EA8AC2D}" type="slidenum">
              <a:rPr lang="en-US" sz="1200">
                <a:solidFill>
                  <a:prstClr val="black"/>
                </a:solidFill>
              </a:rPr>
              <a:pPr/>
              <a:t>8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1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A23230E-EC5A-3843-87DD-F599CE8D599A}" type="slidenum">
              <a:rPr lang="en-US" sz="1200">
                <a:solidFill>
                  <a:prstClr val="black"/>
                </a:solidFill>
              </a:rPr>
              <a:pPr/>
              <a:t>9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7A262AA-EB96-214C-BBDC-D693E2C7D7B8}" type="slidenum">
              <a:rPr lang="en-US" sz="1200">
                <a:solidFill>
                  <a:prstClr val="black"/>
                </a:solidFill>
              </a:rPr>
              <a:pPr/>
              <a:t>10</a:t>
            </a:fld>
            <a:endParaRPr lang="en-US" sz="1200">
              <a:solidFill>
                <a:prstClr val="black"/>
              </a:solidFill>
            </a:endParaRPr>
          </a:p>
        </p:txBody>
      </p:sp>
      <p:sp>
        <p:nvSpPr>
          <p:cNvPr id="931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/>
          <a:lstStyle/>
          <a:p>
            <a:pPr eaLnBrk="1" hangingPunct="1"/>
            <a:endParaRPr lang="en-US">
              <a:ea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6" name="AutoShape 3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7" name="AutoShape 4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162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2297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1371600" y="1295400"/>
            <a:ext cx="7543800" cy="16002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12298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048000"/>
            <a:ext cx="6400800" cy="609600"/>
          </a:xfrm>
        </p:spPr>
        <p:txBody>
          <a:bodyPr/>
          <a:lstStyle>
            <a:lvl1pPr>
              <a:defRPr>
                <a:latin typeface="Arial" charset="0"/>
              </a:defRPr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8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449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95196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1066800"/>
            <a:ext cx="184785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400" y="1066800"/>
            <a:ext cx="5391150" cy="4953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5152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81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79592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54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2133600"/>
            <a:ext cx="35052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3649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469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03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69982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95174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48569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2"/>
          <p:cNvSpPr>
            <a:spLocks noChangeArrowheads="1"/>
          </p:cNvSpPr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rgbClr val="1E4649"/>
          </a:solidFill>
          <a:ln>
            <a:noFill/>
          </a:ln>
          <a:extLst/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" name="AutoShape 12">
            <a:hlinkClick r:id="" action="ppaction://hlinkshowjump?jump=nextslide" highlightClick="1"/>
          </p:cNvPr>
          <p:cNvSpPr>
            <a:spLocks noChangeArrowheads="1"/>
          </p:cNvSpPr>
          <p:nvPr userDrawn="1"/>
        </p:nvSpPr>
        <p:spPr bwMode="auto">
          <a:xfrm rot="5400000">
            <a:off x="8382000" y="6553200"/>
            <a:ext cx="152400" cy="152400"/>
          </a:xfrm>
          <a:prstGeom prst="triangle">
            <a:avLst>
              <a:gd name="adj" fmla="val 47912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8" name="AutoShape 13">
            <a:hlinkClick r:id="" action="ppaction://hlinkshowjump?jump=previous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80772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29" name="AutoShape 14">
            <a:hlinkClick r:id="" action="ppaction://hlinkshowjump?jump=firstslide" highlightClick="1"/>
          </p:cNvPr>
          <p:cNvSpPr>
            <a:spLocks noChangeArrowheads="1"/>
          </p:cNvSpPr>
          <p:nvPr userDrawn="1"/>
        </p:nvSpPr>
        <p:spPr bwMode="auto">
          <a:xfrm rot="-5400000">
            <a:off x="7772400" y="6553200"/>
            <a:ext cx="152400" cy="152400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eaVert"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0" name="Line 17"/>
          <p:cNvSpPr>
            <a:spLocks noChangeShapeType="1"/>
          </p:cNvSpPr>
          <p:nvPr userDrawn="1"/>
        </p:nvSpPr>
        <p:spPr bwMode="auto">
          <a:xfrm>
            <a:off x="7772400" y="6553200"/>
            <a:ext cx="0" cy="152400"/>
          </a:xfrm>
          <a:prstGeom prst="line">
            <a:avLst/>
          </a:prstGeom>
          <a:noFill/>
          <a:ln w="25400">
            <a:solidFill>
              <a:schemeClr val="bg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031" name="Text Box 23"/>
          <p:cNvSpPr txBox="1">
            <a:spLocks noChangeArrowheads="1"/>
          </p:cNvSpPr>
          <p:nvPr userDrawn="1"/>
        </p:nvSpPr>
        <p:spPr bwMode="auto">
          <a:xfrm>
            <a:off x="1371600" y="1143000"/>
            <a:ext cx="6934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033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295400" y="1066800"/>
            <a:ext cx="7391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34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1295400" y="2133600"/>
            <a:ext cx="7162800" cy="388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Box 28"/>
          <p:cNvSpPr txBox="1">
            <a:spLocks noChangeArrowheads="1"/>
          </p:cNvSpPr>
          <p:nvPr userDrawn="1"/>
        </p:nvSpPr>
        <p:spPr bwMode="auto">
          <a:xfrm>
            <a:off x="3200400" y="6629400"/>
            <a:ext cx="2133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  <a:defRPr/>
            </a:pPr>
            <a:endParaRPr lang="en-US" smtClean="0">
              <a:solidFill>
                <a:srgbClr val="000000"/>
              </a:solidFill>
            </a:endParaRPr>
          </a:p>
        </p:txBody>
      </p:sp>
      <p:sp>
        <p:nvSpPr>
          <p:cNvPr id="12" name="Rounded Rectangle 10"/>
          <p:cNvSpPr>
            <a:spLocks noChangeArrowheads="1"/>
          </p:cNvSpPr>
          <p:nvPr userDrawn="1"/>
        </p:nvSpPr>
        <p:spPr bwMode="auto">
          <a:xfrm>
            <a:off x="457200" y="457200"/>
            <a:ext cx="8305800" cy="5988050"/>
          </a:xfrm>
          <a:prstGeom prst="roundRect">
            <a:avLst>
              <a:gd name="adj" fmla="val 4037"/>
            </a:avLst>
          </a:prstGeom>
          <a:solidFill>
            <a:schemeClr val="bg1"/>
          </a:solidFill>
          <a:ln w="5715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6946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0079A8"/>
          </a:solidFill>
          <a:latin typeface="Arial" charset="0"/>
          <a:ea typeface="ＭＳ Ｐゴシック" pitchFamily="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Times" charset="0"/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defRPr sz="28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8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slide" Target="slide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71600" y="1219200"/>
            <a:ext cx="6291263" cy="1600200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en-US" dirty="0">
                <a:solidFill>
                  <a:schemeClr val="tx1"/>
                </a:solidFill>
                <a:latin typeface="Arial" charset="0"/>
                <a:ea typeface="ＭＳ Ｐゴシック" charset="0"/>
              </a:rPr>
              <a:t>Living By </a:t>
            </a:r>
            <a: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Chemistry</a:t>
            </a:r>
            <a:br>
              <a:rPr lang="en-US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</a:br>
            <a:r>
              <a:rPr lang="en-US" sz="2000" dirty="0" smtClean="0">
                <a:solidFill>
                  <a:schemeClr val="tx1"/>
                </a:solidFill>
                <a:latin typeface="Arial" charset="0"/>
                <a:ea typeface="ＭＳ Ｐゴシック" charset="0"/>
              </a:rPr>
              <a:t>SECOND EDITION</a:t>
            </a:r>
            <a:endParaRPr lang="en-US" sz="2000" dirty="0">
              <a:latin typeface="Arial" charset="0"/>
              <a:ea typeface="ＭＳ Ｐゴシック" charset="0"/>
            </a:endParaRPr>
          </a:p>
        </p:txBody>
      </p:sp>
      <p:sp>
        <p:nvSpPr>
          <p:cNvPr id="5122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447800" y="2844798"/>
            <a:ext cx="6629400" cy="2895600"/>
          </a:xfrm>
        </p:spPr>
        <p:txBody>
          <a:bodyPr/>
          <a:lstStyle/>
          <a:p>
            <a:pPr marL="0" indent="0" eaLnBrk="1" hangingPunct="1"/>
            <a:r>
              <a:rPr lang="en-US" b="1" dirty="0">
                <a:solidFill>
                  <a:srgbClr val="0079A8"/>
                </a:solidFill>
                <a:ea typeface="ＭＳ Ｐゴシック" charset="0"/>
              </a:rPr>
              <a:t>Unit 3: WEATHER</a:t>
            </a:r>
          </a:p>
          <a:p>
            <a:pPr marL="0" indent="0" eaLnBrk="1" hangingPunct="1"/>
            <a:r>
              <a:rPr lang="en-US" dirty="0">
                <a:solidFill>
                  <a:srgbClr val="0079A8"/>
                </a:solidFill>
                <a:ea typeface="ＭＳ Ｐゴシック" charset="0"/>
              </a:rPr>
              <a:t>Phase Changes and Behavior of Gases</a:t>
            </a:r>
            <a:endParaRPr lang="en-US" sz="2000" dirty="0">
              <a:solidFill>
                <a:srgbClr val="D2931F"/>
              </a:solidFill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4443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When any substance changes into a gas, it expands dramatically.</a:t>
            </a:r>
          </a:p>
          <a:p>
            <a:pPr marL="0" indent="0" eaLnBrk="1" hangingPunct="1"/>
            <a:endParaRPr lang="en-US" sz="2400" b="1">
              <a:latin typeface="Arial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Evaporation: </a:t>
            </a:r>
            <a:r>
              <a:rPr lang="en-US" sz="2400">
                <a:latin typeface="Arial" charset="0"/>
                <a:ea typeface="ＭＳ Ｐゴシック" charset="0"/>
              </a:rPr>
              <a:t>The phase change from a liquid to a gas.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  <p:sp>
        <p:nvSpPr>
          <p:cNvPr id="22531" name="AutoShape 5"/>
          <p:cNvSpPr>
            <a:spLocks noChangeArrowheads="1"/>
          </p:cNvSpPr>
          <p:nvPr/>
        </p:nvSpPr>
        <p:spPr bwMode="auto">
          <a:xfrm>
            <a:off x="1143000" y="3276600"/>
            <a:ext cx="7010400" cy="10668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244685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45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057400" y="2971800"/>
            <a:ext cx="5486400" cy="838200"/>
          </a:xfrm>
        </p:spPr>
        <p:txBody>
          <a:bodyPr/>
          <a:lstStyle/>
          <a:p>
            <a:pPr marL="0" indent="0" algn="ctr" eaLnBrk="1" hangingPunct="1">
              <a:lnSpc>
                <a:spcPct val="80000"/>
              </a:lnSpc>
            </a:pPr>
            <a:r>
              <a:rPr lang="en-US" sz="2000">
                <a:latin typeface="Arial" charset="0"/>
                <a:ea typeface="ＭＳ Ｐゴシック" charset="0"/>
              </a:rPr>
              <a:t>| experimental value – accepted value | .</a:t>
            </a:r>
          </a:p>
          <a:p>
            <a:pPr marL="0" indent="0" algn="ctr" eaLnBrk="1" hangingPunct="1"/>
            <a:r>
              <a:rPr lang="en-US" sz="2000">
                <a:latin typeface="Arial" charset="0"/>
                <a:ea typeface="ＭＳ Ｐゴシック" charset="0"/>
              </a:rPr>
              <a:t>accepted value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1219200" y="3032125"/>
            <a:ext cx="129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aseline="0">
                <a:solidFill>
                  <a:srgbClr val="000000"/>
                </a:solidFill>
              </a:rPr>
              <a:t>% error =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0" name="Text Box 6"/>
          <p:cNvSpPr txBox="1">
            <a:spLocks noChangeArrowheads="1"/>
          </p:cNvSpPr>
          <p:nvPr/>
        </p:nvSpPr>
        <p:spPr bwMode="auto">
          <a:xfrm>
            <a:off x="7010400" y="2971800"/>
            <a:ext cx="1600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2000" baseline="0">
                <a:solidFill>
                  <a:srgbClr val="000000"/>
                </a:solidFill>
              </a:rPr>
              <a:t>100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4581" name="Line 7"/>
          <p:cNvSpPr>
            <a:spLocks noChangeShapeType="1"/>
          </p:cNvSpPr>
          <p:nvPr/>
        </p:nvSpPr>
        <p:spPr bwMode="auto">
          <a:xfrm>
            <a:off x="2514600" y="3352800"/>
            <a:ext cx="4419600" cy="0"/>
          </a:xfrm>
          <a:prstGeom prst="line">
            <a:avLst/>
          </a:prstGeom>
          <a:noFill/>
          <a:ln w="222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24582" name="Text Box 8"/>
          <p:cNvSpPr txBox="1">
            <a:spLocks noChangeArrowheads="1"/>
          </p:cNvSpPr>
          <p:nvPr/>
        </p:nvSpPr>
        <p:spPr bwMode="auto">
          <a:xfrm>
            <a:off x="1371600" y="1981200"/>
            <a:ext cx="67056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429669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662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When solid carbon dioxide sublimes, the individual molecules move farther and farther apart, as shown in Model D.</a:t>
            </a:r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 b="1">
              <a:latin typeface="Palatino" charset="0"/>
              <a:ea typeface="ＭＳ Ｐゴシック" charset="0"/>
            </a:endParaRPr>
          </a:p>
        </p:txBody>
      </p:sp>
      <p:pic>
        <p:nvPicPr>
          <p:cNvPr id="26627" name="Picture 6" descr="LBCSE_941_03_08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8955"/>
          <a:stretch>
            <a:fillRect/>
          </a:stretch>
        </p:blipFill>
        <p:spPr bwMode="auto">
          <a:xfrm>
            <a:off x="914400" y="4267200"/>
            <a:ext cx="7391400" cy="121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6628" name="Text Box 7"/>
          <p:cNvSpPr txBox="1">
            <a:spLocks noChangeArrowheads="1"/>
          </p:cNvSpPr>
          <p:nvPr/>
        </p:nvSpPr>
        <p:spPr bwMode="auto">
          <a:xfrm>
            <a:off x="1066800" y="5486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Solid CO</a:t>
            </a:r>
            <a:r>
              <a:rPr lang="en-US" sz="1400">
                <a:solidFill>
                  <a:srgbClr val="000000"/>
                </a:solidFill>
              </a:rPr>
              <a:t>2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6629" name="Text Box 8"/>
          <p:cNvSpPr txBox="1">
            <a:spLocks noChangeArrowheads="1"/>
          </p:cNvSpPr>
          <p:nvPr/>
        </p:nvSpPr>
        <p:spPr bwMode="auto">
          <a:xfrm>
            <a:off x="2667000" y="5486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Model A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6630" name="Text Box 9"/>
          <p:cNvSpPr txBox="1">
            <a:spLocks noChangeArrowheads="1"/>
          </p:cNvSpPr>
          <p:nvPr/>
        </p:nvSpPr>
        <p:spPr bwMode="auto">
          <a:xfrm>
            <a:off x="4114800" y="5486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Model B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6631" name="Text Box 10"/>
          <p:cNvSpPr txBox="1">
            <a:spLocks noChangeArrowheads="1"/>
          </p:cNvSpPr>
          <p:nvPr/>
        </p:nvSpPr>
        <p:spPr bwMode="auto">
          <a:xfrm>
            <a:off x="5638800" y="5486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Model C</a:t>
            </a:r>
            <a:endParaRPr lang="en-US">
              <a:solidFill>
                <a:srgbClr val="000000"/>
              </a:solidFill>
            </a:endParaRPr>
          </a:p>
        </p:txBody>
      </p:sp>
      <p:sp>
        <p:nvSpPr>
          <p:cNvPr id="26632" name="Text Box 11"/>
          <p:cNvSpPr txBox="1">
            <a:spLocks noChangeArrowheads="1"/>
          </p:cNvSpPr>
          <p:nvPr/>
        </p:nvSpPr>
        <p:spPr bwMode="auto">
          <a:xfrm>
            <a:off x="7086600" y="5486400"/>
            <a:ext cx="9906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aseline="-25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914400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n-US" sz="1400" baseline="0">
                <a:solidFill>
                  <a:srgbClr val="000000"/>
                </a:solidFill>
              </a:rPr>
              <a:t>Model D</a:t>
            </a:r>
            <a:endParaRPr 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09811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 (cont.)</a:t>
            </a:r>
          </a:p>
        </p:txBody>
      </p:sp>
      <p:sp>
        <p:nvSpPr>
          <p:cNvPr id="2867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molecules of a gas are about 1000 times more dispersed (less dense) than the molecules of a solid.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The drawing in Model D is not completely accurate.</a:t>
            </a:r>
            <a:endParaRPr lang="en-US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580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Wrap Up</a:t>
            </a:r>
          </a:p>
        </p:txBody>
      </p:sp>
      <p:sp>
        <p:nvSpPr>
          <p:cNvPr id="307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315200" cy="39624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the densities of a solid and a gas compare?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Sublimation occurs when a substance goes directly from a solid phase to a gas phase.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When a substance changes phase, its density changes. Individual molecules in a gas are very far apart compared to the molecules in a solid.</a:t>
            </a:r>
          </a:p>
          <a:p>
            <a:pPr marL="457200" lvl="1" indent="-342900" eaLnBrk="1" hangingPunct="1"/>
            <a:r>
              <a:rPr lang="en-US" sz="2400">
                <a:latin typeface="Palatino" charset="0"/>
                <a:ea typeface="ＭＳ Ｐゴシック" charset="0"/>
              </a:rPr>
              <a:t>The density of a gas is about 1/1000 the density of the same substance when it is a solid.</a:t>
            </a:r>
          </a:p>
        </p:txBody>
      </p:sp>
    </p:spTree>
    <p:extLst>
      <p:ext uri="{BB962C8B-B14F-4D97-AF65-F5344CB8AC3E}">
        <p14:creationId xmlns:p14="http://schemas.microsoft.com/office/powerpoint/2010/main" val="11442878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Check</a:t>
            </a:r>
            <a:r>
              <a:rPr lang="en-US" smtClean="0">
                <a:latin typeface="Arial" charset="0"/>
                <a:ea typeface="ＭＳ Ｐゴシック" charset="0"/>
              </a:rPr>
              <a:t>-In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3277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2766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A sample of oxygen gas has a mass of 1.43 g and occupies a volume of almost exactly 1000 mL.</a:t>
            </a:r>
          </a:p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What is the density of this oxygen gas? Is it more or less dense than carbon dioxide gas?</a:t>
            </a:r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9632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dirty="0" smtClean="0">
                <a:latin typeface="Arial" charset="0"/>
                <a:ea typeface="ＭＳ Ｐゴシック" charset="0"/>
              </a:rPr>
              <a:t>Chapter 11: </a:t>
            </a:r>
            <a:r>
              <a:rPr lang="en-US" sz="2800" dirty="0">
                <a:latin typeface="Arial" charset="0"/>
                <a:ea typeface="ＭＳ Ｐゴシック" charset="0"/>
              </a:rPr>
              <a:t>Pressing Matter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7170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b="1" dirty="0">
                <a:latin typeface="Palatino" charset="0"/>
                <a:ea typeface="ＭＳ Ｐゴシック" charset="0"/>
                <a:hlinkClick r:id="rId3" action="ppaction://hlinksldjump"/>
              </a:rPr>
              <a:t>Lesson </a:t>
            </a:r>
            <a:r>
              <a:rPr lang="en-US" b="1" dirty="0" smtClean="0">
                <a:latin typeface="Palatino" charset="0"/>
                <a:ea typeface="ＭＳ Ｐゴシック" charset="0"/>
                <a:hlinkClick r:id="rId3" action="ppaction://hlinksldjump"/>
              </a:rPr>
              <a:t>56</a:t>
            </a:r>
            <a:r>
              <a:rPr lang="en-US" dirty="0" smtClean="0">
                <a:latin typeface="Palatino" charset="0"/>
                <a:ea typeface="ＭＳ Ｐゴシック" charset="0"/>
                <a:hlinkClick r:id="rId3" action="ppaction://hlinksldjump"/>
              </a:rPr>
              <a:t>  </a:t>
            </a:r>
            <a:r>
              <a:rPr lang="en-US" dirty="0">
                <a:latin typeface="Palatino" charset="0"/>
                <a:ea typeface="ＭＳ Ｐゴシック" charset="0"/>
                <a:hlinkClick r:id="rId3" action="ppaction://hlinksldjump"/>
              </a:rPr>
              <a:t>It</a:t>
            </a:r>
            <a:r>
              <a:rPr lang="ja-JP" altLang="en-US" dirty="0">
                <a:latin typeface="Palatino" charset="0"/>
                <a:ea typeface="ＭＳ Ｐゴシック" charset="0"/>
                <a:hlinkClick r:id="rId3" action="ppaction://hlinksldjump"/>
              </a:rPr>
              <a:t>’</a:t>
            </a:r>
            <a:r>
              <a:rPr lang="en-US" altLang="ja-JP" dirty="0">
                <a:latin typeface="Palatino" charset="0"/>
                <a:ea typeface="ＭＳ Ｐゴシック" charset="0"/>
                <a:hlinkClick r:id="rId3" action="ppaction://hlinksldjump"/>
              </a:rPr>
              <a:t>s Sublime</a:t>
            </a:r>
            <a:endParaRPr lang="en-US" altLang="ja-JP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b="1" dirty="0" smtClean="0">
                <a:latin typeface="Palatino" charset="0"/>
                <a:ea typeface="ＭＳ Ｐゴシック" charset="0"/>
                <a:hlinkClick r:id="" action="ppaction://noaction"/>
              </a:rPr>
              <a:t>Lesson 57</a:t>
            </a:r>
            <a:r>
              <a:rPr lang="en-US" dirty="0" smtClean="0">
                <a:latin typeface="Palatino" charset="0"/>
                <a:ea typeface="ＭＳ Ｐゴシック" charset="0"/>
                <a:hlinkClick r:id="" action="ppaction://noaction"/>
              </a:rPr>
              <a:t>  </a:t>
            </a:r>
            <a:r>
              <a:rPr lang="en-US" dirty="0">
                <a:latin typeface="Palatino" charset="0"/>
                <a:ea typeface="ＭＳ Ｐゴシック" charset="0"/>
                <a:hlinkClick r:id="" action="ppaction://noaction"/>
              </a:rPr>
              <a:t>Air Force</a:t>
            </a:r>
            <a:endParaRPr lang="en-US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b="1" dirty="0">
                <a:latin typeface="Palatino" charset="0"/>
                <a:ea typeface="ＭＳ Ｐゴシック" charset="0"/>
                <a:hlinkClick r:id="" action="ppaction://noaction"/>
              </a:rPr>
              <a:t>Lesson </a:t>
            </a:r>
            <a:r>
              <a:rPr lang="en-US" b="1" dirty="0" smtClean="0">
                <a:latin typeface="Palatino" charset="0"/>
                <a:ea typeface="ＭＳ Ｐゴシック" charset="0"/>
                <a:hlinkClick r:id="" action="ppaction://noaction"/>
              </a:rPr>
              <a:t>58</a:t>
            </a:r>
            <a:r>
              <a:rPr lang="en-US" dirty="0" smtClean="0">
                <a:latin typeface="Palatino" charset="0"/>
                <a:ea typeface="ＭＳ Ｐゴシック" charset="0"/>
                <a:hlinkClick r:id="" action="ppaction://noaction"/>
              </a:rPr>
              <a:t>  </a:t>
            </a:r>
            <a:r>
              <a:rPr lang="en-US" dirty="0">
                <a:latin typeface="Palatino" charset="0"/>
                <a:ea typeface="ＭＳ Ｐゴシック" charset="0"/>
                <a:hlinkClick r:id="" action="ppaction://noaction"/>
              </a:rPr>
              <a:t>Feeling Under Pressure</a:t>
            </a:r>
            <a:endParaRPr lang="en-US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b="1" dirty="0">
                <a:latin typeface="Palatino" charset="0"/>
                <a:ea typeface="ＭＳ Ｐゴシック" charset="0"/>
                <a:hlinkClick r:id="" action="ppaction://noaction"/>
              </a:rPr>
              <a:t>Lesson </a:t>
            </a:r>
            <a:r>
              <a:rPr lang="en-US" b="1" dirty="0" smtClean="0">
                <a:latin typeface="Palatino" charset="0"/>
                <a:ea typeface="ＭＳ Ｐゴシック" charset="0"/>
                <a:hlinkClick r:id="" action="ppaction://noaction"/>
              </a:rPr>
              <a:t>59</a:t>
            </a:r>
            <a:r>
              <a:rPr lang="en-US" dirty="0" smtClean="0">
                <a:latin typeface="Palatino" charset="0"/>
                <a:ea typeface="ＭＳ Ｐゴシック" charset="0"/>
                <a:hlinkClick r:id="" action="ppaction://noaction"/>
              </a:rPr>
              <a:t>  </a:t>
            </a:r>
            <a:r>
              <a:rPr lang="en-US" dirty="0">
                <a:latin typeface="Palatino" charset="0"/>
                <a:ea typeface="ＭＳ Ｐゴシック" charset="0"/>
                <a:hlinkClick r:id="" action="ppaction://noaction"/>
              </a:rPr>
              <a:t>Egg in a Bottle</a:t>
            </a:r>
            <a:endParaRPr lang="en-US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b="1" dirty="0">
                <a:latin typeface="Palatino" charset="0"/>
                <a:ea typeface="ＭＳ Ｐゴシック" charset="0"/>
                <a:hlinkClick r:id="" action="ppaction://noaction"/>
              </a:rPr>
              <a:t>Lesson </a:t>
            </a:r>
            <a:r>
              <a:rPr lang="en-US" b="1" dirty="0" smtClean="0">
                <a:latin typeface="Palatino" charset="0"/>
                <a:ea typeface="ＭＳ Ｐゴシック" charset="0"/>
                <a:hlinkClick r:id="" action="ppaction://noaction"/>
              </a:rPr>
              <a:t>60</a:t>
            </a:r>
            <a:r>
              <a:rPr lang="en-US" dirty="0" smtClean="0">
                <a:latin typeface="Palatino" charset="0"/>
                <a:ea typeface="ＭＳ Ｐゴシック" charset="0"/>
                <a:hlinkClick r:id="" action="ppaction://noaction"/>
              </a:rPr>
              <a:t>  </a:t>
            </a:r>
            <a:r>
              <a:rPr lang="en-US" dirty="0">
                <a:latin typeface="Palatino" charset="0"/>
                <a:ea typeface="ＭＳ Ｐゴシック" charset="0"/>
                <a:hlinkClick r:id="" action="ppaction://noaction"/>
              </a:rPr>
              <a:t>Be the Molecule</a:t>
            </a:r>
            <a:endParaRPr lang="en-US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b="1" dirty="0">
                <a:latin typeface="Palatino" charset="0"/>
                <a:ea typeface="ＭＳ Ｐゴシック" charset="0"/>
                <a:hlinkClick r:id="" action="ppaction://noaction"/>
              </a:rPr>
              <a:t>Lesson </a:t>
            </a:r>
            <a:r>
              <a:rPr lang="en-US" b="1" dirty="0" smtClean="0">
                <a:latin typeface="Palatino" charset="0"/>
                <a:ea typeface="ＭＳ Ｐゴシック" charset="0"/>
                <a:hlinkClick r:id="" action="ppaction://noaction"/>
              </a:rPr>
              <a:t>61</a:t>
            </a:r>
            <a:r>
              <a:rPr lang="en-US" dirty="0" smtClean="0">
                <a:latin typeface="Palatino" charset="0"/>
                <a:ea typeface="ＭＳ Ｐゴシック" charset="0"/>
                <a:hlinkClick r:id="" action="ppaction://noaction"/>
              </a:rPr>
              <a:t>  </a:t>
            </a:r>
            <a:r>
              <a:rPr lang="en-US" dirty="0">
                <a:latin typeface="Palatino" charset="0"/>
                <a:ea typeface="ＭＳ Ｐゴシック" charset="0"/>
                <a:hlinkClick r:id="" action="ppaction://noaction"/>
              </a:rPr>
              <a:t>What Goes Up</a:t>
            </a:r>
            <a:endParaRPr lang="en-US" dirty="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b="1" dirty="0">
                <a:latin typeface="Palatino" charset="0"/>
                <a:ea typeface="ＭＳ Ｐゴシック" charset="0"/>
                <a:hlinkClick r:id="" action="ppaction://noaction"/>
              </a:rPr>
              <a:t>Lesson </a:t>
            </a:r>
            <a:r>
              <a:rPr lang="en-US" b="1" dirty="0" smtClean="0">
                <a:latin typeface="Palatino" charset="0"/>
                <a:ea typeface="ＭＳ Ｐゴシック" charset="0"/>
                <a:hlinkClick r:id="" action="ppaction://noaction"/>
              </a:rPr>
              <a:t>62</a:t>
            </a:r>
            <a:r>
              <a:rPr lang="en-US" dirty="0" smtClean="0">
                <a:latin typeface="Palatino" charset="0"/>
                <a:ea typeface="ＭＳ Ｐゴシック" charset="0"/>
                <a:hlinkClick r:id="" action="ppaction://noaction"/>
              </a:rPr>
              <a:t>  </a:t>
            </a:r>
            <a:r>
              <a:rPr lang="en-US" dirty="0">
                <a:latin typeface="Palatino" charset="0"/>
                <a:ea typeface="ＭＳ Ｐゴシック" charset="0"/>
                <a:hlinkClick r:id="" action="ppaction://noaction"/>
              </a:rPr>
              <a:t>Cloud in a Bottle </a:t>
            </a:r>
            <a:endParaRPr lang="en-US" dirty="0">
              <a:latin typeface="Times New Roman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endParaRPr lang="en-US" dirty="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7833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>
                <a:latin typeface="Arial" charset="0"/>
                <a:ea typeface="ＭＳ Ｐゴシック" charset="0"/>
              </a:rPr>
              <a:t>Lesson </a:t>
            </a:r>
            <a:r>
              <a:rPr lang="en-US" dirty="0" smtClean="0">
                <a:latin typeface="Arial" charset="0"/>
                <a:ea typeface="ＭＳ Ｐゴシック" charset="0"/>
              </a:rPr>
              <a:t>56: </a:t>
            </a:r>
            <a:r>
              <a:rPr lang="en-US" dirty="0">
                <a:latin typeface="Arial" charset="0"/>
                <a:ea typeface="ＭＳ Ｐゴシック" charset="0"/>
              </a:rPr>
              <a:t>It</a:t>
            </a:r>
            <a:r>
              <a:rPr lang="ja-JP" altLang="en-US" dirty="0">
                <a:latin typeface="Arial" charset="0"/>
                <a:ea typeface="ＭＳ Ｐゴシック" charset="0"/>
              </a:rPr>
              <a:t>’</a:t>
            </a:r>
            <a:r>
              <a:rPr lang="en-US" altLang="ja-JP" dirty="0">
                <a:latin typeface="Arial" charset="0"/>
                <a:ea typeface="ＭＳ Ｐゴシック" charset="0"/>
              </a:rPr>
              <a:t>s Sublime</a:t>
            </a:r>
            <a:endParaRPr lang="en-US" dirty="0">
              <a:latin typeface="Arial" charset="0"/>
              <a:ea typeface="ＭＳ Ｐゴシック" charset="0"/>
            </a:endParaRPr>
          </a:p>
        </p:txBody>
      </p:sp>
      <p:sp>
        <p:nvSpPr>
          <p:cNvPr id="921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b="1">
                <a:latin typeface="Palatino" charset="0"/>
                <a:ea typeface="ＭＳ Ｐゴシック" charset="0"/>
              </a:rPr>
              <a:t>Gas Density</a:t>
            </a:r>
          </a:p>
        </p:txBody>
      </p:sp>
    </p:spTree>
    <p:extLst>
      <p:ext uri="{BB962C8B-B14F-4D97-AF65-F5344CB8AC3E}">
        <p14:creationId xmlns:p14="http://schemas.microsoft.com/office/powerpoint/2010/main" val="3302746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Dry Ice Setup</a:t>
            </a:r>
          </a:p>
        </p:txBody>
      </p:sp>
      <p:sp>
        <p:nvSpPr>
          <p:cNvPr id="1126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057400"/>
            <a:ext cx="7239000" cy="4114800"/>
          </a:xfrm>
        </p:spPr>
        <p:txBody>
          <a:bodyPr/>
          <a:lstStyle/>
          <a:p>
            <a:pPr marL="406400" indent="-406400" eaLnBrk="1" hangingPunct="1">
              <a:lnSpc>
                <a:spcPct val="90000"/>
              </a:lnSpc>
            </a:pPr>
            <a:r>
              <a:rPr lang="en-US" sz="2400" b="1">
                <a:latin typeface="Palatino" charset="0"/>
                <a:ea typeface="ＭＳ Ｐゴシック" charset="0"/>
              </a:rPr>
              <a:t>Do not touch the dry ice with bare hands.</a:t>
            </a:r>
          </a:p>
          <a:p>
            <a:pPr marL="406400" indent="-406400" eaLnBrk="1" hangingPunct="1">
              <a:lnSpc>
                <a:spcPct val="90000"/>
              </a:lnSpc>
            </a:pPr>
            <a:r>
              <a:rPr lang="en-US" sz="2400" b="1">
                <a:latin typeface="Palatino" charset="0"/>
                <a:ea typeface="ＭＳ Ｐゴシック" charset="0"/>
              </a:rPr>
              <a:t>Use tongs or gloves.</a:t>
            </a:r>
            <a:endParaRPr lang="en-US" sz="2000">
              <a:latin typeface="Palatino" charset="0"/>
              <a:ea typeface="ＭＳ Ｐゴシック" charset="0"/>
            </a:endParaRP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Palatino" charset="0"/>
                <a:ea typeface="ＭＳ Ｐゴシック" charset="0"/>
              </a:rPr>
              <a:t>One student from each group should get a polystyrene foam cup filled with 5–10 g of dry ice from the teacher and a 5-gallon garbage bag.</a:t>
            </a: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Palatino" charset="0"/>
                <a:ea typeface="ＭＳ Ｐゴシック" charset="0"/>
              </a:rPr>
              <a:t>Remove all the air from the 5-gallon garbage bag.</a:t>
            </a: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Palatino" charset="0"/>
                <a:ea typeface="ＭＳ Ｐゴシック" charset="0"/>
              </a:rPr>
              <a:t>Find the mass of the cup that contains the dry ice.</a:t>
            </a: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Palatino" charset="0"/>
                <a:ea typeface="ＭＳ Ｐゴシック" charset="0"/>
              </a:rPr>
              <a:t>Quickly pour the dry ice into the deflated bag and close the top with a twist tie so the bag does not leak. Be careful to keep air out.</a:t>
            </a:r>
          </a:p>
          <a:p>
            <a:pPr marL="406400" indent="-406400" eaLnBrk="1" hangingPunct="1">
              <a:lnSpc>
                <a:spcPct val="90000"/>
              </a:lnSpc>
              <a:buFontTx/>
              <a:buAutoNum type="arabicPeriod"/>
            </a:pPr>
            <a:r>
              <a:rPr lang="en-US" sz="2000">
                <a:latin typeface="Palatino" charset="0"/>
                <a:ea typeface="ＭＳ Ｐゴシック" charset="0"/>
              </a:rPr>
              <a:t>Weigh the empty cup. Subtract this weight from the mass of the cup containing the dry ice in order to determine the mass of the dry ice.</a:t>
            </a:r>
            <a:endParaRPr lang="en-US" sz="2400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7536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ChemCatalyst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7818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Water exists in many forms, including water vapor, fog, clouds, and liquid water.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Why do you think you cannot see water vapor in the air?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How are fog and clouds different from water vapor?</a:t>
            </a:r>
          </a:p>
          <a:p>
            <a:pPr marL="457200" lvl="1" indent="-342900" eaLnBrk="1" hangingPunct="1">
              <a:buFont typeface="Arial" charset="0"/>
              <a:buAutoNum type="arabicPeriod"/>
            </a:pPr>
            <a:r>
              <a:rPr lang="en-US" sz="2400">
                <a:latin typeface="Palatino" charset="0"/>
                <a:ea typeface="ＭＳ Ｐゴシック" charset="0"/>
              </a:rPr>
              <a:t>Why do you think airplanes can fly through clouds?</a:t>
            </a:r>
            <a:endParaRPr lang="en-US">
              <a:latin typeface="Arial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39605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Key Question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How do the densities of a solid and a gas compare?</a:t>
            </a:r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37608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You will be able to: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describe the density differences that occur during phase changes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explain how moisture gets into the atmosphere</a:t>
            </a:r>
          </a:p>
          <a:p>
            <a:pPr marL="457200" indent="-457200" eaLnBrk="1" hangingPunct="1">
              <a:buFontTx/>
              <a:buChar char="•"/>
            </a:pPr>
            <a:r>
              <a:rPr lang="en-US" sz="2400">
                <a:latin typeface="Palatino" charset="0"/>
                <a:ea typeface="ＭＳ Ｐゴシック" charset="0"/>
              </a:rPr>
              <a:t>calculate the density of a gas from mass and volume measurements</a:t>
            </a:r>
            <a:endParaRPr lang="en-US">
              <a:latin typeface="Arial" charset="0"/>
              <a:ea typeface="ＭＳ Ｐゴシック" charset="0"/>
            </a:endParaRPr>
          </a:p>
          <a:p>
            <a:pPr marL="457200" indent="-45720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0870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Prepare for the Activity</a:t>
            </a:r>
          </a:p>
        </p:txBody>
      </p:sp>
      <p:sp>
        <p:nvSpPr>
          <p:cNvPr id="184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6858000" cy="3886200"/>
          </a:xfrm>
        </p:spPr>
        <p:txBody>
          <a:bodyPr/>
          <a:lstStyle/>
          <a:p>
            <a:pPr marL="0" indent="0" eaLnBrk="1" hangingPunct="1"/>
            <a:r>
              <a:rPr lang="en-US" sz="2400">
                <a:latin typeface="Palatino" charset="0"/>
                <a:ea typeface="ＭＳ Ｐゴシック" charset="0"/>
              </a:rPr>
              <a:t>Work in groups of four.</a:t>
            </a:r>
          </a:p>
          <a:p>
            <a:pPr marL="0" indent="0" eaLnBrk="1" hangingPunct="1"/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r>
              <a:rPr lang="en-US" sz="2400" b="1">
                <a:latin typeface="Arial" charset="0"/>
                <a:ea typeface="ＭＳ Ｐゴシック" charset="0"/>
              </a:rPr>
              <a:t>Sublimation: </a:t>
            </a:r>
            <a:r>
              <a:rPr lang="en-US" sz="2400">
                <a:latin typeface="Arial" charset="0"/>
                <a:ea typeface="ＭＳ Ｐゴシック" charset="0"/>
              </a:rPr>
              <a:t>The phase change from a solid to a gas.</a:t>
            </a: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Arial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Times New Roman" charset="0"/>
              <a:ea typeface="ＭＳ Ｐゴシック" charset="0"/>
            </a:endParaRPr>
          </a:p>
          <a:p>
            <a:pPr marL="0" indent="0" eaLnBrk="1" hangingPunct="1"/>
            <a:endParaRPr lang="en-US">
              <a:latin typeface="Palatino" charset="0"/>
              <a:ea typeface="ＭＳ Ｐゴシック" charset="0"/>
            </a:endParaRPr>
          </a:p>
        </p:txBody>
      </p:sp>
      <p:sp>
        <p:nvSpPr>
          <p:cNvPr id="18435" name="AutoShape 5"/>
          <p:cNvSpPr>
            <a:spLocks noChangeArrowheads="1"/>
          </p:cNvSpPr>
          <p:nvPr/>
        </p:nvSpPr>
        <p:spPr bwMode="auto">
          <a:xfrm>
            <a:off x="1219200" y="2895600"/>
            <a:ext cx="6858000" cy="1143000"/>
          </a:xfrm>
          <a:prstGeom prst="roundRect">
            <a:avLst>
              <a:gd name="adj" fmla="val 16667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  <p:txBody>
          <a:bodyPr wrap="none" anchor="ctr"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 baseline="-25000">
              <a:solidFill>
                <a:srgbClr val="000000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3021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>
                <a:latin typeface="Arial" charset="0"/>
                <a:ea typeface="ＭＳ Ｐゴシック" charset="0"/>
              </a:rPr>
              <a:t>Discussion Notes</a:t>
            </a:r>
          </a:p>
        </p:txBody>
      </p:sp>
      <p:sp>
        <p:nvSpPr>
          <p:cNvPr id="204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95400" y="2133600"/>
            <a:ext cx="7086600" cy="3657600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Heating water ice and dry ice causes phase changes in both.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</a:t>
            </a:r>
            <a:r>
              <a:rPr lang="ja-JP" altLang="en-US" sz="2400">
                <a:latin typeface="Palatino" charset="0"/>
                <a:ea typeface="ＭＳ Ｐゴシック" charset="0"/>
              </a:rPr>
              <a:t>“</a:t>
            </a:r>
            <a:r>
              <a:rPr lang="en-US" altLang="ja-JP" sz="2400">
                <a:latin typeface="Palatino" charset="0"/>
                <a:ea typeface="ＭＳ Ｐゴシック" charset="0"/>
              </a:rPr>
              <a:t>fog</a:t>
            </a:r>
            <a:r>
              <a:rPr lang="ja-JP" altLang="en-US" sz="2400">
                <a:latin typeface="Palatino" charset="0"/>
                <a:ea typeface="ＭＳ Ｐゴシック" charset="0"/>
              </a:rPr>
              <a:t>”</a:t>
            </a:r>
            <a:r>
              <a:rPr lang="en-US" altLang="ja-JP" sz="2400">
                <a:latin typeface="Palatino" charset="0"/>
                <a:ea typeface="ＭＳ Ｐゴシック" charset="0"/>
              </a:rPr>
              <a:t> you see around dry ice is actually tiny droplets of liquid water.</a:t>
            </a:r>
          </a:p>
          <a:p>
            <a:pPr marL="0" indent="0" eaLnBrk="1" hangingPunct="1">
              <a:lnSpc>
                <a:spcPct val="90000"/>
              </a:lnSpc>
            </a:pPr>
            <a:endParaRPr lang="en-US" sz="2400">
              <a:latin typeface="Palatino" charset="0"/>
              <a:ea typeface="ＭＳ Ｐゴシック" charset="0"/>
            </a:endParaRPr>
          </a:p>
          <a:p>
            <a:pPr marL="0" indent="0" eaLnBrk="1" hangingPunct="1">
              <a:lnSpc>
                <a:spcPct val="90000"/>
              </a:lnSpc>
            </a:pPr>
            <a:r>
              <a:rPr lang="en-US" sz="2400">
                <a:latin typeface="Palatino" charset="0"/>
                <a:ea typeface="ＭＳ Ｐゴシック" charset="0"/>
              </a:rPr>
              <a:t>The space that gaseous 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 can occupy is dramatically larger than the space that solid CO</a:t>
            </a:r>
            <a:r>
              <a:rPr lang="en-US" sz="2400" baseline="-25000">
                <a:latin typeface="Palatino" charset="0"/>
                <a:ea typeface="ＭＳ Ｐゴシック" charset="0"/>
              </a:rPr>
              <a:t>2</a:t>
            </a:r>
            <a:r>
              <a:rPr lang="en-US" sz="2400">
                <a:latin typeface="Palatino" charset="0"/>
                <a:ea typeface="ＭＳ Ｐゴシック" charset="0"/>
              </a:rPr>
              <a:t> occupies.</a:t>
            </a:r>
            <a:endParaRPr lang="en-US" sz="2400" b="1">
              <a:latin typeface="Palatino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49583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 Presentation">
      <a:majorFont>
        <a:latin typeface="Arial"/>
        <a:ea typeface="ＭＳ Ｐゴシック"/>
        <a:cs typeface=""/>
      </a:majorFont>
      <a:minorFont>
        <a:latin typeface="Palatin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28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625</Words>
  <Application>Microsoft Macintosh PowerPoint</Application>
  <PresentationFormat>On-screen Show (4:3)</PresentationFormat>
  <Paragraphs>85</Paragraphs>
  <Slides>15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Blank Presentation</vt:lpstr>
      <vt:lpstr>Living By Chemistry SECOND EDITION</vt:lpstr>
      <vt:lpstr>Chapter 11: Pressing Matter</vt:lpstr>
      <vt:lpstr>Lesson 56: It’s Sublime</vt:lpstr>
      <vt:lpstr>Dry Ice Setup</vt:lpstr>
      <vt:lpstr>ChemCatalyst</vt:lpstr>
      <vt:lpstr>Key Question</vt:lpstr>
      <vt:lpstr>You will be able to:</vt:lpstr>
      <vt:lpstr>Prepare for the Activity</vt:lpstr>
      <vt:lpstr>Discussion Notes</vt:lpstr>
      <vt:lpstr>Discussion Notes (cont.)</vt:lpstr>
      <vt:lpstr>Discussion Notes (cont.)</vt:lpstr>
      <vt:lpstr>Discussion Notes (cont.)</vt:lpstr>
      <vt:lpstr>Discussion Notes (cont.)</vt:lpstr>
      <vt:lpstr>Wrap Up</vt:lpstr>
      <vt:lpstr>Check-In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By Chemistry</dc:title>
  <dc:creator>Matthew Belford</dc:creator>
  <cp:lastModifiedBy>Jeffrey Dowling</cp:lastModifiedBy>
  <cp:revision>4</cp:revision>
  <dcterms:created xsi:type="dcterms:W3CDTF">2014-12-05T22:06:00Z</dcterms:created>
  <dcterms:modified xsi:type="dcterms:W3CDTF">2015-05-27T01:38:41Z</dcterms:modified>
</cp:coreProperties>
</file>