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04" y="-6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22F87-1570-F448-B304-0A85B8F8C71E}" type="datetimeFigureOut">
              <a:rPr lang="en-US" smtClean="0"/>
              <a:t>6/11/15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BA107-488F-1C4B-8B82-6FACD6F2E1FE}" type="slidenum">
              <a:rPr lang="en-US" smtClean="0"/>
              <a:t>‹#›</a:t>
            </a:fld>
            <a:endParaRPr lang="en-US"/>
          </a:p>
        </p:txBody>
      </p:sp>
    </p:spTree>
    <p:extLst>
      <p:ext uri="{BB962C8B-B14F-4D97-AF65-F5344CB8AC3E}">
        <p14:creationId xmlns:p14="http://schemas.microsoft.com/office/powerpoint/2010/main" val="21935119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75FBD45-9679-154F-8CFE-1A10DE992469}" type="slidenum">
              <a:rPr lang="en-US" sz="1200">
                <a:solidFill>
                  <a:prstClr val="black"/>
                </a:solidFill>
              </a:rPr>
              <a:pPr/>
              <a:t>1</a:t>
            </a:fld>
            <a:endParaRPr lang="en-US" sz="1200">
              <a:solidFill>
                <a:prstClr val="black"/>
              </a:solidFill>
            </a:endParaRPr>
          </a:p>
        </p:txBody>
      </p:sp>
      <p:sp>
        <p:nvSpPr>
          <p:cNvPr id="96259"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511BE73-1157-ED4C-8CD0-F9D8A67287BE}" type="slidenum">
              <a:rPr lang="en-US" sz="1200">
                <a:solidFill>
                  <a:prstClr val="black"/>
                </a:solidFill>
              </a:rPr>
              <a:pPr/>
              <a:t>10</a:t>
            </a:fld>
            <a:endParaRPr lang="en-US" sz="1200">
              <a:solidFill>
                <a:prstClr val="black"/>
              </a:solidFill>
            </a:endParaRPr>
          </a:p>
        </p:txBody>
      </p:sp>
      <p:sp>
        <p:nvSpPr>
          <p:cNvPr id="138243" name="Rectangle 2"/>
          <p:cNvSpPr>
            <a:spLocks noGrp="1" noRot="1" noChangeAspect="1" noChangeArrowheads="1" noTextEdit="1"/>
          </p:cNvSpPr>
          <p:nvPr>
            <p:ph type="sldImg"/>
          </p:nvPr>
        </p:nvSpPr>
        <p:spPr>
          <a:solidFill>
            <a:srgbClr val="FFFFFF"/>
          </a:solidFill>
          <a:ln/>
        </p:spPr>
      </p:sp>
      <p:sp>
        <p:nvSpPr>
          <p:cNvPr id="9011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5974539-DE6A-0747-91B9-AF1C69C39705}" type="slidenum">
              <a:rPr lang="en-US" sz="1200">
                <a:solidFill>
                  <a:prstClr val="black"/>
                </a:solidFill>
              </a:rPr>
              <a:pPr/>
              <a:t>11</a:t>
            </a:fld>
            <a:endParaRPr lang="en-US" sz="1200">
              <a:solidFill>
                <a:prstClr val="black"/>
              </a:solidFill>
            </a:endParaRPr>
          </a:p>
        </p:txBody>
      </p:sp>
      <p:sp>
        <p:nvSpPr>
          <p:cNvPr id="139267" name="Rectangle 2"/>
          <p:cNvSpPr>
            <a:spLocks noGrp="1" noRot="1" noChangeAspect="1" noChangeArrowheads="1" noTextEdit="1"/>
          </p:cNvSpPr>
          <p:nvPr>
            <p:ph type="sldImg"/>
          </p:nvPr>
        </p:nvSpPr>
        <p:spPr>
          <a:solidFill>
            <a:srgbClr val="FFFFFF"/>
          </a:solidFill>
          <a:ln/>
        </p:spPr>
      </p:sp>
      <p:sp>
        <p:nvSpPr>
          <p:cNvPr id="9216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21F6464-7016-854E-B706-E3C9ABBFDE7A}" type="slidenum">
              <a:rPr lang="en-US" sz="1200">
                <a:solidFill>
                  <a:prstClr val="black"/>
                </a:solidFill>
              </a:rPr>
              <a:pPr/>
              <a:t>12</a:t>
            </a:fld>
            <a:endParaRPr lang="en-US" sz="1200">
              <a:solidFill>
                <a:prstClr val="black"/>
              </a:solidFill>
            </a:endParaRPr>
          </a:p>
        </p:txBody>
      </p:sp>
      <p:sp>
        <p:nvSpPr>
          <p:cNvPr id="140291" name="Rectangle 2"/>
          <p:cNvSpPr>
            <a:spLocks noGrp="1" noRot="1" noChangeAspect="1" noChangeArrowheads="1" noTextEdit="1"/>
          </p:cNvSpPr>
          <p:nvPr>
            <p:ph type="sldImg"/>
          </p:nvPr>
        </p:nvSpPr>
        <p:spPr>
          <a:solidFill>
            <a:srgbClr val="FFFFFF"/>
          </a:solidFill>
          <a:ln/>
        </p:spPr>
      </p:sp>
      <p:sp>
        <p:nvSpPr>
          <p:cNvPr id="9421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33B3138-A9A4-B54A-885C-B12AD6BFDBD2}" type="slidenum">
              <a:rPr lang="en-US" sz="1200">
                <a:solidFill>
                  <a:prstClr val="black"/>
                </a:solidFill>
              </a:rPr>
              <a:pPr/>
              <a:t>2</a:t>
            </a:fld>
            <a:endParaRPr lang="en-US" sz="1200">
              <a:solidFill>
                <a:prstClr val="black"/>
              </a:solidFill>
            </a:endParaRPr>
          </a:p>
        </p:txBody>
      </p:sp>
      <p:sp>
        <p:nvSpPr>
          <p:cNvPr id="130051" name="Rectangle 2"/>
          <p:cNvSpPr>
            <a:spLocks noGrp="1" noRot="1" noChangeAspect="1" noChangeArrowheads="1" noTextEdit="1"/>
          </p:cNvSpPr>
          <p:nvPr>
            <p:ph type="sldImg"/>
          </p:nvPr>
        </p:nvSpPr>
        <p:spPr>
          <a:solidFill>
            <a:srgbClr val="FFFFFF"/>
          </a:solidFill>
          <a:ln/>
        </p:spPr>
      </p:sp>
      <p:sp>
        <p:nvSpPr>
          <p:cNvPr id="7373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31E76127-6E41-6445-84ED-AE64BB4FBA29}" type="slidenum">
              <a:rPr lang="en-US" sz="1200">
                <a:solidFill>
                  <a:prstClr val="black"/>
                </a:solidFill>
              </a:rPr>
              <a:pPr/>
              <a:t>3</a:t>
            </a:fld>
            <a:endParaRPr lang="en-US" sz="1200">
              <a:solidFill>
                <a:prstClr val="black"/>
              </a:solidFill>
            </a:endParaRPr>
          </a:p>
        </p:txBody>
      </p:sp>
      <p:sp>
        <p:nvSpPr>
          <p:cNvPr id="131075" name="Rectangle 2"/>
          <p:cNvSpPr>
            <a:spLocks noGrp="1" noRot="1" noChangeAspect="1" noChangeArrowheads="1" noTextEdit="1"/>
          </p:cNvSpPr>
          <p:nvPr>
            <p:ph type="sldImg"/>
          </p:nvPr>
        </p:nvSpPr>
        <p:spPr>
          <a:solidFill>
            <a:srgbClr val="FFFFFF"/>
          </a:solidFill>
          <a:ln/>
        </p:spPr>
      </p:sp>
      <p:sp>
        <p:nvSpPr>
          <p:cNvPr id="7577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B75653B-A6CE-AB45-9B48-CDB2383C0EB0}" type="slidenum">
              <a:rPr lang="en-US" sz="1200">
                <a:solidFill>
                  <a:prstClr val="black"/>
                </a:solidFill>
              </a:rPr>
              <a:pPr/>
              <a:t>4</a:t>
            </a:fld>
            <a:endParaRPr lang="en-US" sz="1200">
              <a:solidFill>
                <a:prstClr val="black"/>
              </a:solidFill>
            </a:endParaRPr>
          </a:p>
        </p:txBody>
      </p:sp>
      <p:sp>
        <p:nvSpPr>
          <p:cNvPr id="132099" name="Rectangle 2"/>
          <p:cNvSpPr>
            <a:spLocks noGrp="1" noRot="1" noChangeAspect="1" noChangeArrowheads="1" noTextEdit="1"/>
          </p:cNvSpPr>
          <p:nvPr>
            <p:ph type="sldImg"/>
          </p:nvPr>
        </p:nvSpPr>
        <p:spPr>
          <a:solidFill>
            <a:srgbClr val="FFFFFF"/>
          </a:solidFill>
          <a:ln/>
        </p:spPr>
      </p:sp>
      <p:sp>
        <p:nvSpPr>
          <p:cNvPr id="7782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73307E2-897C-A046-BAA8-E871C0D80813}" type="slidenum">
              <a:rPr lang="en-US" sz="1200">
                <a:solidFill>
                  <a:prstClr val="black"/>
                </a:solidFill>
              </a:rPr>
              <a:pPr/>
              <a:t>5</a:t>
            </a:fld>
            <a:endParaRPr lang="en-US" sz="1200">
              <a:solidFill>
                <a:prstClr val="black"/>
              </a:solidFill>
            </a:endParaRPr>
          </a:p>
        </p:txBody>
      </p:sp>
      <p:sp>
        <p:nvSpPr>
          <p:cNvPr id="133123" name="Rectangle 2"/>
          <p:cNvSpPr>
            <a:spLocks noGrp="1" noRot="1" noChangeAspect="1" noChangeArrowheads="1" noTextEdit="1"/>
          </p:cNvSpPr>
          <p:nvPr>
            <p:ph type="sldImg"/>
          </p:nvPr>
        </p:nvSpPr>
        <p:spPr>
          <a:solidFill>
            <a:srgbClr val="FFFFFF"/>
          </a:solidFill>
          <a:ln/>
        </p:spPr>
      </p:sp>
      <p:sp>
        <p:nvSpPr>
          <p:cNvPr id="7987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3148A70-CD96-AC49-B646-D20007C68919}" type="slidenum">
              <a:rPr lang="en-US" sz="1200">
                <a:solidFill>
                  <a:prstClr val="black"/>
                </a:solidFill>
              </a:rPr>
              <a:pPr/>
              <a:t>6</a:t>
            </a:fld>
            <a:endParaRPr lang="en-US" sz="1200">
              <a:solidFill>
                <a:prstClr val="black"/>
              </a:solidFill>
            </a:endParaRPr>
          </a:p>
        </p:txBody>
      </p:sp>
      <p:sp>
        <p:nvSpPr>
          <p:cNvPr id="134147" name="Rectangle 2"/>
          <p:cNvSpPr>
            <a:spLocks noGrp="1" noRot="1" noChangeAspect="1" noChangeArrowheads="1" noTextEdit="1"/>
          </p:cNvSpPr>
          <p:nvPr>
            <p:ph type="sldImg"/>
          </p:nvPr>
        </p:nvSpPr>
        <p:spPr>
          <a:solidFill>
            <a:srgbClr val="FFFFFF"/>
          </a:solidFill>
          <a:ln/>
        </p:spPr>
      </p:sp>
      <p:sp>
        <p:nvSpPr>
          <p:cNvPr id="8192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A9548F9-E2E5-E346-944E-0EB1D1BA1D60}" type="slidenum">
              <a:rPr lang="en-US" sz="1200">
                <a:solidFill>
                  <a:prstClr val="black"/>
                </a:solidFill>
              </a:rPr>
              <a:pPr/>
              <a:t>7</a:t>
            </a:fld>
            <a:endParaRPr lang="en-US" sz="1200">
              <a:solidFill>
                <a:prstClr val="black"/>
              </a:solidFill>
            </a:endParaRPr>
          </a:p>
        </p:txBody>
      </p:sp>
      <p:sp>
        <p:nvSpPr>
          <p:cNvPr id="135171" name="Rectangle 2"/>
          <p:cNvSpPr>
            <a:spLocks noGrp="1" noRot="1" noChangeAspect="1" noChangeArrowheads="1" noTextEdit="1"/>
          </p:cNvSpPr>
          <p:nvPr>
            <p:ph type="sldImg"/>
          </p:nvPr>
        </p:nvSpPr>
        <p:spPr>
          <a:solidFill>
            <a:srgbClr val="FFFFFF"/>
          </a:solidFill>
          <a:ln/>
        </p:spPr>
      </p:sp>
      <p:sp>
        <p:nvSpPr>
          <p:cNvPr id="8397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88318F5-57B1-1C44-BB9B-743DC0AB6D8E}" type="slidenum">
              <a:rPr lang="en-US" sz="1200">
                <a:solidFill>
                  <a:prstClr val="black"/>
                </a:solidFill>
              </a:rPr>
              <a:pPr/>
              <a:t>8</a:t>
            </a:fld>
            <a:endParaRPr lang="en-US" sz="1200">
              <a:solidFill>
                <a:prstClr val="black"/>
              </a:solidFill>
            </a:endParaRPr>
          </a:p>
        </p:txBody>
      </p:sp>
      <p:sp>
        <p:nvSpPr>
          <p:cNvPr id="136195" name="Rectangle 2"/>
          <p:cNvSpPr>
            <a:spLocks noGrp="1" noRot="1" noChangeAspect="1" noChangeArrowheads="1" noTextEdit="1"/>
          </p:cNvSpPr>
          <p:nvPr>
            <p:ph type="sldImg"/>
          </p:nvPr>
        </p:nvSpPr>
        <p:spPr>
          <a:solidFill>
            <a:srgbClr val="FFFFFF"/>
          </a:solidFill>
          <a:ln/>
        </p:spPr>
      </p:sp>
      <p:sp>
        <p:nvSpPr>
          <p:cNvPr id="8601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D5A67F5-4B5D-4B46-9987-D0A03A62791E}" type="slidenum">
              <a:rPr lang="en-US" sz="1200">
                <a:solidFill>
                  <a:prstClr val="black"/>
                </a:solidFill>
              </a:rPr>
              <a:pPr/>
              <a:t>9</a:t>
            </a:fld>
            <a:endParaRPr lang="en-US" sz="1200">
              <a:solidFill>
                <a:prstClr val="black"/>
              </a:solidFill>
            </a:endParaRPr>
          </a:p>
        </p:txBody>
      </p:sp>
      <p:sp>
        <p:nvSpPr>
          <p:cNvPr id="137219" name="Rectangle 2"/>
          <p:cNvSpPr>
            <a:spLocks noGrp="1" noRot="1" noChangeAspect="1" noChangeArrowheads="1" noTextEdit="1"/>
          </p:cNvSpPr>
          <p:nvPr>
            <p:ph type="sldImg"/>
          </p:nvPr>
        </p:nvSpPr>
        <p:spPr>
          <a:solidFill>
            <a:srgbClr val="FFFFFF"/>
          </a:solidFill>
          <a:ln/>
        </p:spPr>
      </p:sp>
      <p:sp>
        <p:nvSpPr>
          <p:cNvPr id="8806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1E4649"/>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2037055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708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5244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690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24032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2839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6320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050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749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0343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59141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0"/>
            <a:ext cx="9144000" cy="6858000"/>
          </a:xfrm>
          <a:prstGeom prst="rect">
            <a:avLst/>
          </a:prstGeom>
          <a:solidFill>
            <a:srgbClr val="1E4649"/>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1405066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rgbClr val="0079A8"/>
          </a:solidFill>
          <a:latin typeface="+mj-lt"/>
          <a:ea typeface="+mj-ea"/>
          <a:cs typeface="ＭＳ Ｐゴシック" charset="0"/>
        </a:defRPr>
      </a:lvl1pPr>
      <a:lvl2pPr algn="l" rtl="0" eaLnBrk="0" fontAlgn="base" hangingPunct="0">
        <a:spcBef>
          <a:spcPct val="0"/>
        </a:spcBef>
        <a:spcAft>
          <a:spcPct val="0"/>
        </a:spcAft>
        <a:defRPr sz="3600" b="1">
          <a:solidFill>
            <a:srgbClr val="0079A8"/>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3600" b="1">
          <a:solidFill>
            <a:srgbClr val="0079A8"/>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3600" b="1">
          <a:solidFill>
            <a:srgbClr val="0079A8"/>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3600" b="1">
          <a:solidFill>
            <a:srgbClr val="0079A8"/>
          </a:solidFill>
          <a:latin typeface="Arial" charset="0"/>
          <a:ea typeface="ＭＳ Ｐゴシック" pitchFamily="28" charset="-128"/>
          <a:cs typeface="ＭＳ Ｐゴシック" charset="0"/>
        </a:defRPr>
      </a:lvl5pPr>
      <a:lvl6pPr marL="457200" algn="l" rtl="0" fontAlgn="base">
        <a:spcBef>
          <a:spcPct val="0"/>
        </a:spcBef>
        <a:spcAft>
          <a:spcPct val="0"/>
        </a:spcAft>
        <a:defRPr sz="3600" b="1">
          <a:solidFill>
            <a:srgbClr val="0079A8"/>
          </a:solidFill>
          <a:latin typeface="Arial" charset="0"/>
          <a:ea typeface="ＭＳ Ｐゴシック" pitchFamily="28" charset="-128"/>
        </a:defRPr>
      </a:lvl6pPr>
      <a:lvl7pPr marL="914400" algn="l" rtl="0" fontAlgn="base">
        <a:spcBef>
          <a:spcPct val="0"/>
        </a:spcBef>
        <a:spcAft>
          <a:spcPct val="0"/>
        </a:spcAft>
        <a:defRPr sz="3600" b="1">
          <a:solidFill>
            <a:srgbClr val="0079A8"/>
          </a:solidFill>
          <a:latin typeface="Arial" charset="0"/>
          <a:ea typeface="ＭＳ Ｐゴシック" pitchFamily="28" charset="-128"/>
        </a:defRPr>
      </a:lvl7pPr>
      <a:lvl8pPr marL="1371600" algn="l" rtl="0" fontAlgn="base">
        <a:spcBef>
          <a:spcPct val="0"/>
        </a:spcBef>
        <a:spcAft>
          <a:spcPct val="0"/>
        </a:spcAft>
        <a:defRPr sz="3600" b="1">
          <a:solidFill>
            <a:srgbClr val="0079A8"/>
          </a:solidFill>
          <a:latin typeface="Arial" charset="0"/>
          <a:ea typeface="ＭＳ Ｐゴシック" pitchFamily="28" charset="-128"/>
        </a:defRPr>
      </a:lvl8pPr>
      <a:lvl9pPr marL="1828800" algn="l" rtl="0" fontAlgn="base">
        <a:spcBef>
          <a:spcPct val="0"/>
        </a:spcBef>
        <a:spcAft>
          <a:spcPct val="0"/>
        </a:spcAft>
        <a:defRPr sz="3600" b="1">
          <a:solidFill>
            <a:srgbClr val="0079A8"/>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844798"/>
            <a:ext cx="6629400" cy="2895600"/>
          </a:xfrm>
        </p:spPr>
        <p:txBody>
          <a:bodyPr/>
          <a:lstStyle/>
          <a:p>
            <a:pPr marL="0" indent="0" eaLnBrk="1" hangingPunct="1"/>
            <a:r>
              <a:rPr lang="en-US" b="1" dirty="0">
                <a:solidFill>
                  <a:srgbClr val="0079A8"/>
                </a:solidFill>
                <a:ea typeface="ＭＳ Ｐゴシック" charset="0"/>
              </a:rPr>
              <a:t>Unit 3: WEATHER</a:t>
            </a:r>
          </a:p>
          <a:p>
            <a:pPr marL="0" indent="0" eaLnBrk="1" hangingPunct="1"/>
            <a:r>
              <a:rPr lang="en-US" dirty="0">
                <a:solidFill>
                  <a:srgbClr val="0079A8"/>
                </a:solidFill>
                <a:ea typeface="ＭＳ Ｐゴシック" charset="0"/>
              </a:rPr>
              <a:t>Phase Changes and Behavior of Gases</a:t>
            </a:r>
            <a:endParaRPr lang="en-US" sz="2000" dirty="0">
              <a:solidFill>
                <a:srgbClr val="D2931F"/>
              </a:solidFill>
              <a:ea typeface="ＭＳ Ｐゴシック" charset="0"/>
            </a:endParaRPr>
          </a:p>
        </p:txBody>
      </p:sp>
    </p:spTree>
    <p:extLst>
      <p:ext uri="{BB962C8B-B14F-4D97-AF65-F5344CB8AC3E}">
        <p14:creationId xmlns:p14="http://schemas.microsoft.com/office/powerpoint/2010/main" val="28991083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89090" name="Rectangle 3"/>
          <p:cNvSpPr>
            <a:spLocks noGrp="1" noChangeArrowheads="1"/>
          </p:cNvSpPr>
          <p:nvPr>
            <p:ph type="body" idx="1"/>
          </p:nvPr>
        </p:nvSpPr>
        <p:spPr>
          <a:xfrm>
            <a:off x="1295400" y="2133600"/>
            <a:ext cx="7086600" cy="3657600"/>
          </a:xfrm>
        </p:spPr>
        <p:txBody>
          <a:bodyPr/>
          <a:lstStyle/>
          <a:p>
            <a:pPr marL="0" indent="0" eaLnBrk="1" hangingPunct="1"/>
            <a:r>
              <a:rPr lang="en-US" sz="2400">
                <a:latin typeface="Palatino" charset="0"/>
                <a:ea typeface="ＭＳ Ｐゴシック" charset="0"/>
              </a:rPr>
              <a:t>For any proportional relationship, the graph is a straight line that passes through the origin, (0, 0).</a:t>
            </a:r>
          </a:p>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Scientists measure snowpack in terms of depth—meters or feet—and then make conversions to obtain the volume of water.</a:t>
            </a:r>
          </a:p>
        </p:txBody>
      </p:sp>
    </p:spTree>
    <p:extLst>
      <p:ext uri="{BB962C8B-B14F-4D97-AF65-F5344CB8AC3E}">
        <p14:creationId xmlns:p14="http://schemas.microsoft.com/office/powerpoint/2010/main" val="16945689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91138" name="Rectangle 3"/>
          <p:cNvSpPr>
            <a:spLocks noGrp="1" noChangeArrowheads="1"/>
          </p:cNvSpPr>
          <p:nvPr>
            <p:ph type="body" idx="1"/>
          </p:nvPr>
        </p:nvSpPr>
        <p:spPr>
          <a:xfrm>
            <a:off x="1295400" y="2057400"/>
            <a:ext cx="7315200" cy="3962400"/>
          </a:xfrm>
        </p:spPr>
        <p:txBody>
          <a:bodyPr/>
          <a:lstStyle/>
          <a:p>
            <a:pPr marL="0" indent="0" eaLnBrk="1" hangingPunct="1">
              <a:lnSpc>
                <a:spcPct val="90000"/>
              </a:lnSpc>
            </a:pPr>
            <a:r>
              <a:rPr lang="en-US" sz="2400">
                <a:latin typeface="Palatino" charset="0"/>
                <a:ea typeface="ＭＳ Ｐゴシック" charset="0"/>
              </a:rPr>
              <a:t>How much water is present in equal volumes of snow and rain?</a:t>
            </a:r>
          </a:p>
          <a:p>
            <a:pPr marL="457200" lvl="1" indent="-342900" eaLnBrk="1" hangingPunct="1">
              <a:lnSpc>
                <a:spcPct val="90000"/>
              </a:lnSpc>
            </a:pPr>
            <a:r>
              <a:rPr lang="en-US" sz="2400">
                <a:latin typeface="Palatino" charset="0"/>
                <a:ea typeface="ＭＳ Ｐゴシック" charset="0"/>
              </a:rPr>
              <a:t>In density calculations, mass and volume are proportional to each other.</a:t>
            </a:r>
          </a:p>
          <a:p>
            <a:pPr marL="457200" lvl="1" indent="-342900" eaLnBrk="1" hangingPunct="1">
              <a:lnSpc>
                <a:spcPct val="90000"/>
              </a:lnSpc>
            </a:pPr>
            <a:r>
              <a:rPr lang="en-US" sz="2400">
                <a:latin typeface="Palatino" charset="0"/>
                <a:ea typeface="ＭＳ Ｐゴシック" charset="0"/>
              </a:rPr>
              <a:t>The formula </a:t>
            </a:r>
            <a:r>
              <a:rPr lang="en-US" sz="2400" i="1">
                <a:latin typeface="Palatino" charset="0"/>
                <a:ea typeface="ＭＳ Ｐゴシック" charset="0"/>
              </a:rPr>
              <a:t>D </a:t>
            </a:r>
            <a:r>
              <a:rPr lang="en-US" sz="2400">
                <a:latin typeface="Palatino" charset="0"/>
                <a:ea typeface="ＭＳ Ｐゴシック" charset="0"/>
              </a:rPr>
              <a:t>=      can also be written </a:t>
            </a:r>
            <a:r>
              <a:rPr lang="en-US" sz="2400" i="1">
                <a:latin typeface="Palatino" charset="0"/>
                <a:ea typeface="ＭＳ Ｐゴシック" charset="0"/>
              </a:rPr>
              <a:t>m </a:t>
            </a:r>
            <a:r>
              <a:rPr lang="en-US" sz="2400">
                <a:latin typeface="Palatino" charset="0"/>
                <a:ea typeface="ＭＳ Ｐゴシック" charset="0"/>
              </a:rPr>
              <a:t>= </a:t>
            </a:r>
            <a:r>
              <a:rPr lang="en-US" sz="2400" i="1">
                <a:latin typeface="Palatino" charset="0"/>
                <a:ea typeface="ＭＳ Ｐゴシック" charset="0"/>
              </a:rPr>
              <a:t>DV.</a:t>
            </a:r>
          </a:p>
          <a:p>
            <a:pPr marL="457200" lvl="1" indent="-342900" eaLnBrk="1" hangingPunct="1">
              <a:lnSpc>
                <a:spcPct val="90000"/>
              </a:lnSpc>
            </a:pPr>
            <a:r>
              <a:rPr lang="en-US" sz="2400">
                <a:latin typeface="Palatino" charset="0"/>
                <a:ea typeface="ＭＳ Ｐゴシック" charset="0"/>
              </a:rPr>
              <a:t>When a substance changes phase (from solid to liquid to gas), its density changes. The mass stays the same, and the volume changes.</a:t>
            </a:r>
          </a:p>
          <a:p>
            <a:pPr marL="457200" lvl="1" indent="-342900" eaLnBrk="1" hangingPunct="1">
              <a:lnSpc>
                <a:spcPct val="90000"/>
              </a:lnSpc>
            </a:pPr>
            <a:r>
              <a:rPr lang="en-US" sz="2400">
                <a:latin typeface="Palatino" charset="0"/>
                <a:ea typeface="ＭＳ Ｐゴシック" charset="0"/>
              </a:rPr>
              <a:t>Water is denser than snow. Ice is less dense than water.</a:t>
            </a:r>
            <a:endParaRPr lang="en-US" sz="1400">
              <a:latin typeface="Palatino" charset="0"/>
              <a:ea typeface="ＭＳ Ｐゴシック" charset="0"/>
            </a:endParaRPr>
          </a:p>
        </p:txBody>
      </p:sp>
      <p:sp>
        <p:nvSpPr>
          <p:cNvPr id="91139" name="Text Box 5"/>
          <p:cNvSpPr txBox="1">
            <a:spLocks noChangeArrowheads="1"/>
          </p:cNvSpPr>
          <p:nvPr/>
        </p:nvSpPr>
        <p:spPr bwMode="auto">
          <a:xfrm>
            <a:off x="4038600" y="3429000"/>
            <a:ext cx="4572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spcBef>
                <a:spcPct val="50000"/>
              </a:spcBef>
              <a:spcAft>
                <a:spcPct val="0"/>
              </a:spcAft>
            </a:pPr>
            <a:r>
              <a:rPr lang="en-US" sz="2000" i="1" u="sng" baseline="0">
                <a:solidFill>
                  <a:srgbClr val="000000"/>
                </a:solidFill>
                <a:latin typeface="Palatino" charset="0"/>
              </a:rPr>
              <a:t>m</a:t>
            </a:r>
          </a:p>
          <a:p>
            <a:pPr algn="ctr" defTabSz="914400" eaLnBrk="0" fontAlgn="base" hangingPunct="0">
              <a:lnSpc>
                <a:spcPct val="20000"/>
              </a:lnSpc>
              <a:spcBef>
                <a:spcPct val="50000"/>
              </a:spcBef>
              <a:spcAft>
                <a:spcPct val="0"/>
              </a:spcAft>
            </a:pPr>
            <a:r>
              <a:rPr lang="en-US" sz="2000" i="1" baseline="0">
                <a:solidFill>
                  <a:srgbClr val="000000"/>
                </a:solidFill>
                <a:latin typeface="Palatino" charset="0"/>
              </a:rPr>
              <a:t>V</a:t>
            </a:r>
            <a:endParaRPr lang="en-US">
              <a:solidFill>
                <a:srgbClr val="000000"/>
              </a:solidFill>
            </a:endParaRPr>
          </a:p>
        </p:txBody>
      </p:sp>
    </p:spTree>
    <p:extLst>
      <p:ext uri="{BB962C8B-B14F-4D97-AF65-F5344CB8AC3E}">
        <p14:creationId xmlns:p14="http://schemas.microsoft.com/office/powerpoint/2010/main" val="2982768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noFill/>
        </p:spPr>
        <p:txBody>
          <a:bodyPr/>
          <a:lstStyle/>
          <a:p>
            <a:pPr eaLnBrk="1" hangingPunct="1"/>
            <a:r>
              <a:rPr lang="en-US">
                <a:latin typeface="Arial" charset="0"/>
                <a:ea typeface="ＭＳ Ｐゴシック" charset="0"/>
              </a:rPr>
              <a:t>Check</a:t>
            </a:r>
            <a:r>
              <a:rPr lang="en-US" smtClean="0">
                <a:latin typeface="Arial" charset="0"/>
                <a:ea typeface="ＭＳ Ｐゴシック" charset="0"/>
              </a:rPr>
              <a:t>-In</a:t>
            </a:r>
            <a:endParaRPr lang="en-US" dirty="0">
              <a:latin typeface="Arial" charset="0"/>
              <a:ea typeface="ＭＳ Ｐゴシック" charset="0"/>
            </a:endParaRPr>
          </a:p>
        </p:txBody>
      </p:sp>
      <p:sp>
        <p:nvSpPr>
          <p:cNvPr id="93186" name="Rectangle 3"/>
          <p:cNvSpPr>
            <a:spLocks noGrp="1" noChangeArrowheads="1"/>
          </p:cNvSpPr>
          <p:nvPr>
            <p:ph type="body" idx="1"/>
          </p:nvPr>
        </p:nvSpPr>
        <p:spPr>
          <a:xfrm>
            <a:off x="1295400" y="2133600"/>
            <a:ext cx="6781800" cy="3276600"/>
          </a:xfrm>
        </p:spPr>
        <p:txBody>
          <a:bodyPr/>
          <a:lstStyle/>
          <a:p>
            <a:pPr marL="533400" indent="-533400" eaLnBrk="1" hangingPunct="1">
              <a:buFontTx/>
              <a:buAutoNum type="arabicPeriod"/>
            </a:pPr>
            <a:r>
              <a:rPr lang="en-US" sz="2400">
                <a:latin typeface="Palatino" charset="0"/>
                <a:ea typeface="ＭＳ Ｐゴシック" charset="0"/>
              </a:rPr>
              <a:t>Imagine that you have equal masses of snow and rain. Which has a greater volume? Explain your thinking.</a:t>
            </a:r>
          </a:p>
          <a:p>
            <a:pPr marL="533400" indent="-533400" eaLnBrk="1" hangingPunct="1">
              <a:buFontTx/>
              <a:buAutoNum type="arabicPeriod"/>
            </a:pPr>
            <a:r>
              <a:rPr lang="en-US" sz="2400">
                <a:latin typeface="Palatino" charset="0"/>
                <a:ea typeface="ＭＳ Ｐゴシック" charset="0"/>
              </a:rPr>
              <a:t>What is the mass of 14 mL of rainwater?</a:t>
            </a:r>
            <a:endParaRPr lang="en-US">
              <a:latin typeface="Palatino" charset="0"/>
              <a:ea typeface="ＭＳ Ｐゴシック" charset="0"/>
            </a:endParaRPr>
          </a:p>
        </p:txBody>
      </p:sp>
    </p:spTree>
    <p:extLst>
      <p:ext uri="{BB962C8B-B14F-4D97-AF65-F5344CB8AC3E}">
        <p14:creationId xmlns:p14="http://schemas.microsoft.com/office/powerpoint/2010/main" val="5101381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n-US" dirty="0">
                <a:latin typeface="Arial" charset="0"/>
                <a:ea typeface="ＭＳ Ｐゴシック" charset="0"/>
              </a:rPr>
              <a:t>Lesson </a:t>
            </a:r>
            <a:r>
              <a:rPr lang="en-US" dirty="0" smtClean="0">
                <a:latin typeface="Arial" charset="0"/>
                <a:ea typeface="ＭＳ Ｐゴシック" charset="0"/>
              </a:rPr>
              <a:t>51: </a:t>
            </a:r>
            <a:r>
              <a:rPr lang="en-US" dirty="0">
                <a:latin typeface="Arial" charset="0"/>
                <a:ea typeface="ＭＳ Ｐゴシック" charset="0"/>
              </a:rPr>
              <a:t>Having a Meltdown</a:t>
            </a:r>
            <a:endParaRPr lang="en-US" b="0" dirty="0">
              <a:solidFill>
                <a:schemeClr val="tx1"/>
              </a:solidFill>
              <a:latin typeface="Arial" charset="0"/>
              <a:ea typeface="ＭＳ Ｐゴシック" charset="0"/>
            </a:endParaRPr>
          </a:p>
        </p:txBody>
      </p:sp>
      <p:sp>
        <p:nvSpPr>
          <p:cNvPr id="72706"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Density of Liquids and Solids</a:t>
            </a:r>
          </a:p>
        </p:txBody>
      </p:sp>
    </p:spTree>
    <p:extLst>
      <p:ext uri="{BB962C8B-B14F-4D97-AF65-F5344CB8AC3E}">
        <p14:creationId xmlns:p14="http://schemas.microsoft.com/office/powerpoint/2010/main" val="3325915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74754" name="Rectangle 3"/>
          <p:cNvSpPr>
            <a:spLocks noGrp="1" noChangeArrowheads="1"/>
          </p:cNvSpPr>
          <p:nvPr>
            <p:ph type="body" idx="1"/>
          </p:nvPr>
        </p:nvSpPr>
        <p:spPr>
          <a:xfrm>
            <a:off x="1295400" y="2133600"/>
            <a:ext cx="6781800" cy="3886200"/>
          </a:xfrm>
        </p:spPr>
        <p:txBody>
          <a:bodyPr/>
          <a:lstStyle/>
          <a:p>
            <a:pPr marL="0" indent="0" eaLnBrk="1" hangingPunct="1">
              <a:lnSpc>
                <a:spcPct val="90000"/>
              </a:lnSpc>
            </a:pPr>
            <a:r>
              <a:rPr lang="en-US" sz="2400">
                <a:latin typeface="Palatino" charset="0"/>
                <a:ea typeface="ＭＳ Ｐゴシック" charset="0"/>
              </a:rPr>
              <a:t>Water resource engineers measure the depth of the snowpack in the mountains during the winter months to predict the amount of water that will fill the lakes and reservoirs the following spring.</a:t>
            </a:r>
          </a:p>
          <a:p>
            <a:pPr marL="457200" lvl="1" indent="-342900" eaLnBrk="1" hangingPunct="1">
              <a:lnSpc>
                <a:spcPct val="90000"/>
              </a:lnSpc>
              <a:buFont typeface="Arial" charset="0"/>
              <a:buAutoNum type="arabicPeriod"/>
            </a:pPr>
            <a:r>
              <a:rPr lang="en-US" sz="2400">
                <a:latin typeface="Palatino" charset="0"/>
                <a:ea typeface="ＭＳ Ｐゴシック" charset="0"/>
              </a:rPr>
              <a:t>Do you think 3 inches of snow is the same as 3 inches of rain? Explain your reasoning.</a:t>
            </a:r>
          </a:p>
          <a:p>
            <a:pPr marL="457200" lvl="1" indent="-342900" eaLnBrk="1" hangingPunct="1">
              <a:lnSpc>
                <a:spcPct val="90000"/>
              </a:lnSpc>
              <a:buFont typeface="Arial" charset="0"/>
              <a:buAutoNum type="arabicPeriod"/>
            </a:pPr>
            <a:r>
              <a:rPr lang="en-US" sz="2400">
                <a:latin typeface="Palatino" charset="0"/>
                <a:ea typeface="ＭＳ Ｐゴシック" charset="0"/>
              </a:rPr>
              <a:t>How could you figure out the volume of water that will be produced by a particular depth of snow?</a:t>
            </a:r>
            <a:endParaRPr lang="en-US">
              <a:latin typeface="Palatino" charset="0"/>
              <a:ea typeface="ＭＳ Ｐゴシック" charset="0"/>
            </a:endParaRPr>
          </a:p>
        </p:txBody>
      </p:sp>
    </p:spTree>
    <p:extLst>
      <p:ext uri="{BB962C8B-B14F-4D97-AF65-F5344CB8AC3E}">
        <p14:creationId xmlns:p14="http://schemas.microsoft.com/office/powerpoint/2010/main" val="12802895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76802"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How much water is present in equal volumes of snow and rain?</a:t>
            </a:r>
            <a:endParaRPr lang="en-US">
              <a:latin typeface="Arial" charset="0"/>
              <a:ea typeface="ＭＳ Ｐゴシック" charset="0"/>
            </a:endParaRPr>
          </a:p>
        </p:txBody>
      </p:sp>
    </p:spTree>
    <p:extLst>
      <p:ext uri="{BB962C8B-B14F-4D97-AF65-F5344CB8AC3E}">
        <p14:creationId xmlns:p14="http://schemas.microsoft.com/office/powerpoint/2010/main" val="40724192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78850" name="Rectangle 3"/>
          <p:cNvSpPr>
            <a:spLocks noGrp="1" noChangeArrowheads="1"/>
          </p:cNvSpPr>
          <p:nvPr>
            <p:ph type="body" idx="1"/>
          </p:nvPr>
        </p:nvSpPr>
        <p:spPr/>
        <p:txBody>
          <a:bodyPr/>
          <a:lstStyle/>
          <a:p>
            <a:pPr marL="457200" indent="-457200" eaLnBrk="1" hangingPunct="1">
              <a:buFontTx/>
              <a:buChar char="•"/>
            </a:pPr>
            <a:r>
              <a:rPr lang="en-US" sz="2400">
                <a:latin typeface="Palatino" charset="0"/>
                <a:ea typeface="ＭＳ Ｐゴシック" charset="0"/>
              </a:rPr>
              <a:t>make density calculations, converting volumes of liquids and solids</a:t>
            </a:r>
          </a:p>
          <a:p>
            <a:pPr marL="457200" indent="-457200" eaLnBrk="1" hangingPunct="1">
              <a:buFontTx/>
              <a:buChar char="•"/>
            </a:pPr>
            <a:r>
              <a:rPr lang="en-US" sz="2400">
                <a:latin typeface="Palatino" charset="0"/>
                <a:ea typeface="ＭＳ Ｐゴシック" charset="0"/>
              </a:rPr>
              <a:t>explain how phase changes affect the density of a substance</a:t>
            </a:r>
          </a:p>
          <a:p>
            <a:pPr marL="457200" indent="-457200" eaLnBrk="1" hangingPunct="1">
              <a:buFontTx/>
              <a:buChar char="•"/>
            </a:pPr>
            <a:r>
              <a:rPr lang="en-US" sz="2400">
                <a:latin typeface="Palatino" charset="0"/>
                <a:ea typeface="ＭＳ Ｐゴシック" charset="0"/>
              </a:rPr>
              <a:t>use density equations to calculate the volume of water in a sample of snow or ice</a:t>
            </a:r>
            <a:endParaRPr lang="en-US">
              <a:latin typeface="Arial" charset="0"/>
              <a:ea typeface="ＭＳ Ｐゴシック" charset="0"/>
            </a:endParaRPr>
          </a:p>
          <a:p>
            <a:pPr marL="457200" indent="-45720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8188697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Lab</a:t>
            </a:r>
          </a:p>
        </p:txBody>
      </p:sp>
      <p:sp>
        <p:nvSpPr>
          <p:cNvPr id="80898"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Work in groups of four.</a:t>
            </a:r>
            <a:endParaRPr lang="en-US">
              <a:latin typeface="Arial" charset="0"/>
              <a:ea typeface="ＭＳ Ｐゴシック" charset="0"/>
            </a:endParaRPr>
          </a:p>
          <a:p>
            <a:pPr marL="0" indent="0" eaLnBrk="1" hangingPunct="1"/>
            <a:endParaRPr lang="en-US">
              <a:latin typeface="Times New Roman" charset="0"/>
              <a:ea typeface="ＭＳ Ｐゴシック" charset="0"/>
            </a:endParaRPr>
          </a:p>
          <a:p>
            <a:pPr marL="0" indent="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11411450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pic>
        <p:nvPicPr>
          <p:cNvPr id="82946" name="Picture 6" descr="mass v volume"/>
          <p:cNvPicPr>
            <a:picLocks noChangeAspect="1" noChangeArrowheads="1"/>
          </p:cNvPicPr>
          <p:nvPr/>
        </p:nvPicPr>
        <p:blipFill>
          <a:blip r:embed="rId3">
            <a:extLst>
              <a:ext uri="{28A0092B-C50C-407E-A947-70E740481C1C}">
                <a14:useLocalDpi xmlns:a14="http://schemas.microsoft.com/office/drawing/2010/main" val="0"/>
              </a:ext>
            </a:extLst>
          </a:blip>
          <a:srcRect b="2438"/>
          <a:stretch>
            <a:fillRect/>
          </a:stretch>
        </p:blipFill>
        <p:spPr bwMode="auto">
          <a:xfrm>
            <a:off x="1981200" y="1897063"/>
            <a:ext cx="4724400" cy="442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09463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84994" name="Rectangle 3"/>
          <p:cNvSpPr>
            <a:spLocks noGrp="1" noChangeArrowheads="1"/>
          </p:cNvSpPr>
          <p:nvPr>
            <p:ph type="body" idx="1"/>
          </p:nvPr>
        </p:nvSpPr>
        <p:spPr>
          <a:xfrm>
            <a:off x="1295400" y="2133600"/>
            <a:ext cx="7086600" cy="3657600"/>
          </a:xfrm>
        </p:spPr>
        <p:txBody>
          <a:bodyPr/>
          <a:lstStyle/>
          <a:p>
            <a:pPr marL="0" indent="0" eaLnBrk="1" hangingPunct="1">
              <a:lnSpc>
                <a:spcPct val="90000"/>
              </a:lnSpc>
            </a:pPr>
            <a:r>
              <a:rPr lang="en-US" sz="2400">
                <a:latin typeface="Palatino" charset="0"/>
                <a:ea typeface="ＭＳ Ｐゴシック" charset="0"/>
              </a:rPr>
              <a:t>You can determine the density of water by measuring the mass of a certain volume of water. The density, </a:t>
            </a:r>
            <a:r>
              <a:rPr lang="en-US" sz="2400" i="1">
                <a:latin typeface="Palatino" charset="0"/>
                <a:ea typeface="ＭＳ Ｐゴシック" charset="0"/>
              </a:rPr>
              <a:t>D, </a:t>
            </a:r>
            <a:r>
              <a:rPr lang="en-US" sz="2400">
                <a:latin typeface="Palatino" charset="0"/>
                <a:ea typeface="ＭＳ Ｐゴシック" charset="0"/>
              </a:rPr>
              <a:t>is the mass, </a:t>
            </a:r>
            <a:r>
              <a:rPr lang="en-US" sz="2400" i="1">
                <a:latin typeface="Palatino" charset="0"/>
                <a:ea typeface="ＭＳ Ｐゴシック" charset="0"/>
              </a:rPr>
              <a:t>m, </a:t>
            </a:r>
            <a:r>
              <a:rPr lang="en-US" sz="2400">
                <a:latin typeface="Palatino" charset="0"/>
                <a:ea typeface="ＭＳ Ｐゴシック" charset="0"/>
              </a:rPr>
              <a:t>divided by the volume, </a:t>
            </a:r>
            <a:r>
              <a:rPr lang="en-US" sz="2400" i="1">
                <a:latin typeface="Palatino" charset="0"/>
                <a:ea typeface="ＭＳ Ｐゴシック" charset="0"/>
              </a:rPr>
              <a:t>V:</a:t>
            </a:r>
          </a:p>
          <a:p>
            <a:pPr marL="0" indent="0" eaLnBrk="1" hangingPunct="1">
              <a:lnSpc>
                <a:spcPct val="90000"/>
              </a:lnSpc>
            </a:pPr>
            <a:endParaRPr lang="en-US" sz="2400" i="1">
              <a:latin typeface="Palatino" charset="0"/>
              <a:ea typeface="ＭＳ Ｐゴシック" charset="0"/>
            </a:endParaRPr>
          </a:p>
          <a:p>
            <a:pPr marL="0" indent="0" eaLnBrk="1" hangingPunct="1">
              <a:lnSpc>
                <a:spcPct val="90000"/>
              </a:lnSpc>
            </a:pPr>
            <a:r>
              <a:rPr lang="en-US" sz="2400" i="1">
                <a:latin typeface="Palatino" charset="0"/>
                <a:ea typeface="ＭＳ Ｐゴシック" charset="0"/>
              </a:rPr>
              <a:t>D </a:t>
            </a:r>
            <a:r>
              <a:rPr lang="en-US" sz="2400">
                <a:latin typeface="Palatino" charset="0"/>
                <a:ea typeface="ＭＳ Ｐゴシック" charset="0"/>
              </a:rPr>
              <a:t>=</a:t>
            </a:r>
            <a:endParaRPr lang="en-US" sz="2400" i="1">
              <a:latin typeface="Palatino" charset="0"/>
              <a:ea typeface="ＭＳ Ｐゴシック" charset="0"/>
            </a:endParaRPr>
          </a:p>
          <a:p>
            <a:pPr marL="0" indent="0" eaLnBrk="1" hangingPunct="1">
              <a:lnSpc>
                <a:spcPct val="90000"/>
              </a:lnSpc>
            </a:pPr>
            <a:endParaRPr lang="en-US" sz="2400" i="1">
              <a:latin typeface="Palatino" charset="0"/>
              <a:ea typeface="ＭＳ Ｐゴシック" charset="0"/>
            </a:endParaRPr>
          </a:p>
          <a:p>
            <a:pPr marL="0" indent="0" eaLnBrk="1" hangingPunct="1">
              <a:lnSpc>
                <a:spcPct val="90000"/>
              </a:lnSpc>
            </a:pPr>
            <a:r>
              <a:rPr lang="en-US" sz="2400">
                <a:latin typeface="Palatino" charset="0"/>
                <a:ea typeface="ＭＳ Ｐゴシック" charset="0"/>
              </a:rPr>
              <a:t>The densities of snow and ice are less than the density of water.</a:t>
            </a:r>
            <a:endParaRPr lang="en-US" sz="2400" b="1">
              <a:latin typeface="Palatino" charset="0"/>
              <a:ea typeface="ＭＳ Ｐゴシック" charset="0"/>
            </a:endParaRPr>
          </a:p>
        </p:txBody>
      </p:sp>
      <p:sp>
        <p:nvSpPr>
          <p:cNvPr id="84995" name="Text Box 4"/>
          <p:cNvSpPr txBox="1">
            <a:spLocks noChangeArrowheads="1"/>
          </p:cNvSpPr>
          <p:nvPr/>
        </p:nvSpPr>
        <p:spPr bwMode="auto">
          <a:xfrm>
            <a:off x="1981200" y="3783013"/>
            <a:ext cx="457200" cy="712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spcBef>
                <a:spcPct val="50000"/>
              </a:spcBef>
              <a:spcAft>
                <a:spcPct val="0"/>
              </a:spcAft>
            </a:pPr>
            <a:r>
              <a:rPr lang="en-US" i="1" u="sng" baseline="0">
                <a:solidFill>
                  <a:srgbClr val="000000"/>
                </a:solidFill>
                <a:latin typeface="Palatino" charset="0"/>
              </a:rPr>
              <a:t>m</a:t>
            </a:r>
          </a:p>
          <a:p>
            <a:pPr algn="ctr" defTabSz="914400" eaLnBrk="0" fontAlgn="base" hangingPunct="0">
              <a:lnSpc>
                <a:spcPct val="20000"/>
              </a:lnSpc>
              <a:spcBef>
                <a:spcPct val="50000"/>
              </a:spcBef>
              <a:spcAft>
                <a:spcPct val="0"/>
              </a:spcAft>
            </a:pPr>
            <a:r>
              <a:rPr lang="en-US" i="1" baseline="0">
                <a:solidFill>
                  <a:srgbClr val="000000"/>
                </a:solidFill>
                <a:latin typeface="Palatino" charset="0"/>
              </a:rPr>
              <a:t>V</a:t>
            </a:r>
            <a:endParaRPr lang="en-US">
              <a:solidFill>
                <a:srgbClr val="000000"/>
              </a:solidFill>
            </a:endParaRPr>
          </a:p>
        </p:txBody>
      </p:sp>
    </p:spTree>
    <p:extLst>
      <p:ext uri="{BB962C8B-B14F-4D97-AF65-F5344CB8AC3E}">
        <p14:creationId xmlns:p14="http://schemas.microsoft.com/office/powerpoint/2010/main" val="9895879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87042" name="Rectangle 3"/>
          <p:cNvSpPr>
            <a:spLocks noGrp="1" noChangeArrowheads="1"/>
          </p:cNvSpPr>
          <p:nvPr>
            <p:ph type="body" idx="1"/>
          </p:nvPr>
        </p:nvSpPr>
        <p:spPr>
          <a:xfrm>
            <a:off x="1295400" y="2133600"/>
            <a:ext cx="6629400" cy="3657600"/>
          </a:xfrm>
        </p:spPr>
        <p:txBody>
          <a:bodyPr/>
          <a:lstStyle/>
          <a:p>
            <a:pPr marL="0" indent="0" eaLnBrk="1" hangingPunct="1"/>
            <a:r>
              <a:rPr lang="en-US" sz="2400">
                <a:latin typeface="Palatino" charset="0"/>
                <a:ea typeface="ＭＳ Ｐゴシック" charset="0"/>
              </a:rPr>
              <a:t>The graph you created allows you to compare the densities of the different phases of water.</a:t>
            </a:r>
          </a:p>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The relationship </a:t>
            </a:r>
            <a:r>
              <a:rPr lang="en-US" sz="2400" i="1">
                <a:latin typeface="Palatino" charset="0"/>
                <a:ea typeface="ＭＳ Ｐゴシック" charset="0"/>
              </a:rPr>
              <a:t>D </a:t>
            </a:r>
            <a:r>
              <a:rPr lang="en-US" sz="2400">
                <a:latin typeface="Palatino" charset="0"/>
                <a:ea typeface="ＭＳ Ｐゴシック" charset="0"/>
              </a:rPr>
              <a:t>=       can also be written as </a:t>
            </a:r>
            <a:r>
              <a:rPr lang="en-US" sz="2400" i="1">
                <a:latin typeface="Palatino" charset="0"/>
                <a:ea typeface="ＭＳ Ｐゴシック" charset="0"/>
              </a:rPr>
              <a:t>m </a:t>
            </a:r>
            <a:r>
              <a:rPr lang="en-US" sz="2400">
                <a:latin typeface="Palatino" charset="0"/>
                <a:ea typeface="ＭＳ Ｐゴシック" charset="0"/>
              </a:rPr>
              <a:t>= </a:t>
            </a:r>
            <a:r>
              <a:rPr lang="en-US" sz="2400" i="1">
                <a:latin typeface="Palatino" charset="0"/>
                <a:ea typeface="ＭＳ Ｐゴシック" charset="0"/>
              </a:rPr>
              <a:t>DV.</a:t>
            </a:r>
            <a:endParaRPr lang="en-US" sz="2000">
              <a:latin typeface="Palatino" charset="0"/>
              <a:ea typeface="ＭＳ Ｐゴシック" charset="0"/>
            </a:endParaRPr>
          </a:p>
        </p:txBody>
      </p:sp>
      <p:sp>
        <p:nvSpPr>
          <p:cNvPr id="87043" name="Text Box 4"/>
          <p:cNvSpPr txBox="1">
            <a:spLocks noChangeArrowheads="1"/>
          </p:cNvSpPr>
          <p:nvPr/>
        </p:nvSpPr>
        <p:spPr bwMode="auto">
          <a:xfrm>
            <a:off x="4114800" y="3276600"/>
            <a:ext cx="457200" cy="712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algn="ctr" defTabSz="914400" eaLnBrk="0" fontAlgn="base" hangingPunct="0">
              <a:spcBef>
                <a:spcPct val="50000"/>
              </a:spcBef>
              <a:spcAft>
                <a:spcPct val="0"/>
              </a:spcAft>
            </a:pPr>
            <a:r>
              <a:rPr lang="en-US" i="1" u="sng" baseline="0">
                <a:solidFill>
                  <a:srgbClr val="000000"/>
                </a:solidFill>
                <a:latin typeface="Palatino" charset="0"/>
              </a:rPr>
              <a:t>m</a:t>
            </a:r>
          </a:p>
          <a:p>
            <a:pPr algn="ctr" defTabSz="914400" eaLnBrk="0" fontAlgn="base" hangingPunct="0">
              <a:lnSpc>
                <a:spcPct val="20000"/>
              </a:lnSpc>
              <a:spcBef>
                <a:spcPct val="50000"/>
              </a:spcBef>
              <a:spcAft>
                <a:spcPct val="0"/>
              </a:spcAft>
            </a:pPr>
            <a:r>
              <a:rPr lang="en-US" i="1" baseline="0">
                <a:solidFill>
                  <a:srgbClr val="000000"/>
                </a:solidFill>
                <a:latin typeface="Palatino" charset="0"/>
              </a:rPr>
              <a:t>V</a:t>
            </a:r>
            <a:endParaRPr lang="en-US">
              <a:solidFill>
                <a:srgbClr val="000000"/>
              </a:solidFill>
            </a:endParaRPr>
          </a:p>
        </p:txBody>
      </p:sp>
    </p:spTree>
    <p:extLst>
      <p:ext uri="{BB962C8B-B14F-4D97-AF65-F5344CB8AC3E}">
        <p14:creationId xmlns:p14="http://schemas.microsoft.com/office/powerpoint/2010/main" val="2644200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447</Words>
  <Application>Microsoft Macintosh PowerPoint</Application>
  <PresentationFormat>On-screen Show (4:3)</PresentationFormat>
  <Paragraphs>59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Living By Chemistry SECOND EDITION</vt:lpstr>
      <vt:lpstr>Lesson 51: Having a Meltdown</vt:lpstr>
      <vt:lpstr>ChemCatalyst</vt:lpstr>
      <vt:lpstr>Key Question</vt:lpstr>
      <vt:lpstr>You will be able to:</vt:lpstr>
      <vt:lpstr>Prepare for the Lab</vt:lpstr>
      <vt:lpstr>Discussion Notes</vt:lpstr>
      <vt:lpstr>Discussion Notes (cont.)</vt:lpstr>
      <vt:lpstr>Discussion Notes (cont.)</vt:lpstr>
      <vt:lpstr>Discussion Notes (cont.)</vt:lpstr>
      <vt:lpstr>Wrap Up</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51: Having a Meltdown</dc:title>
  <dc:creator>Matthew Belford</dc:creator>
  <cp:lastModifiedBy>Jeffrey Dowling</cp:lastModifiedBy>
  <cp:revision>4</cp:revision>
  <dcterms:created xsi:type="dcterms:W3CDTF">2014-12-05T21:52:18Z</dcterms:created>
  <dcterms:modified xsi:type="dcterms:W3CDTF">2015-06-11T16:55:24Z</dcterms:modified>
</cp:coreProperties>
</file>