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04" y="-6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86B2BB-6A42-CA40-A952-C2B3B3F85265}" type="datetimeFigureOut">
              <a:rPr lang="en-US" smtClean="0"/>
              <a:t>6/10/15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361EE-F4F8-0346-B78F-72F9402CA47B}" type="slidenum">
              <a:rPr lang="en-US" smtClean="0"/>
              <a:t>‹#›</a:t>
            </a:fld>
            <a:endParaRPr lang="en-US"/>
          </a:p>
        </p:txBody>
      </p:sp>
    </p:spTree>
    <p:extLst>
      <p:ext uri="{BB962C8B-B14F-4D97-AF65-F5344CB8AC3E}">
        <p14:creationId xmlns:p14="http://schemas.microsoft.com/office/powerpoint/2010/main" val="34779575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A95A6BD-8DAE-D541-9959-5C040454C200}" type="slidenum">
              <a:rPr lang="en-US" sz="1200">
                <a:solidFill>
                  <a:prstClr val="black"/>
                </a:solidFill>
              </a:rPr>
              <a:pPr/>
              <a:t>1</a:t>
            </a:fld>
            <a:endParaRPr lang="en-US" sz="1200">
              <a:solidFill>
                <a:prstClr val="black"/>
              </a:solidFill>
            </a:endParaRPr>
          </a:p>
        </p:txBody>
      </p:sp>
      <p:sp>
        <p:nvSpPr>
          <p:cNvPr id="66563"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D32852E3-0C7A-3143-A072-BF0353579633}" type="slidenum">
              <a:rPr lang="en-US" sz="1200">
                <a:solidFill>
                  <a:prstClr val="black"/>
                </a:solidFill>
              </a:rPr>
              <a:pPr/>
              <a:t>10</a:t>
            </a:fld>
            <a:endParaRPr lang="en-US" sz="1200">
              <a:solidFill>
                <a:prstClr val="black"/>
              </a:solidFill>
            </a:endParaRPr>
          </a:p>
        </p:txBody>
      </p:sp>
      <p:sp>
        <p:nvSpPr>
          <p:cNvPr id="101379" name="Rectangle 2"/>
          <p:cNvSpPr>
            <a:spLocks noGrp="1" noRot="1" noChangeAspect="1" noChangeArrowheads="1" noTextEdit="1"/>
          </p:cNvSpPr>
          <p:nvPr>
            <p:ph type="sldImg"/>
          </p:nvPr>
        </p:nvSpPr>
        <p:spPr>
          <a:solidFill>
            <a:srgbClr val="FFFFFF"/>
          </a:solidFill>
          <a:ln/>
        </p:spPr>
      </p:sp>
      <p:sp>
        <p:nvSpPr>
          <p:cNvPr id="7373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D999410-353F-6044-B7BA-DB9461C27021}" type="slidenum">
              <a:rPr lang="en-US" sz="1200">
                <a:solidFill>
                  <a:prstClr val="black"/>
                </a:solidFill>
              </a:rPr>
              <a:pPr/>
              <a:t>11</a:t>
            </a:fld>
            <a:endParaRPr lang="en-US" sz="1200">
              <a:solidFill>
                <a:prstClr val="black"/>
              </a:solidFill>
            </a:endParaRPr>
          </a:p>
        </p:txBody>
      </p:sp>
      <p:sp>
        <p:nvSpPr>
          <p:cNvPr id="102403" name="Rectangle 2"/>
          <p:cNvSpPr>
            <a:spLocks noGrp="1" noRot="1" noChangeAspect="1" noChangeArrowheads="1" noTextEdit="1"/>
          </p:cNvSpPr>
          <p:nvPr>
            <p:ph type="sldImg"/>
          </p:nvPr>
        </p:nvSpPr>
        <p:spPr>
          <a:solidFill>
            <a:srgbClr val="FFFFFF"/>
          </a:solidFill>
          <a:ln/>
        </p:spPr>
      </p:sp>
      <p:sp>
        <p:nvSpPr>
          <p:cNvPr id="7577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375092B9-768C-5F4C-AA55-8940CDD66022}" type="slidenum">
              <a:rPr lang="en-US" sz="1200">
                <a:solidFill>
                  <a:prstClr val="black"/>
                </a:solidFill>
              </a:rPr>
              <a:pPr/>
              <a:t>12</a:t>
            </a:fld>
            <a:endParaRPr lang="en-US" sz="1200">
              <a:solidFill>
                <a:prstClr val="black"/>
              </a:solidFill>
            </a:endParaRPr>
          </a:p>
        </p:txBody>
      </p:sp>
      <p:sp>
        <p:nvSpPr>
          <p:cNvPr id="103427" name="Rectangle 2"/>
          <p:cNvSpPr>
            <a:spLocks noGrp="1" noRot="1" noChangeAspect="1" noChangeArrowheads="1" noTextEdit="1"/>
          </p:cNvSpPr>
          <p:nvPr>
            <p:ph type="sldImg"/>
          </p:nvPr>
        </p:nvSpPr>
        <p:spPr>
          <a:solidFill>
            <a:srgbClr val="FFFFFF"/>
          </a:solidFill>
          <a:ln/>
        </p:spPr>
      </p:sp>
      <p:sp>
        <p:nvSpPr>
          <p:cNvPr id="7782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A2ED0FB-DCA9-C44E-97AD-0AF707DDFEDB}" type="slidenum">
              <a:rPr lang="en-US" sz="1200">
                <a:solidFill>
                  <a:prstClr val="black"/>
                </a:solidFill>
              </a:rPr>
              <a:pPr/>
              <a:t>2</a:t>
            </a:fld>
            <a:endParaRPr lang="en-US" sz="1200">
              <a:solidFill>
                <a:prstClr val="black"/>
              </a:solidFill>
            </a:endParaRPr>
          </a:p>
        </p:txBody>
      </p:sp>
      <p:sp>
        <p:nvSpPr>
          <p:cNvPr id="93187" name="Rectangle 2"/>
          <p:cNvSpPr>
            <a:spLocks noGrp="1" noRot="1" noChangeAspect="1" noChangeArrowheads="1" noTextEdit="1"/>
          </p:cNvSpPr>
          <p:nvPr>
            <p:ph type="sldImg"/>
          </p:nvPr>
        </p:nvSpPr>
        <p:spPr>
          <a:solidFill>
            <a:srgbClr val="FFFFFF"/>
          </a:solidFill>
          <a:ln/>
        </p:spPr>
      </p:sp>
      <p:sp>
        <p:nvSpPr>
          <p:cNvPr id="5734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2AA3E058-4698-8049-A839-918051EE8906}" type="slidenum">
              <a:rPr lang="en-US" sz="1200">
                <a:solidFill>
                  <a:prstClr val="black"/>
                </a:solidFill>
              </a:rPr>
              <a:pPr/>
              <a:t>3</a:t>
            </a:fld>
            <a:endParaRPr lang="en-US" sz="1200">
              <a:solidFill>
                <a:prstClr val="black"/>
              </a:solidFill>
            </a:endParaRPr>
          </a:p>
        </p:txBody>
      </p:sp>
      <p:sp>
        <p:nvSpPr>
          <p:cNvPr id="94211" name="Rectangle 2"/>
          <p:cNvSpPr>
            <a:spLocks noGrp="1" noRot="1" noChangeAspect="1" noChangeArrowheads="1" noTextEdit="1"/>
          </p:cNvSpPr>
          <p:nvPr>
            <p:ph type="sldImg"/>
          </p:nvPr>
        </p:nvSpPr>
        <p:spPr>
          <a:solidFill>
            <a:srgbClr val="FFFFFF"/>
          </a:solidFill>
          <a:ln/>
        </p:spPr>
      </p:sp>
      <p:sp>
        <p:nvSpPr>
          <p:cNvPr id="5939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50BB027-74D1-E04B-9207-AD8E122D7826}" type="slidenum">
              <a:rPr lang="en-US" sz="1200">
                <a:solidFill>
                  <a:prstClr val="black"/>
                </a:solidFill>
              </a:rPr>
              <a:pPr/>
              <a:t>4</a:t>
            </a:fld>
            <a:endParaRPr lang="en-US" sz="1200">
              <a:solidFill>
                <a:prstClr val="black"/>
              </a:solidFill>
            </a:endParaRPr>
          </a:p>
        </p:txBody>
      </p:sp>
      <p:sp>
        <p:nvSpPr>
          <p:cNvPr id="95235" name="Rectangle 2"/>
          <p:cNvSpPr>
            <a:spLocks noGrp="1" noRot="1" noChangeAspect="1" noChangeArrowheads="1" noTextEdit="1"/>
          </p:cNvSpPr>
          <p:nvPr>
            <p:ph type="sldImg"/>
          </p:nvPr>
        </p:nvSpPr>
        <p:spPr>
          <a:solidFill>
            <a:srgbClr val="FFFFFF"/>
          </a:solidFill>
          <a:ln/>
        </p:spPr>
      </p:sp>
      <p:sp>
        <p:nvSpPr>
          <p:cNvPr id="6144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9E7AC808-433B-A341-8379-50A98AF56AE9}" type="slidenum">
              <a:rPr lang="en-US" sz="1200">
                <a:solidFill>
                  <a:prstClr val="black"/>
                </a:solidFill>
              </a:rPr>
              <a:pPr/>
              <a:t>5</a:t>
            </a:fld>
            <a:endParaRPr lang="en-US" sz="1200">
              <a:solidFill>
                <a:prstClr val="black"/>
              </a:solidFill>
            </a:endParaRPr>
          </a:p>
        </p:txBody>
      </p:sp>
      <p:sp>
        <p:nvSpPr>
          <p:cNvPr id="96259" name="Rectangle 2"/>
          <p:cNvSpPr>
            <a:spLocks noGrp="1" noRot="1" noChangeAspect="1" noChangeArrowheads="1" noTextEdit="1"/>
          </p:cNvSpPr>
          <p:nvPr>
            <p:ph type="sldImg"/>
          </p:nvPr>
        </p:nvSpPr>
        <p:spPr>
          <a:solidFill>
            <a:srgbClr val="FFFFFF"/>
          </a:solidFill>
          <a:ln/>
        </p:spPr>
      </p:sp>
      <p:sp>
        <p:nvSpPr>
          <p:cNvPr id="6349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7E14DB1A-2FA5-7C43-9332-FBA57A9285A7}" type="slidenum">
              <a:rPr lang="en-US" sz="1200">
                <a:solidFill>
                  <a:prstClr val="black"/>
                </a:solidFill>
              </a:rPr>
              <a:pPr/>
              <a:t>6</a:t>
            </a:fld>
            <a:endParaRPr lang="en-US" sz="1200">
              <a:solidFill>
                <a:prstClr val="black"/>
              </a:solidFill>
            </a:endParaRPr>
          </a:p>
        </p:txBody>
      </p:sp>
      <p:sp>
        <p:nvSpPr>
          <p:cNvPr id="97283" name="Rectangle 2"/>
          <p:cNvSpPr>
            <a:spLocks noGrp="1" noRot="1" noChangeAspect="1" noChangeArrowheads="1" noTextEdit="1"/>
          </p:cNvSpPr>
          <p:nvPr>
            <p:ph type="sldImg"/>
          </p:nvPr>
        </p:nvSpPr>
        <p:spPr>
          <a:solidFill>
            <a:srgbClr val="FFFFFF"/>
          </a:solidFill>
          <a:ln/>
        </p:spPr>
      </p:sp>
      <p:sp>
        <p:nvSpPr>
          <p:cNvPr id="6553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A220EBED-304B-634E-ACC8-2A636C30788B}" type="slidenum">
              <a:rPr lang="en-US" sz="1200">
                <a:solidFill>
                  <a:prstClr val="black"/>
                </a:solidFill>
              </a:rPr>
              <a:pPr/>
              <a:t>7</a:t>
            </a:fld>
            <a:endParaRPr lang="en-US" sz="1200">
              <a:solidFill>
                <a:prstClr val="black"/>
              </a:solidFill>
            </a:endParaRPr>
          </a:p>
        </p:txBody>
      </p:sp>
      <p:sp>
        <p:nvSpPr>
          <p:cNvPr id="98307" name="Rectangle 2"/>
          <p:cNvSpPr>
            <a:spLocks noGrp="1" noRot="1" noChangeAspect="1" noChangeArrowheads="1" noTextEdit="1"/>
          </p:cNvSpPr>
          <p:nvPr>
            <p:ph type="sldImg"/>
          </p:nvPr>
        </p:nvSpPr>
        <p:spPr>
          <a:solidFill>
            <a:srgbClr val="FFFFFF"/>
          </a:solidFill>
          <a:ln/>
        </p:spPr>
      </p:sp>
      <p:sp>
        <p:nvSpPr>
          <p:cNvPr id="6758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368CA20-194E-514C-9B64-EE1E63C58904}" type="slidenum">
              <a:rPr lang="en-US" sz="1200">
                <a:solidFill>
                  <a:prstClr val="black"/>
                </a:solidFill>
              </a:rPr>
              <a:pPr/>
              <a:t>8</a:t>
            </a:fld>
            <a:endParaRPr lang="en-US" sz="1200">
              <a:solidFill>
                <a:prstClr val="black"/>
              </a:solidFill>
            </a:endParaRPr>
          </a:p>
        </p:txBody>
      </p:sp>
      <p:sp>
        <p:nvSpPr>
          <p:cNvPr id="99331" name="Rectangle 2"/>
          <p:cNvSpPr>
            <a:spLocks noGrp="1" noRot="1" noChangeAspect="1" noChangeArrowheads="1" noTextEdit="1"/>
          </p:cNvSpPr>
          <p:nvPr>
            <p:ph type="sldImg"/>
          </p:nvPr>
        </p:nvSpPr>
        <p:spPr>
          <a:solidFill>
            <a:srgbClr val="FFFFFF"/>
          </a:solidFill>
          <a:ln/>
        </p:spPr>
      </p:sp>
      <p:sp>
        <p:nvSpPr>
          <p:cNvPr id="6963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9C5EADA1-BDB8-CE48-B5E1-E17D5363AFC0}" type="slidenum">
              <a:rPr lang="en-US" sz="1200">
                <a:solidFill>
                  <a:prstClr val="black"/>
                </a:solidFill>
              </a:rPr>
              <a:pPr/>
              <a:t>9</a:t>
            </a:fld>
            <a:endParaRPr lang="en-US" sz="1200">
              <a:solidFill>
                <a:prstClr val="black"/>
              </a:solidFill>
            </a:endParaRPr>
          </a:p>
        </p:txBody>
      </p:sp>
      <p:sp>
        <p:nvSpPr>
          <p:cNvPr id="100355" name="Rectangle 2"/>
          <p:cNvSpPr>
            <a:spLocks noGrp="1" noRot="1" noChangeAspect="1" noChangeArrowheads="1" noTextEdit="1"/>
          </p:cNvSpPr>
          <p:nvPr>
            <p:ph type="sldImg"/>
          </p:nvPr>
        </p:nvSpPr>
        <p:spPr>
          <a:solidFill>
            <a:srgbClr val="FFFFFF"/>
          </a:solidFill>
          <a:ln/>
        </p:spPr>
      </p:sp>
      <p:sp>
        <p:nvSpPr>
          <p:cNvPr id="7168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450245"/>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1219876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231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566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0539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36684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778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4255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791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3534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7024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20320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2"/>
          <p:cNvSpPr>
            <a:spLocks noChangeArrowheads="1"/>
          </p:cNvSpPr>
          <p:nvPr userDrawn="1"/>
        </p:nvSpPr>
        <p:spPr bwMode="auto">
          <a:xfrm>
            <a:off x="0" y="0"/>
            <a:ext cx="9144000" cy="6858000"/>
          </a:xfrm>
          <a:prstGeom prst="rect">
            <a:avLst/>
          </a:prstGeom>
          <a:solidFill>
            <a:srgbClr val="450245"/>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1089690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b="1">
          <a:solidFill>
            <a:srgbClr val="A32561"/>
          </a:solidFill>
          <a:latin typeface="+mj-lt"/>
          <a:ea typeface="+mj-ea"/>
          <a:cs typeface="ＭＳ Ｐゴシック" charset="0"/>
        </a:defRPr>
      </a:lvl1pPr>
      <a:lvl2pPr algn="l" rtl="0" eaLnBrk="0" fontAlgn="base" hangingPunct="0">
        <a:spcBef>
          <a:spcPct val="0"/>
        </a:spcBef>
        <a:spcAft>
          <a:spcPct val="0"/>
        </a:spcAft>
        <a:defRPr sz="3600" b="1">
          <a:solidFill>
            <a:srgbClr val="A32561"/>
          </a:solidFill>
          <a:latin typeface="Arial" charset="0"/>
          <a:ea typeface="ＭＳ Ｐゴシック" pitchFamily="28" charset="-128"/>
          <a:cs typeface="ＭＳ Ｐゴシック" charset="0"/>
        </a:defRPr>
      </a:lvl2pPr>
      <a:lvl3pPr algn="l" rtl="0" eaLnBrk="0" fontAlgn="base" hangingPunct="0">
        <a:spcBef>
          <a:spcPct val="0"/>
        </a:spcBef>
        <a:spcAft>
          <a:spcPct val="0"/>
        </a:spcAft>
        <a:defRPr sz="3600" b="1">
          <a:solidFill>
            <a:srgbClr val="A32561"/>
          </a:solidFill>
          <a:latin typeface="Arial" charset="0"/>
          <a:ea typeface="ＭＳ Ｐゴシック" pitchFamily="28" charset="-128"/>
          <a:cs typeface="ＭＳ Ｐゴシック" charset="0"/>
        </a:defRPr>
      </a:lvl3pPr>
      <a:lvl4pPr algn="l" rtl="0" eaLnBrk="0" fontAlgn="base" hangingPunct="0">
        <a:spcBef>
          <a:spcPct val="0"/>
        </a:spcBef>
        <a:spcAft>
          <a:spcPct val="0"/>
        </a:spcAft>
        <a:defRPr sz="3600" b="1">
          <a:solidFill>
            <a:srgbClr val="A32561"/>
          </a:solidFill>
          <a:latin typeface="Arial" charset="0"/>
          <a:ea typeface="ＭＳ Ｐゴシック" pitchFamily="28" charset="-128"/>
          <a:cs typeface="ＭＳ Ｐゴシック" charset="0"/>
        </a:defRPr>
      </a:lvl4pPr>
      <a:lvl5pPr algn="l" rtl="0" eaLnBrk="0" fontAlgn="base" hangingPunct="0">
        <a:spcBef>
          <a:spcPct val="0"/>
        </a:spcBef>
        <a:spcAft>
          <a:spcPct val="0"/>
        </a:spcAft>
        <a:defRPr sz="3600" b="1">
          <a:solidFill>
            <a:srgbClr val="A32561"/>
          </a:solidFill>
          <a:latin typeface="Arial" charset="0"/>
          <a:ea typeface="ＭＳ Ｐゴシック" pitchFamily="28" charset="-128"/>
          <a:cs typeface="ＭＳ Ｐゴシック" charset="0"/>
        </a:defRPr>
      </a:lvl5pPr>
      <a:lvl6pPr marL="457200" algn="l" rtl="0" fontAlgn="base">
        <a:spcBef>
          <a:spcPct val="0"/>
        </a:spcBef>
        <a:spcAft>
          <a:spcPct val="0"/>
        </a:spcAft>
        <a:defRPr sz="3600" b="1">
          <a:solidFill>
            <a:srgbClr val="A32561"/>
          </a:solidFill>
          <a:latin typeface="Arial" charset="0"/>
          <a:ea typeface="ＭＳ Ｐゴシック" pitchFamily="28" charset="-128"/>
        </a:defRPr>
      </a:lvl6pPr>
      <a:lvl7pPr marL="914400" algn="l" rtl="0" fontAlgn="base">
        <a:spcBef>
          <a:spcPct val="0"/>
        </a:spcBef>
        <a:spcAft>
          <a:spcPct val="0"/>
        </a:spcAft>
        <a:defRPr sz="3600" b="1">
          <a:solidFill>
            <a:srgbClr val="A32561"/>
          </a:solidFill>
          <a:latin typeface="Arial" charset="0"/>
          <a:ea typeface="ＭＳ Ｐゴシック" pitchFamily="28" charset="-128"/>
        </a:defRPr>
      </a:lvl7pPr>
      <a:lvl8pPr marL="1371600" algn="l" rtl="0" fontAlgn="base">
        <a:spcBef>
          <a:spcPct val="0"/>
        </a:spcBef>
        <a:spcAft>
          <a:spcPct val="0"/>
        </a:spcAft>
        <a:defRPr sz="3600" b="1">
          <a:solidFill>
            <a:srgbClr val="A32561"/>
          </a:solidFill>
          <a:latin typeface="Arial" charset="0"/>
          <a:ea typeface="ＭＳ Ｐゴシック" pitchFamily="28" charset="-128"/>
        </a:defRPr>
      </a:lvl8pPr>
      <a:lvl9pPr marL="1828800" algn="l" rtl="0" fontAlgn="base">
        <a:spcBef>
          <a:spcPct val="0"/>
        </a:spcBef>
        <a:spcAft>
          <a:spcPct val="0"/>
        </a:spcAft>
        <a:defRPr sz="3600" b="1">
          <a:solidFill>
            <a:srgbClr val="A32561"/>
          </a:solidFill>
          <a:latin typeface="Arial" charset="0"/>
          <a:ea typeface="ＭＳ Ｐゴシック" pitchFamily="28"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dirty="0">
                <a:solidFill>
                  <a:schemeClr val="tx2"/>
                </a:solidFill>
                <a:latin typeface="Arial" charset="0"/>
                <a:ea typeface="ＭＳ Ｐゴシック" charset="0"/>
              </a:rPr>
              <a:t>Living By </a:t>
            </a:r>
            <a:r>
              <a:rPr lang="en-US" dirty="0" smtClean="0">
                <a:solidFill>
                  <a:schemeClr val="tx2"/>
                </a:solidFill>
                <a:latin typeface="Arial" charset="0"/>
                <a:ea typeface="ＭＳ Ｐゴシック" charset="0"/>
              </a:rPr>
              <a:t>Chemistry</a:t>
            </a:r>
            <a:br>
              <a:rPr lang="en-US" dirty="0" smtClean="0">
                <a:solidFill>
                  <a:schemeClr val="tx2"/>
                </a:solidFill>
                <a:latin typeface="Arial" charset="0"/>
                <a:ea typeface="ＭＳ Ｐゴシック" charset="0"/>
              </a:rPr>
            </a:br>
            <a:r>
              <a:rPr lang="en-US" sz="2000" dirty="0" smtClean="0">
                <a:solidFill>
                  <a:schemeClr val="tx2"/>
                </a:solidFill>
                <a:latin typeface="Arial" charset="0"/>
                <a:ea typeface="ＭＳ Ｐゴシック" charset="0"/>
              </a:rPr>
              <a:t>SECOND EDITION</a:t>
            </a:r>
            <a:endParaRPr lang="en-US" sz="2000" dirty="0">
              <a:latin typeface="Arial" charset="0"/>
              <a:ea typeface="ＭＳ Ｐゴシック" charset="0"/>
            </a:endParaRPr>
          </a:p>
        </p:txBody>
      </p:sp>
      <p:sp>
        <p:nvSpPr>
          <p:cNvPr id="5122" name="Rectangle 3"/>
          <p:cNvSpPr>
            <a:spLocks noGrp="1" noChangeArrowheads="1"/>
          </p:cNvSpPr>
          <p:nvPr>
            <p:ph type="subTitle" idx="1"/>
          </p:nvPr>
        </p:nvSpPr>
        <p:spPr>
          <a:xfrm>
            <a:off x="1447800" y="2785532"/>
            <a:ext cx="6629400" cy="2895600"/>
          </a:xfrm>
        </p:spPr>
        <p:txBody>
          <a:bodyPr/>
          <a:lstStyle/>
          <a:p>
            <a:pPr marL="0" indent="0" eaLnBrk="1" hangingPunct="1"/>
            <a:r>
              <a:rPr lang="en-US" b="1" dirty="0">
                <a:solidFill>
                  <a:srgbClr val="A32561"/>
                </a:solidFill>
                <a:ea typeface="ＭＳ Ｐゴシック" charset="0"/>
              </a:rPr>
              <a:t>Unit 2: SMELLS</a:t>
            </a:r>
          </a:p>
          <a:p>
            <a:pPr marL="0" indent="0" eaLnBrk="1" hangingPunct="1"/>
            <a:r>
              <a:rPr lang="en-US" dirty="0">
                <a:solidFill>
                  <a:srgbClr val="A32561"/>
                </a:solidFill>
                <a:ea typeface="ＭＳ Ｐゴシック" charset="0"/>
              </a:rPr>
              <a:t>Molecular Structure and Properties</a:t>
            </a:r>
            <a:endParaRPr lang="en-US" sz="2000" dirty="0">
              <a:solidFill>
                <a:srgbClr val="D2931F"/>
              </a:solidFill>
              <a:ea typeface="ＭＳ Ｐゴシック" charset="0"/>
            </a:endParaRPr>
          </a:p>
        </p:txBody>
      </p:sp>
    </p:spTree>
    <p:extLst>
      <p:ext uri="{BB962C8B-B14F-4D97-AF65-F5344CB8AC3E}">
        <p14:creationId xmlns:p14="http://schemas.microsoft.com/office/powerpoint/2010/main" val="15351331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72706" name="Rectangle 3"/>
          <p:cNvSpPr>
            <a:spLocks noGrp="1" noChangeArrowheads="1"/>
          </p:cNvSpPr>
          <p:nvPr>
            <p:ph type="body" idx="1"/>
          </p:nvPr>
        </p:nvSpPr>
        <p:spPr>
          <a:xfrm>
            <a:off x="1295400" y="2057400"/>
            <a:ext cx="7162800" cy="3657600"/>
          </a:xfrm>
        </p:spPr>
        <p:txBody>
          <a:bodyPr/>
          <a:lstStyle/>
          <a:p>
            <a:pPr marL="0" indent="0" eaLnBrk="1" hangingPunct="1"/>
            <a:r>
              <a:rPr lang="en-US" sz="2400">
                <a:latin typeface="Palatino" charset="0"/>
                <a:ea typeface="ＭＳ Ｐゴシック" charset="0"/>
              </a:rPr>
              <a:t>The dividing line between polar covalent bonding and ionic bonding is not clear-cut.</a:t>
            </a:r>
          </a:p>
        </p:txBody>
      </p:sp>
      <p:sp>
        <p:nvSpPr>
          <p:cNvPr id="72707" name="Rectangle 4"/>
          <p:cNvSpPr>
            <a:spLocks noChangeArrowheads="1"/>
          </p:cNvSpPr>
          <p:nvPr/>
        </p:nvSpPr>
        <p:spPr bwMode="auto">
          <a:xfrm>
            <a:off x="987425" y="2401888"/>
            <a:ext cx="18415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72708" name="Rectangle 5"/>
          <p:cNvSpPr>
            <a:spLocks noChangeArrowheads="1"/>
          </p:cNvSpPr>
          <p:nvPr/>
        </p:nvSpPr>
        <p:spPr bwMode="auto">
          <a:xfrm>
            <a:off x="796925" y="3608388"/>
            <a:ext cx="18415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442885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lstStyle/>
          <a:p>
            <a:pPr eaLnBrk="1" hangingPunct="1"/>
            <a:r>
              <a:rPr lang="en-US">
                <a:latin typeface="Arial" charset="0"/>
                <a:ea typeface="ＭＳ Ｐゴシック" charset="0"/>
              </a:rPr>
              <a:t>Wrap Up</a:t>
            </a:r>
          </a:p>
        </p:txBody>
      </p:sp>
      <p:sp>
        <p:nvSpPr>
          <p:cNvPr id="74754" name="Rectangle 3"/>
          <p:cNvSpPr>
            <a:spLocks noGrp="1" noChangeArrowheads="1"/>
          </p:cNvSpPr>
          <p:nvPr>
            <p:ph type="body" idx="1"/>
          </p:nvPr>
        </p:nvSpPr>
        <p:spPr>
          <a:xfrm>
            <a:off x="1295400" y="1981200"/>
            <a:ext cx="7315200" cy="3962400"/>
          </a:xfrm>
        </p:spPr>
        <p:txBody>
          <a:bodyPr/>
          <a:lstStyle/>
          <a:p>
            <a:pPr marL="0" indent="0" eaLnBrk="1" hangingPunct="1">
              <a:lnSpc>
                <a:spcPct val="90000"/>
              </a:lnSpc>
            </a:pPr>
            <a:r>
              <a:rPr lang="en-US" sz="2300">
                <a:latin typeface="Palatino" charset="0"/>
                <a:ea typeface="ＭＳ Ｐゴシック" charset="0"/>
              </a:rPr>
              <a:t>How can electronegativity be used to compare bonds?</a:t>
            </a:r>
          </a:p>
          <a:p>
            <a:pPr marL="457200" lvl="1" indent="-342900" eaLnBrk="1" hangingPunct="1">
              <a:lnSpc>
                <a:spcPct val="90000"/>
              </a:lnSpc>
            </a:pPr>
            <a:r>
              <a:rPr lang="en-US" sz="2300">
                <a:latin typeface="Palatino" charset="0"/>
                <a:ea typeface="ＭＳ Ｐゴシック" charset="0"/>
              </a:rPr>
              <a:t>Electronegativity measures how strongly an atom will attract shared electrons.</a:t>
            </a:r>
          </a:p>
          <a:p>
            <a:pPr marL="457200" lvl="1" indent="-342900" eaLnBrk="1" hangingPunct="1">
              <a:lnSpc>
                <a:spcPct val="90000"/>
              </a:lnSpc>
            </a:pPr>
            <a:r>
              <a:rPr lang="en-US" sz="2300">
                <a:latin typeface="Palatino" charset="0"/>
                <a:ea typeface="ＭＳ Ｐゴシック" charset="0"/>
              </a:rPr>
              <a:t>The greater the difference in electronegativity between two atoms, the more polar the bond will be.</a:t>
            </a:r>
          </a:p>
          <a:p>
            <a:pPr marL="457200" lvl="1" indent="-342900" eaLnBrk="1" hangingPunct="1">
              <a:lnSpc>
                <a:spcPct val="90000"/>
              </a:lnSpc>
            </a:pPr>
            <a:r>
              <a:rPr lang="en-US" sz="2300">
                <a:latin typeface="Palatino" charset="0"/>
                <a:ea typeface="ＭＳ Ｐゴシック" charset="0"/>
              </a:rPr>
              <a:t>In ionic bonding, the electronegativities between two atoms are so different that we can think about the bond as one in which the electron(s) of one atom is (are) completely transferred to the other atom.</a:t>
            </a:r>
          </a:p>
        </p:txBody>
      </p:sp>
    </p:spTree>
    <p:extLst>
      <p:ext uri="{BB962C8B-B14F-4D97-AF65-F5344CB8AC3E}">
        <p14:creationId xmlns:p14="http://schemas.microsoft.com/office/powerpoint/2010/main" val="38493979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noFill/>
        </p:spPr>
        <p:txBody>
          <a:bodyPr/>
          <a:lstStyle/>
          <a:p>
            <a:pPr eaLnBrk="1" hangingPunct="1"/>
            <a:r>
              <a:rPr lang="en-US">
                <a:latin typeface="Arial" charset="0"/>
                <a:ea typeface="ＭＳ Ｐゴシック" charset="0"/>
              </a:rPr>
              <a:t>Check</a:t>
            </a:r>
            <a:r>
              <a:rPr lang="en-US" smtClean="0">
                <a:latin typeface="Arial" charset="0"/>
                <a:ea typeface="ＭＳ Ｐゴシック" charset="0"/>
              </a:rPr>
              <a:t>-In</a:t>
            </a:r>
            <a:endParaRPr lang="en-US" dirty="0">
              <a:latin typeface="Arial" charset="0"/>
              <a:ea typeface="ＭＳ Ｐゴシック" charset="0"/>
            </a:endParaRPr>
          </a:p>
        </p:txBody>
      </p:sp>
      <p:sp>
        <p:nvSpPr>
          <p:cNvPr id="76802" name="Rectangle 3"/>
          <p:cNvSpPr>
            <a:spLocks noGrp="1" noChangeArrowheads="1"/>
          </p:cNvSpPr>
          <p:nvPr>
            <p:ph type="body" idx="1"/>
          </p:nvPr>
        </p:nvSpPr>
        <p:spPr>
          <a:xfrm>
            <a:off x="1295400" y="2133600"/>
            <a:ext cx="7162800" cy="2286000"/>
          </a:xfrm>
        </p:spPr>
        <p:txBody>
          <a:bodyPr/>
          <a:lstStyle/>
          <a:p>
            <a:pPr marL="457200" lvl="1" indent="-342900" eaLnBrk="1" hangingPunct="1">
              <a:buFont typeface="Times" charset="0"/>
              <a:buNone/>
            </a:pPr>
            <a:r>
              <a:rPr lang="en-US" sz="2400">
                <a:latin typeface="Palatino" charset="0"/>
                <a:ea typeface="ＭＳ Ｐゴシック" charset="0"/>
              </a:rPr>
              <a:t>1. Is the bond in potassium chloride, KCl, nonpolar, polar, or ionic? Explain.</a:t>
            </a:r>
          </a:p>
          <a:p>
            <a:pPr marL="457200" lvl="1" indent="-342900" eaLnBrk="1" hangingPunct="1">
              <a:buFont typeface="Times" charset="0"/>
              <a:buNone/>
            </a:pPr>
            <a:r>
              <a:rPr lang="en-US" sz="2400">
                <a:latin typeface="Palatino" charset="0"/>
                <a:ea typeface="ＭＳ Ｐゴシック" charset="0"/>
              </a:rPr>
              <a:t>2. To what degree do the K and Cl atoms in KCl, potassium chloride, share electrons?</a:t>
            </a:r>
          </a:p>
        </p:txBody>
      </p:sp>
    </p:spTree>
    <p:extLst>
      <p:ext uri="{BB962C8B-B14F-4D97-AF65-F5344CB8AC3E}">
        <p14:creationId xmlns:p14="http://schemas.microsoft.com/office/powerpoint/2010/main" val="3813048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dirty="0">
                <a:latin typeface="Arial" charset="0"/>
                <a:ea typeface="ＭＳ Ｐゴシック" charset="0"/>
              </a:rPr>
              <a:t>Lesson </a:t>
            </a:r>
            <a:r>
              <a:rPr lang="en-US" dirty="0" smtClean="0">
                <a:latin typeface="Arial" charset="0"/>
                <a:ea typeface="ＭＳ Ｐゴシック" charset="0"/>
              </a:rPr>
              <a:t>44: </a:t>
            </a:r>
            <a:r>
              <a:rPr lang="en-US" dirty="0">
                <a:latin typeface="Arial" charset="0"/>
                <a:ea typeface="ＭＳ Ｐゴシック" charset="0"/>
              </a:rPr>
              <a:t>Thinking</a:t>
            </a:r>
            <a:br>
              <a:rPr lang="en-US" dirty="0">
                <a:latin typeface="Arial" charset="0"/>
                <a:ea typeface="ＭＳ Ｐゴシック" charset="0"/>
              </a:rPr>
            </a:br>
            <a:r>
              <a:rPr lang="en-US" dirty="0">
                <a:latin typeface="Arial" charset="0"/>
                <a:ea typeface="ＭＳ Ｐゴシック" charset="0"/>
              </a:rPr>
              <a:t>			(Electro)Negatively</a:t>
            </a:r>
          </a:p>
        </p:txBody>
      </p:sp>
      <p:sp>
        <p:nvSpPr>
          <p:cNvPr id="56322" name="Rectangle 3"/>
          <p:cNvSpPr>
            <a:spLocks noGrp="1" noChangeArrowheads="1"/>
          </p:cNvSpPr>
          <p:nvPr>
            <p:ph type="body" idx="1"/>
          </p:nvPr>
        </p:nvSpPr>
        <p:spPr/>
        <p:txBody>
          <a:bodyPr/>
          <a:lstStyle/>
          <a:p>
            <a:pPr marL="0" indent="0" eaLnBrk="1" hangingPunct="1"/>
            <a:r>
              <a:rPr lang="en-US" b="1">
                <a:latin typeface="Palatino" charset="0"/>
                <a:ea typeface="ＭＳ Ｐゴシック" charset="0"/>
              </a:rPr>
              <a:t>Electronegativity Scale</a:t>
            </a:r>
          </a:p>
        </p:txBody>
      </p:sp>
    </p:spTree>
    <p:extLst>
      <p:ext uri="{BB962C8B-B14F-4D97-AF65-F5344CB8AC3E}">
        <p14:creationId xmlns:p14="http://schemas.microsoft.com/office/powerpoint/2010/main" val="36880078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US">
                <a:latin typeface="Arial" charset="0"/>
                <a:ea typeface="ＭＳ Ｐゴシック" charset="0"/>
              </a:rPr>
              <a:t>ChemCatalyst</a:t>
            </a:r>
          </a:p>
        </p:txBody>
      </p:sp>
      <p:sp>
        <p:nvSpPr>
          <p:cNvPr id="58370" name="Rectangle 3"/>
          <p:cNvSpPr>
            <a:spLocks noGrp="1" noChangeArrowheads="1"/>
          </p:cNvSpPr>
          <p:nvPr>
            <p:ph type="body" idx="1"/>
          </p:nvPr>
        </p:nvSpPr>
        <p:spPr>
          <a:xfrm>
            <a:off x="762000" y="2133600"/>
            <a:ext cx="3581400" cy="3886200"/>
          </a:xfrm>
        </p:spPr>
        <p:txBody>
          <a:bodyPr/>
          <a:lstStyle/>
          <a:p>
            <a:pPr marL="0" indent="0" eaLnBrk="1" hangingPunct="1"/>
            <a:endParaRPr lang="en-US" sz="2400">
              <a:latin typeface="Palatino" charset="0"/>
              <a:ea typeface="ＭＳ Ｐゴシック" charset="0"/>
            </a:endParaRPr>
          </a:p>
          <a:p>
            <a:pPr marL="0" indent="0" eaLnBrk="1" hangingPunct="1"/>
            <a:r>
              <a:rPr lang="en-US" sz="2400">
                <a:latin typeface="Palatino" charset="0"/>
                <a:ea typeface="ＭＳ Ｐゴシック" charset="0"/>
              </a:rPr>
              <a:t>1. Explain how the illustration and the table might be related to each other.</a:t>
            </a:r>
          </a:p>
          <a:p>
            <a:pPr marL="0" indent="0" eaLnBrk="1" hangingPunct="1"/>
            <a:r>
              <a:rPr lang="en-US" sz="2400">
                <a:latin typeface="Palatino" charset="0"/>
                <a:ea typeface="ＭＳ Ｐゴシック" charset="0"/>
              </a:rPr>
              <a:t>2. What patterns do you see in the numbers in the table?</a:t>
            </a:r>
          </a:p>
        </p:txBody>
      </p:sp>
      <p:pic>
        <p:nvPicPr>
          <p:cNvPr id="58371" name="Picture 4" descr="LBCTG_SME_989_4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981200"/>
            <a:ext cx="3838575"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77408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a:latin typeface="Arial" charset="0"/>
                <a:ea typeface="ＭＳ Ｐゴシック" charset="0"/>
              </a:rPr>
              <a:t>Key Question</a:t>
            </a:r>
          </a:p>
        </p:txBody>
      </p:sp>
      <p:sp>
        <p:nvSpPr>
          <p:cNvPr id="60418"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How can electronegativity be used to compare bonds?</a:t>
            </a:r>
          </a:p>
        </p:txBody>
      </p:sp>
    </p:spTree>
    <p:extLst>
      <p:ext uri="{BB962C8B-B14F-4D97-AF65-F5344CB8AC3E}">
        <p14:creationId xmlns:p14="http://schemas.microsoft.com/office/powerpoint/2010/main" val="8705489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atin typeface="Arial" charset="0"/>
                <a:ea typeface="ＭＳ Ｐゴシック" charset="0"/>
              </a:rPr>
              <a:t>You will be able to:</a:t>
            </a:r>
          </a:p>
        </p:txBody>
      </p:sp>
      <p:sp>
        <p:nvSpPr>
          <p:cNvPr id="62466" name="Rectangle 3"/>
          <p:cNvSpPr>
            <a:spLocks noGrp="1" noChangeArrowheads="1"/>
          </p:cNvSpPr>
          <p:nvPr>
            <p:ph type="body" idx="1"/>
          </p:nvPr>
        </p:nvSpPr>
        <p:spPr>
          <a:xfrm>
            <a:off x="1219200" y="2133600"/>
            <a:ext cx="7162800" cy="3886200"/>
          </a:xfrm>
        </p:spPr>
        <p:txBody>
          <a:bodyPr/>
          <a:lstStyle/>
          <a:p>
            <a:pPr marL="457200" lvl="1" indent="-342900" eaLnBrk="1" hangingPunct="1"/>
            <a:r>
              <a:rPr lang="en-US" sz="2400">
                <a:latin typeface="Palatino" charset="0"/>
                <a:ea typeface="ＭＳ Ｐゴシック" charset="0"/>
              </a:rPr>
              <a:t>use the electronegativity scale to compare atoms and to compare (calculate) the polarity of different bonds</a:t>
            </a:r>
          </a:p>
          <a:p>
            <a:pPr marL="457200" lvl="1" indent="-342900" eaLnBrk="1" hangingPunct="1"/>
            <a:r>
              <a:rPr lang="en-US" sz="2400">
                <a:latin typeface="Palatino" charset="0"/>
                <a:ea typeface="ＭＳ Ｐゴシック" charset="0"/>
              </a:rPr>
              <a:t>use the electronegativity scale to predict bond dipoles and bond type</a:t>
            </a:r>
          </a:p>
          <a:p>
            <a:pPr marL="457200" lvl="1" indent="-342900" eaLnBrk="1" hangingPunct="1"/>
            <a:r>
              <a:rPr lang="en-US" sz="2400">
                <a:latin typeface="Palatino" charset="0"/>
                <a:ea typeface="ＭＳ Ｐゴシック" charset="0"/>
              </a:rPr>
              <a:t>describe the continuum of nonpolar, polar, and ionic bonding in terms of electronegativity</a:t>
            </a:r>
          </a:p>
        </p:txBody>
      </p:sp>
    </p:spTree>
    <p:extLst>
      <p:ext uri="{BB962C8B-B14F-4D97-AF65-F5344CB8AC3E}">
        <p14:creationId xmlns:p14="http://schemas.microsoft.com/office/powerpoint/2010/main" val="284693405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pPr eaLnBrk="1" hangingPunct="1"/>
            <a:r>
              <a:rPr lang="en-US">
                <a:latin typeface="Arial" charset="0"/>
                <a:ea typeface="ＭＳ Ｐゴシック" charset="0"/>
              </a:rPr>
              <a:t>Prepare for the Activity</a:t>
            </a:r>
          </a:p>
        </p:txBody>
      </p:sp>
      <p:sp>
        <p:nvSpPr>
          <p:cNvPr id="64514"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Work individually.</a:t>
            </a:r>
          </a:p>
        </p:txBody>
      </p:sp>
    </p:spTree>
    <p:extLst>
      <p:ext uri="{BB962C8B-B14F-4D97-AF65-F5344CB8AC3E}">
        <p14:creationId xmlns:p14="http://schemas.microsoft.com/office/powerpoint/2010/main" val="19241955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a:t>
            </a:r>
          </a:p>
        </p:txBody>
      </p:sp>
      <p:sp>
        <p:nvSpPr>
          <p:cNvPr id="66562" name="Rectangle 3"/>
          <p:cNvSpPr>
            <a:spLocks noGrp="1" noChangeArrowheads="1"/>
          </p:cNvSpPr>
          <p:nvPr>
            <p:ph type="body" idx="1"/>
          </p:nvPr>
        </p:nvSpPr>
        <p:spPr>
          <a:xfrm>
            <a:off x="1295400" y="1981200"/>
            <a:ext cx="7162800" cy="3657600"/>
          </a:xfrm>
        </p:spPr>
        <p:txBody>
          <a:bodyPr/>
          <a:lstStyle/>
          <a:p>
            <a:pPr marL="0" indent="0" eaLnBrk="1" hangingPunct="1"/>
            <a:r>
              <a:rPr lang="en-US" sz="2400">
                <a:latin typeface="Palatino" charset="0"/>
                <a:ea typeface="ＭＳ Ｐゴシック" charset="0"/>
              </a:rPr>
              <a:t>In 1932, Linus Pauling created a scale for electronegativity and assigned numerical values for the electronegativities of the elements.</a:t>
            </a:r>
          </a:p>
        </p:txBody>
      </p:sp>
      <p:sp>
        <p:nvSpPr>
          <p:cNvPr id="66563" name="Rectangle 25"/>
          <p:cNvSpPr>
            <a:spLocks noChangeArrowheads="1"/>
          </p:cNvSpPr>
          <p:nvPr/>
        </p:nvSpPr>
        <p:spPr bwMode="auto">
          <a:xfrm>
            <a:off x="987425" y="2401888"/>
            <a:ext cx="18415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940177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68610" name="Rectangle 4"/>
          <p:cNvSpPr>
            <a:spLocks noChangeArrowheads="1"/>
          </p:cNvSpPr>
          <p:nvPr/>
        </p:nvSpPr>
        <p:spPr bwMode="auto">
          <a:xfrm>
            <a:off x="987425" y="2401888"/>
            <a:ext cx="18415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pic>
        <p:nvPicPr>
          <p:cNvPr id="68611" name="Picture 6" descr="LBCTG_SME_989_413"/>
          <p:cNvPicPr>
            <a:picLocks noChangeAspect="1" noChangeArrowheads="1"/>
          </p:cNvPicPr>
          <p:nvPr/>
        </p:nvPicPr>
        <p:blipFill>
          <a:blip r:embed="rId3">
            <a:extLst>
              <a:ext uri="{28A0092B-C50C-407E-A947-70E740481C1C}">
                <a14:useLocalDpi xmlns:a14="http://schemas.microsoft.com/office/drawing/2010/main" val="0"/>
              </a:ext>
            </a:extLst>
          </a:blip>
          <a:srcRect b="3810"/>
          <a:stretch>
            <a:fillRect/>
          </a:stretch>
        </p:blipFill>
        <p:spPr bwMode="auto">
          <a:xfrm>
            <a:off x="1219200" y="2057400"/>
            <a:ext cx="6400800"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90069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70658" name="Rectangle 3"/>
          <p:cNvSpPr>
            <a:spLocks noGrp="1" noChangeArrowheads="1"/>
          </p:cNvSpPr>
          <p:nvPr>
            <p:ph type="body" idx="1"/>
          </p:nvPr>
        </p:nvSpPr>
        <p:spPr>
          <a:xfrm>
            <a:off x="1295400" y="2057400"/>
            <a:ext cx="7162800" cy="3657600"/>
          </a:xfrm>
        </p:spPr>
        <p:txBody>
          <a:bodyPr/>
          <a:lstStyle/>
          <a:p>
            <a:pPr marL="0" indent="0" eaLnBrk="1" hangingPunct="1"/>
            <a:r>
              <a:rPr lang="en-US" sz="2400">
                <a:latin typeface="Palatino" charset="0"/>
                <a:ea typeface="ＭＳ Ｐゴシック" charset="0"/>
              </a:rPr>
              <a:t>By determining the numerical difference between electronegativities in a bond, you can compare the polarities of bonds.</a:t>
            </a:r>
          </a:p>
          <a:p>
            <a:pPr marL="0" indent="0" eaLnBrk="1" hangingPunct="1"/>
            <a:r>
              <a:rPr lang="en-US" sz="2400">
                <a:latin typeface="Palatino" charset="0"/>
                <a:ea typeface="ＭＳ Ｐゴシック" charset="0"/>
              </a:rPr>
              <a:t>Numerical differences in electronegativity can also help predict the type of bond that will be found.</a:t>
            </a:r>
          </a:p>
        </p:txBody>
      </p:sp>
      <p:sp>
        <p:nvSpPr>
          <p:cNvPr id="70659" name="Rectangle 4"/>
          <p:cNvSpPr>
            <a:spLocks noChangeArrowheads="1"/>
          </p:cNvSpPr>
          <p:nvPr/>
        </p:nvSpPr>
        <p:spPr bwMode="auto">
          <a:xfrm>
            <a:off x="987425" y="2401888"/>
            <a:ext cx="18415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70660" name="Rectangle 6"/>
          <p:cNvSpPr>
            <a:spLocks noChangeArrowheads="1"/>
          </p:cNvSpPr>
          <p:nvPr/>
        </p:nvSpPr>
        <p:spPr bwMode="auto">
          <a:xfrm>
            <a:off x="796925" y="3608388"/>
            <a:ext cx="18415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70661" name="Text Box 9"/>
          <p:cNvSpPr txBox="1">
            <a:spLocks noChangeArrowheads="1"/>
          </p:cNvSpPr>
          <p:nvPr/>
        </p:nvSpPr>
        <p:spPr bwMode="auto">
          <a:xfrm>
            <a:off x="1524000" y="5867400"/>
            <a:ext cx="6477000" cy="3048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spcBef>
                <a:spcPct val="50000"/>
              </a:spcBef>
              <a:spcAft>
                <a:spcPct val="0"/>
              </a:spcAft>
            </a:pPr>
            <a:r>
              <a:rPr lang="en-US" sz="1400" baseline="0">
                <a:solidFill>
                  <a:srgbClr val="000000"/>
                </a:solidFill>
              </a:rPr>
              <a:t>Bonding between atoms is on a continuum.</a:t>
            </a:r>
          </a:p>
        </p:txBody>
      </p:sp>
      <p:sp>
        <p:nvSpPr>
          <p:cNvPr id="70662" name="Text Box 16"/>
          <p:cNvSpPr txBox="1">
            <a:spLocks noChangeArrowheads="1"/>
          </p:cNvSpPr>
          <p:nvPr/>
        </p:nvSpPr>
        <p:spPr bwMode="auto">
          <a:xfrm>
            <a:off x="1447800" y="4114800"/>
            <a:ext cx="6477000" cy="3048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spcBef>
                <a:spcPct val="50000"/>
              </a:spcBef>
              <a:spcAft>
                <a:spcPct val="0"/>
              </a:spcAft>
            </a:pPr>
            <a:r>
              <a:rPr lang="en-US" sz="1400" baseline="0">
                <a:solidFill>
                  <a:srgbClr val="000000"/>
                </a:solidFill>
              </a:rPr>
              <a:t>Electronegativity difference</a:t>
            </a:r>
          </a:p>
        </p:txBody>
      </p:sp>
      <p:pic>
        <p:nvPicPr>
          <p:cNvPr id="70663" name="Picture 17" descr="LBCTG_SME_989_414"/>
          <p:cNvPicPr>
            <a:picLocks noChangeAspect="1" noChangeArrowheads="1"/>
          </p:cNvPicPr>
          <p:nvPr/>
        </p:nvPicPr>
        <p:blipFill>
          <a:blip r:embed="rId3">
            <a:extLst>
              <a:ext uri="{28A0092B-C50C-407E-A947-70E740481C1C}">
                <a14:useLocalDpi xmlns:a14="http://schemas.microsoft.com/office/drawing/2010/main" val="0"/>
              </a:ext>
            </a:extLst>
          </a:blip>
          <a:srcRect t="9082" b="16238"/>
          <a:stretch>
            <a:fillRect/>
          </a:stretch>
        </p:blipFill>
        <p:spPr bwMode="auto">
          <a:xfrm>
            <a:off x="1600200" y="4440238"/>
            <a:ext cx="6248400"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74170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356</Words>
  <Application>Microsoft Macintosh PowerPoint</Application>
  <PresentationFormat>On-screen Show (4:3)</PresentationFormat>
  <Paragraphs>47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Living By Chemistry SECOND EDITION</vt:lpstr>
      <vt:lpstr>Lesson 44: Thinking    (Electro)Negatively</vt:lpstr>
      <vt:lpstr>ChemCatalyst</vt:lpstr>
      <vt:lpstr>Key Question</vt:lpstr>
      <vt:lpstr>You will be able to:</vt:lpstr>
      <vt:lpstr>Prepare for the Activity</vt:lpstr>
      <vt:lpstr>Discussion Notes</vt:lpstr>
      <vt:lpstr>Discussion Notes (cont.)</vt:lpstr>
      <vt:lpstr>Discussion Notes (cont.)</vt:lpstr>
      <vt:lpstr>Discussion Notes (cont.)</vt:lpstr>
      <vt:lpstr>Wrap Up</vt:lpstr>
      <vt:lpstr>Check-In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44: Thinking    (Electro)Negatively</dc:title>
  <dc:creator>Matthew Belford</dc:creator>
  <cp:lastModifiedBy>Jeffrey Dowling</cp:lastModifiedBy>
  <cp:revision>4</cp:revision>
  <dcterms:created xsi:type="dcterms:W3CDTF">2014-12-05T21:34:58Z</dcterms:created>
  <dcterms:modified xsi:type="dcterms:W3CDTF">2015-06-10T23:10:56Z</dcterms:modified>
</cp:coreProperties>
</file>