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04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3DDC35-A87F-B744-A1CD-4C500C5364F4}" type="datetimeFigureOut">
              <a:rPr lang="en-US" smtClean="0"/>
              <a:t>6/10/15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FD4FE4-9A74-3C4C-84E8-CE9820CEA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140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A95A6BD-8DAE-D541-9959-5C040454C200}" type="slidenum">
              <a:rPr lang="en-US" sz="1200">
                <a:solidFill>
                  <a:prstClr val="black"/>
                </a:solidFill>
              </a:rPr>
              <a:pPr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0E119A0-5137-5E4E-A335-A7ECDDB15C52}" type="slidenum">
              <a:rPr lang="en-US" sz="1200">
                <a:solidFill>
                  <a:prstClr val="black"/>
                </a:solidFill>
              </a:rPr>
              <a:pPr/>
              <a:t>10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4BF9317-1E42-0D4F-BD7E-CB4D71B69ED3}" type="slidenum">
              <a:rPr lang="en-US" sz="1200">
                <a:solidFill>
                  <a:prstClr val="black"/>
                </a:solidFill>
              </a:rPr>
              <a:pPr/>
              <a:t>11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5925DA0-B4DB-4746-ACEA-B9A0084EA136}" type="slidenum">
              <a:rPr lang="en-US" sz="1200">
                <a:solidFill>
                  <a:prstClr val="black"/>
                </a:solidFill>
              </a:rPr>
              <a:pPr/>
              <a:t>12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E342E44-F2BB-314C-8E44-181511870753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60C9967-0B1D-C149-9A20-558C3A6E63E8}" type="slidenum">
              <a:rPr lang="en-US" sz="1200">
                <a:solidFill>
                  <a:prstClr val="black"/>
                </a:solidFill>
              </a:rPr>
              <a:pPr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4CFD4B6-305E-3F45-95F6-8342F96209BF}" type="slidenum">
              <a:rPr lang="en-US" sz="1200">
                <a:solidFill>
                  <a:prstClr val="black"/>
                </a:solidFill>
              </a:rPr>
              <a:pPr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4CC57FE-7605-5140-A7D4-3BB177126DDE}" type="slidenum">
              <a:rPr lang="en-US" sz="1200">
                <a:solidFill>
                  <a:prstClr val="black"/>
                </a:solidFill>
              </a:rPr>
              <a:pPr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6DA70AA-1805-4246-8BFF-B3DFE006AC7F}" type="slidenum">
              <a:rPr lang="en-US" sz="1200">
                <a:solidFill>
                  <a:prstClr val="black"/>
                </a:solidFill>
              </a:rPr>
              <a:pPr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471E874-5848-CB45-A656-9447B70EDF46}" type="slidenum">
              <a:rPr lang="en-US" sz="1200">
                <a:solidFill>
                  <a:prstClr val="black"/>
                </a:solidFill>
              </a:rPr>
              <a:pPr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5F07B87-2563-B04B-B331-DE6E5296F19A}" type="slidenum">
              <a:rPr lang="en-US" sz="1200">
                <a:solidFill>
                  <a:prstClr val="black"/>
                </a:solidFill>
              </a:rPr>
              <a:pPr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D9F33A7-17D0-8742-8BB6-178AA262195A}" type="slidenum">
              <a:rPr lang="en-US" sz="1200">
                <a:solidFill>
                  <a:prstClr val="black"/>
                </a:solidFill>
              </a:rPr>
              <a:pPr/>
              <a:t>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450245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AutoShape 3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AutoShape 4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62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295400"/>
            <a:ext cx="75438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6096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519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732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066800"/>
            <a:ext cx="18478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066800"/>
            <a:ext cx="53911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508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059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65749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613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174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952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144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5598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8842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450245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AutoShape 12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AutoShape 13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9" name="AutoShape 14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77724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0" name="Line 17"/>
          <p:cNvSpPr>
            <a:spLocks noChangeShapeType="1"/>
          </p:cNvSpPr>
          <p:nvPr userDrawn="1"/>
        </p:nvSpPr>
        <p:spPr bwMode="auto">
          <a:xfrm>
            <a:off x="7772400" y="6553200"/>
            <a:ext cx="0" cy="152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1" name="Text Box 23"/>
          <p:cNvSpPr txBox="1">
            <a:spLocks noChangeArrowheads="1"/>
          </p:cNvSpPr>
          <p:nvPr userDrawn="1"/>
        </p:nvSpPr>
        <p:spPr bwMode="auto">
          <a:xfrm>
            <a:off x="1371600" y="1143000"/>
            <a:ext cx="6934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3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066800"/>
            <a:ext cx="739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133600"/>
            <a:ext cx="716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Box 28"/>
          <p:cNvSpPr txBox="1">
            <a:spLocks noChangeArrowheads="1"/>
          </p:cNvSpPr>
          <p:nvPr userDrawn="1"/>
        </p:nvSpPr>
        <p:spPr bwMode="auto">
          <a:xfrm>
            <a:off x="3200400" y="6629400"/>
            <a:ext cx="213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173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28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28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28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28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2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2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2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219200"/>
            <a:ext cx="6291263" cy="1600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dirty="0">
                <a:solidFill>
                  <a:schemeClr val="tx2"/>
                </a:solidFill>
                <a:latin typeface="Arial" charset="0"/>
                <a:ea typeface="ＭＳ Ｐゴシック" charset="0"/>
              </a:rPr>
              <a:t>Living By </a:t>
            </a:r>
            <a:r>
              <a:rPr lang="en-US" dirty="0" smtClean="0">
                <a:solidFill>
                  <a:schemeClr val="tx2"/>
                </a:solidFill>
                <a:latin typeface="Arial" charset="0"/>
                <a:ea typeface="ＭＳ Ｐゴシック" charset="0"/>
              </a:rPr>
              <a:t>Chemistry</a:t>
            </a:r>
            <a:br>
              <a:rPr lang="en-US" dirty="0" smtClean="0">
                <a:solidFill>
                  <a:schemeClr val="tx2"/>
                </a:solidFill>
                <a:latin typeface="Arial" charset="0"/>
                <a:ea typeface="ＭＳ Ｐゴシック" charset="0"/>
              </a:rPr>
            </a:br>
            <a:r>
              <a:rPr lang="en-US" sz="2000" dirty="0" smtClean="0">
                <a:solidFill>
                  <a:schemeClr val="tx2"/>
                </a:solidFill>
                <a:latin typeface="Arial" charset="0"/>
                <a:ea typeface="ＭＳ Ｐゴシック" charset="0"/>
              </a:rPr>
              <a:t>SECOND EDITION</a:t>
            </a:r>
            <a:endParaRPr lang="en-US" sz="2000" dirty="0">
              <a:latin typeface="Arial" charset="0"/>
              <a:ea typeface="ＭＳ Ｐゴシック" charset="0"/>
            </a:endParaRPr>
          </a:p>
        </p:txBody>
      </p:sp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785532"/>
            <a:ext cx="6629400" cy="2895600"/>
          </a:xfrm>
        </p:spPr>
        <p:txBody>
          <a:bodyPr/>
          <a:lstStyle/>
          <a:p>
            <a:pPr marL="0" indent="0" eaLnBrk="1" hangingPunct="1"/>
            <a:r>
              <a:rPr lang="en-US" b="1" dirty="0">
                <a:solidFill>
                  <a:srgbClr val="A32561"/>
                </a:solidFill>
                <a:ea typeface="ＭＳ Ｐゴシック" charset="0"/>
              </a:rPr>
              <a:t>Unit 2: SMELLS</a:t>
            </a:r>
          </a:p>
          <a:p>
            <a:pPr marL="0" indent="0" eaLnBrk="1" hangingPunct="1"/>
            <a:r>
              <a:rPr lang="en-US" dirty="0">
                <a:solidFill>
                  <a:srgbClr val="A32561"/>
                </a:solidFill>
                <a:ea typeface="ＭＳ Ｐゴシック" charset="0"/>
              </a:rPr>
              <a:t>Molecular Structure and Properties</a:t>
            </a:r>
            <a:endParaRPr lang="en-US" sz="2000" dirty="0">
              <a:solidFill>
                <a:srgbClr val="D2931F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427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Wrap Up</a:t>
            </a:r>
          </a:p>
        </p:txBody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315200" cy="39624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What makes a molecule polar?</a:t>
            </a:r>
          </a:p>
          <a:p>
            <a:pPr marL="457200" lvl="1" indent="-34290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Polarity in a molecule is caused by unequal sharing of electrons between atoms.</a:t>
            </a:r>
          </a:p>
          <a:p>
            <a:pPr marL="457200" lvl="1" indent="-34290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Electronegativity is the tendency of an atom to attract shared electrons.</a:t>
            </a:r>
          </a:p>
          <a:p>
            <a:pPr marL="457200" lvl="1" indent="-34290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Anytime two atoms with different electronegativity values share electrons, there will be a partial negative charge on one atom and a partial positive charge on the other atom.</a:t>
            </a:r>
          </a:p>
          <a:p>
            <a:pPr marL="457200" lvl="1" indent="-342900" eaLnBrk="1" hangingPunct="1">
              <a:lnSpc>
                <a:spcPct val="90000"/>
              </a:lnSpc>
            </a:pPr>
            <a:endParaRPr lang="en-US" sz="24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543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Wrap Up (cont.)</a:t>
            </a:r>
          </a:p>
        </p:txBody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315200" cy="3962400"/>
          </a:xfrm>
        </p:spPr>
        <p:txBody>
          <a:bodyPr/>
          <a:lstStyle/>
          <a:p>
            <a:pPr marL="457200" lvl="1" indent="-342900">
              <a:spcBef>
                <a:spcPct val="0"/>
              </a:spcBef>
            </a:pPr>
            <a:r>
              <a:rPr lang="en-US" sz="2400">
                <a:latin typeface="Palatino" charset="0"/>
                <a:ea typeface="ＭＳ Ｐゴシック" charset="0"/>
              </a:rPr>
              <a:t>Bonds are classified as nonpolar covalent, polar covalent, and ionic as the difference in electronegativity between the two atoms in the bond increases.</a:t>
            </a:r>
          </a:p>
        </p:txBody>
      </p:sp>
    </p:spTree>
    <p:extLst>
      <p:ext uri="{BB962C8B-B14F-4D97-AF65-F5344CB8AC3E}">
        <p14:creationId xmlns:p14="http://schemas.microsoft.com/office/powerpoint/2010/main" val="2792442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Check</a:t>
            </a:r>
            <a:r>
              <a:rPr lang="en-US" smtClean="0">
                <a:latin typeface="Arial" charset="0"/>
                <a:ea typeface="ＭＳ Ｐゴシック" charset="0"/>
              </a:rPr>
              <a:t>-In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133600"/>
            <a:ext cx="7086600" cy="19050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Consider hydrogen iodide, HI.</a:t>
            </a:r>
          </a:p>
          <a:p>
            <a:pPr marL="457200" lvl="1" indent="-342900" eaLnBrk="1" hangingPunct="1">
              <a:lnSpc>
                <a:spcPct val="90000"/>
              </a:lnSpc>
              <a:buFont typeface="Times" charset="0"/>
              <a:buNone/>
            </a:pPr>
            <a:r>
              <a:rPr lang="en-US" sz="2400">
                <a:latin typeface="Palatino" charset="0"/>
                <a:ea typeface="ＭＳ Ｐゴシック" charset="0"/>
              </a:rPr>
              <a:t>1. Is HI a polar molecule? Explain your reasoning.</a:t>
            </a:r>
          </a:p>
          <a:p>
            <a:pPr marL="457200" lvl="1" indent="-342900" eaLnBrk="1" hangingPunct="1">
              <a:lnSpc>
                <a:spcPct val="90000"/>
              </a:lnSpc>
              <a:buFont typeface="Times" charset="0"/>
              <a:buNone/>
            </a:pPr>
            <a:r>
              <a:rPr lang="en-US" sz="2400">
                <a:latin typeface="Palatino" charset="0"/>
                <a:ea typeface="ＭＳ Ｐゴシック" charset="0"/>
              </a:rPr>
              <a:t>2. How would the atoms be portrayed in the comic strip—as polar bears, penguins, or both? Explain.</a:t>
            </a:r>
          </a:p>
        </p:txBody>
      </p:sp>
    </p:spTree>
    <p:extLst>
      <p:ext uri="{BB962C8B-B14F-4D97-AF65-F5344CB8AC3E}">
        <p14:creationId xmlns:p14="http://schemas.microsoft.com/office/powerpoint/2010/main" val="3643388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100" dirty="0">
                <a:latin typeface="Arial" charset="0"/>
                <a:ea typeface="ＭＳ Ｐゴシック" charset="0"/>
              </a:rPr>
              <a:t>Lesson </a:t>
            </a:r>
            <a:r>
              <a:rPr lang="en-US" sz="3100" dirty="0" smtClean="0">
                <a:latin typeface="Arial" charset="0"/>
                <a:ea typeface="ＭＳ Ｐゴシック" charset="0"/>
              </a:rPr>
              <a:t>43: </a:t>
            </a:r>
            <a:r>
              <a:rPr lang="en-US" sz="3100" dirty="0">
                <a:latin typeface="Arial" charset="0"/>
                <a:ea typeface="ＭＳ Ｐゴシック" charset="0"/>
              </a:rPr>
              <a:t>Polar Bears and Penguins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b="1">
                <a:latin typeface="Palatino" charset="0"/>
                <a:ea typeface="ＭＳ Ｐゴシック" charset="0"/>
              </a:rPr>
              <a:t>Electronegativity and Polarity</a:t>
            </a:r>
          </a:p>
        </p:txBody>
      </p:sp>
    </p:spTree>
    <p:extLst>
      <p:ext uri="{BB962C8B-B14F-4D97-AF65-F5344CB8AC3E}">
        <p14:creationId xmlns:p14="http://schemas.microsoft.com/office/powerpoint/2010/main" val="722335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825060" y="518000"/>
            <a:ext cx="7391400" cy="914400"/>
          </a:xfrm>
        </p:spPr>
        <p:txBody>
          <a:bodyPr/>
          <a:lstStyle/>
          <a:p>
            <a:pPr eaLnBrk="1" hangingPunct="1"/>
            <a:r>
              <a:rPr lang="en-US" dirty="0" err="1">
                <a:latin typeface="Arial" charset="0"/>
                <a:ea typeface="ＭＳ Ｐゴシック" charset="0"/>
              </a:rPr>
              <a:t>ChemCatalyst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5060" y="1338036"/>
            <a:ext cx="7217584" cy="482416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 dirty="0">
                <a:latin typeface="Palatino" charset="0"/>
                <a:ea typeface="ＭＳ Ｐゴシック" charset="0"/>
              </a:rPr>
              <a:t>Consider this illustration: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2400" dirty="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2400" dirty="0" smtClean="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2400" dirty="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2400" dirty="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2400" dirty="0">
              <a:latin typeface="Palatino" charset="0"/>
              <a:ea typeface="ＭＳ Ｐゴシック" charset="0"/>
            </a:endParaRPr>
          </a:p>
          <a:p>
            <a:pPr marL="457200" indent="-457200" eaLnBrk="1" hangingPunct="1">
              <a:lnSpc>
                <a:spcPct val="90000"/>
              </a:lnSpc>
              <a:buAutoNum type="arabicPeriod"/>
            </a:pPr>
            <a:r>
              <a:rPr lang="en-US" sz="2400" dirty="0" smtClean="0">
                <a:latin typeface="Palatino" charset="0"/>
                <a:ea typeface="ＭＳ Ｐゴシック" charset="0"/>
              </a:rPr>
              <a:t>If </a:t>
            </a:r>
            <a:r>
              <a:rPr lang="en-US" sz="2400" dirty="0">
                <a:latin typeface="Palatino" charset="0"/>
                <a:ea typeface="ＭＳ Ｐゴシック" charset="0"/>
              </a:rPr>
              <a:t>the penguin represents a hydrogen atom and the polar bear represents a chlorine atom, what does the ice cream represent in the drawing? What do you think the picture is trying to 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illustrate</a:t>
            </a:r>
            <a:endParaRPr lang="en-US" sz="2400" dirty="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400" dirty="0">
                <a:latin typeface="Palatino" charset="0"/>
                <a:ea typeface="ＭＳ Ｐゴシック" charset="0"/>
              </a:rPr>
              <a:t>2. 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 Would </a:t>
            </a:r>
            <a:r>
              <a:rPr lang="en-US" sz="2400" dirty="0" err="1">
                <a:latin typeface="Palatino" charset="0"/>
                <a:ea typeface="ＭＳ Ｐゴシック" charset="0"/>
              </a:rPr>
              <a:t>HCl</a:t>
            </a:r>
            <a:r>
              <a:rPr lang="en-US" sz="2400" dirty="0">
                <a:latin typeface="Palatino" charset="0"/>
                <a:ea typeface="ＭＳ Ｐゴシック" charset="0"/>
              </a:rPr>
              <a:t> be attracted to a charged wand? </a:t>
            </a:r>
            <a:endParaRPr lang="en-US" sz="2400" dirty="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400" dirty="0">
                <a:latin typeface="Palatino" charset="0"/>
                <a:ea typeface="ＭＳ Ｐゴシック" charset="0"/>
              </a:rPr>
              <a:t> 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    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Explain </a:t>
            </a:r>
            <a:r>
              <a:rPr lang="en-US" sz="2400" dirty="0">
                <a:latin typeface="Palatino" charset="0"/>
                <a:ea typeface="ＭＳ Ｐゴシック" charset="0"/>
              </a:rPr>
              <a:t>your thinking.</a:t>
            </a:r>
          </a:p>
        </p:txBody>
      </p:sp>
      <p:pic>
        <p:nvPicPr>
          <p:cNvPr id="35843" name="Picture 4" descr="LBCTG_SME_989_4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4869" y="804920"/>
            <a:ext cx="3073966" cy="2567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7396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Key Question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What makes a molecule polar?</a:t>
            </a:r>
          </a:p>
        </p:txBody>
      </p:sp>
    </p:spTree>
    <p:extLst>
      <p:ext uri="{BB962C8B-B14F-4D97-AF65-F5344CB8AC3E}">
        <p14:creationId xmlns:p14="http://schemas.microsoft.com/office/powerpoint/2010/main" val="2864286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You will be able to: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133600"/>
            <a:ext cx="7162800" cy="3886200"/>
          </a:xfrm>
        </p:spPr>
        <p:txBody>
          <a:bodyPr/>
          <a:lstStyle/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explain what causes polarity and polar molecules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describe the different types of bonding that correspond to different combinations of electronegative atoms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predict the general direction and strength of a dipole for any two atoms, using the periodic table</a:t>
            </a:r>
          </a:p>
        </p:txBody>
      </p:sp>
    </p:spTree>
    <p:extLst>
      <p:ext uri="{BB962C8B-B14F-4D97-AF65-F5344CB8AC3E}">
        <p14:creationId xmlns:p14="http://schemas.microsoft.com/office/powerpoint/2010/main" val="2979340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Prepare for the Activity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Work in pairs.</a:t>
            </a:r>
          </a:p>
        </p:txBody>
      </p:sp>
    </p:spTree>
    <p:extLst>
      <p:ext uri="{BB962C8B-B14F-4D97-AF65-F5344CB8AC3E}">
        <p14:creationId xmlns:p14="http://schemas.microsoft.com/office/powerpoint/2010/main" val="439576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905000"/>
            <a:ext cx="7162800" cy="42672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The tendency of an atom to attract shared electrons is called electronegativity.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 b="1">
                <a:latin typeface="Arial" charset="0"/>
                <a:ea typeface="ＭＳ Ｐゴシック" charset="0"/>
              </a:rPr>
              <a:t>Electronegativity</a:t>
            </a:r>
            <a:r>
              <a:rPr lang="en-US" sz="2400">
                <a:latin typeface="Arial" charset="0"/>
                <a:ea typeface="ＭＳ Ｐゴシック" charset="0"/>
              </a:rPr>
              <a:t>: The tendency of an atom to attract the electrons that are involved in bonding.</a:t>
            </a:r>
            <a:endParaRPr lang="en-US" sz="2400">
              <a:latin typeface="Palatino" charset="0"/>
              <a:ea typeface="ＭＳ Ｐゴシック" charset="0"/>
            </a:endParaRPr>
          </a:p>
        </p:txBody>
      </p:sp>
      <p:sp>
        <p:nvSpPr>
          <p:cNvPr id="44035" name="AutoShape 26"/>
          <p:cNvSpPr>
            <a:spLocks noChangeArrowheads="1"/>
          </p:cNvSpPr>
          <p:nvPr/>
        </p:nvSpPr>
        <p:spPr bwMode="auto">
          <a:xfrm>
            <a:off x="1066800" y="5257800"/>
            <a:ext cx="7086600" cy="914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44036" name="Picture 27" descr="LBCTG_SME_989_40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743200"/>
            <a:ext cx="23495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7452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657600"/>
          </a:xfrm>
        </p:spPr>
        <p:txBody>
          <a:bodyPr/>
          <a:lstStyle/>
          <a:p>
            <a:pPr marL="0" indent="0" eaLnBrk="1" hangingPunct="1"/>
            <a:endParaRPr lang="en-US" sz="2400" b="1">
              <a:latin typeface="Arial" charset="0"/>
              <a:ea typeface="ＭＳ Ｐゴシック" charset="0"/>
            </a:endParaRPr>
          </a:p>
          <a:p>
            <a:pPr marL="0" indent="0" eaLnBrk="1" hangingPunct="1"/>
            <a:r>
              <a:rPr lang="en-US" sz="2400" b="1">
                <a:latin typeface="Arial" charset="0"/>
                <a:ea typeface="ＭＳ Ｐゴシック" charset="0"/>
              </a:rPr>
              <a:t>Dipole</a:t>
            </a:r>
            <a:r>
              <a:rPr lang="en-US" sz="2400">
                <a:latin typeface="Arial" charset="0"/>
                <a:ea typeface="ＭＳ Ｐゴシック" charset="0"/>
              </a:rPr>
              <a:t>: A polar molecule or a polar bond between atoms. A crossed arrow is used to show the direction of a dipole. The crossed end of the arrow indicates the partial positive (+) end of the polar bond, and the arrow points in the direction of the partial negative (–) end.</a:t>
            </a:r>
          </a:p>
        </p:txBody>
      </p:sp>
      <p:sp>
        <p:nvSpPr>
          <p:cNvPr id="46083" name="AutoShape 6"/>
          <p:cNvSpPr>
            <a:spLocks noChangeArrowheads="1"/>
          </p:cNvSpPr>
          <p:nvPr/>
        </p:nvSpPr>
        <p:spPr bwMode="auto">
          <a:xfrm>
            <a:off x="1066800" y="2362200"/>
            <a:ext cx="7391400" cy="2743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665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Bonds that involve sharing or transferring electrons fall into three categories.</a:t>
            </a:r>
          </a:p>
        </p:txBody>
      </p:sp>
    </p:spTree>
    <p:extLst>
      <p:ext uri="{BB962C8B-B14F-4D97-AF65-F5344CB8AC3E}">
        <p14:creationId xmlns:p14="http://schemas.microsoft.com/office/powerpoint/2010/main" val="1418339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Palatin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408</Words>
  <Application>Microsoft Macintosh PowerPoint</Application>
  <PresentationFormat>On-screen Show (4:3)</PresentationFormat>
  <Paragraphs>60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Blank Presentation</vt:lpstr>
      <vt:lpstr>Living By Chemistry SECOND EDITION</vt:lpstr>
      <vt:lpstr>Lesson 43: Polar Bears and Penguins</vt:lpstr>
      <vt:lpstr>ChemCatalyst</vt:lpstr>
      <vt:lpstr>Key Question</vt:lpstr>
      <vt:lpstr>You will be able to:</vt:lpstr>
      <vt:lpstr>Prepare for the Activity</vt:lpstr>
      <vt:lpstr>Discussion Notes</vt:lpstr>
      <vt:lpstr>Discussion Notes (cont.)</vt:lpstr>
      <vt:lpstr>Discussion Notes (cont.)</vt:lpstr>
      <vt:lpstr>Wrap Up</vt:lpstr>
      <vt:lpstr>Wrap Up (cont.)</vt:lpstr>
      <vt:lpstr>Check-In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43: Polar Bears and Penguins</dc:title>
  <dc:creator>Matthew Belford</dc:creator>
  <cp:lastModifiedBy>Jeffrey Dowling</cp:lastModifiedBy>
  <cp:revision>5</cp:revision>
  <dcterms:created xsi:type="dcterms:W3CDTF">2014-12-05T21:34:38Z</dcterms:created>
  <dcterms:modified xsi:type="dcterms:W3CDTF">2015-06-10T23:10:24Z</dcterms:modified>
</cp:coreProperties>
</file>