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726E3-503D-F243-BA0D-2B45468D3052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02C0-FA27-8746-B973-AA2E2B153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2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E8419-0B3F-F448-9D15-9AC7034C4B65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1FE344-987A-DF49-A803-67A381E43E0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C96332-44C2-4344-8479-66D4C74B16A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A1C62-1B75-1642-8C15-E4FE96DB834F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64EF9E-5F22-AB47-BE9F-9BC88719BE3D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D16450-773E-8848-A4A8-EF7B05B7A31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09D241-E3D5-6C47-83EF-29DDE29E224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E5EE8C-FB4D-194F-AEDA-1946D4DDBFF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97E0B5-2ED5-C84F-B068-2692FC665C4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488944-B836-D845-BDE7-0CEB6D08C49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162D88-15B8-D349-A69D-536FFD93E01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F9D9FC-A078-9544-A031-29999855731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5252DF-70BD-A940-9C6A-6BF4ADDE23C3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9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0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6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7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31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98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1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8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81250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6858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lab procedure you completed resulted in a chemical reaction.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It is possible to track the changes to the structure of the molecules through chemical equations.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Reactant:</a:t>
            </a:r>
            <a:r>
              <a:rPr lang="en-US" baseline="0">
                <a:solidFill>
                  <a:srgbClr val="000000"/>
                </a:solidFill>
              </a:rPr>
              <a:t> An element or compound that is a starting ingredient in a chemical reaction. Reactants are written to the left of the arrow in a chemical equation.</a:t>
            </a:r>
          </a:p>
        </p:txBody>
      </p:sp>
      <p:sp>
        <p:nvSpPr>
          <p:cNvPr id="181251" name="AutoShape 6"/>
          <p:cNvSpPr>
            <a:spLocks noChangeArrowheads="1"/>
          </p:cNvSpPr>
          <p:nvPr/>
        </p:nvSpPr>
        <p:spPr bwMode="auto">
          <a:xfrm>
            <a:off x="1295400" y="4114800"/>
            <a:ext cx="7010400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7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83298" name="Text Box 3"/>
          <p:cNvSpPr txBox="1">
            <a:spLocks noChangeArrowheads="1"/>
          </p:cNvSpPr>
          <p:nvPr/>
        </p:nvSpPr>
        <p:spPr bwMode="auto">
          <a:xfrm>
            <a:off x="1447800" y="2133600"/>
            <a:ext cx="6858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b="1" baseline="0">
                <a:solidFill>
                  <a:srgbClr val="000000"/>
                </a:solidFill>
              </a:rPr>
              <a:t>Product:</a:t>
            </a:r>
            <a:r>
              <a:rPr lang="en-US" sz="2300" baseline="0">
                <a:solidFill>
                  <a:srgbClr val="000000"/>
                </a:solidFill>
              </a:rPr>
              <a:t> An element or compound that results from a chemical reaction. Products are written to the right of the arrow in a chemical equation.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300" baseline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b="1" baseline="0">
                <a:solidFill>
                  <a:srgbClr val="000000"/>
                </a:solidFill>
              </a:rPr>
              <a:t>Catalyst:</a:t>
            </a:r>
            <a:r>
              <a:rPr lang="en-US" sz="2300" baseline="0">
                <a:solidFill>
                  <a:srgbClr val="000000"/>
                </a:solidFill>
              </a:rPr>
              <a:t> A substance that accelerates a chemical reaction but is itself not permanently consumed or altered by the reaction. A catalyst is written above the arrow in a chemical equation.</a:t>
            </a: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When atoms are rearranged during chemical reactions, not all of the bonds must break.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</p:txBody>
      </p:sp>
      <p:sp>
        <p:nvSpPr>
          <p:cNvPr id="183299" name="AutoShape 4"/>
          <p:cNvSpPr>
            <a:spLocks noChangeArrowheads="1"/>
          </p:cNvSpPr>
          <p:nvPr/>
        </p:nvSpPr>
        <p:spPr bwMode="auto">
          <a:xfrm>
            <a:off x="1219200" y="2057400"/>
            <a:ext cx="70104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3300" name="AutoShape 5"/>
          <p:cNvSpPr>
            <a:spLocks noChangeArrowheads="1"/>
          </p:cNvSpPr>
          <p:nvPr/>
        </p:nvSpPr>
        <p:spPr bwMode="auto">
          <a:xfrm>
            <a:off x="1219200" y="3505200"/>
            <a:ext cx="7010400" cy="1600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85346" name="Text Box 3"/>
          <p:cNvSpPr txBox="1">
            <a:spLocks noChangeArrowheads="1"/>
          </p:cNvSpPr>
          <p:nvPr/>
        </p:nvSpPr>
        <p:spPr bwMode="auto">
          <a:xfrm>
            <a:off x="1295400" y="19812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naming of chemical compounds is not random.</a:t>
            </a:r>
          </a:p>
        </p:txBody>
      </p:sp>
      <p:sp>
        <p:nvSpPr>
          <p:cNvPr id="185347" name="Text Box 5"/>
          <p:cNvSpPr txBox="1">
            <a:spLocks noChangeArrowheads="1"/>
          </p:cNvSpPr>
          <p:nvPr/>
        </p:nvSpPr>
        <p:spPr bwMode="auto">
          <a:xfrm>
            <a:off x="1066800" y="3733800"/>
            <a:ext cx="685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Formic acid reacts with octanol to form octyl formate.</a:t>
            </a:r>
          </a:p>
        </p:txBody>
      </p:sp>
      <p:sp>
        <p:nvSpPr>
          <p:cNvPr id="185348" name="AutoShape 17"/>
          <p:cNvSpPr>
            <a:spLocks noChangeArrowheads="1"/>
          </p:cNvSpPr>
          <p:nvPr/>
        </p:nvSpPr>
        <p:spPr bwMode="auto">
          <a:xfrm flipV="1">
            <a:off x="1676400" y="3810000"/>
            <a:ext cx="5410200" cy="1052513"/>
          </a:xfrm>
          <a:custGeom>
            <a:avLst/>
            <a:gdLst>
              <a:gd name="T0" fmla="*/ 496056229 w 21600"/>
              <a:gd name="T1" fmla="*/ 935518 h 21600"/>
              <a:gd name="T2" fmla="*/ 188209086 w 21600"/>
              <a:gd name="T3" fmla="*/ 35520511 h 21600"/>
              <a:gd name="T4" fmla="*/ 561929421 w 21600"/>
              <a:gd name="T5" fmla="*/ 9905853 h 21600"/>
              <a:gd name="T6" fmla="*/ 1523300921 w 21600"/>
              <a:gd name="T7" fmla="*/ 23964454 h 21600"/>
              <a:gd name="T8" fmla="*/ 1246633813 w 21600"/>
              <a:gd name="T9" fmla="*/ 35594089 h 21600"/>
              <a:gd name="T10" fmla="*/ 939351235 w 21600"/>
              <a:gd name="T11" fmla="*/ 2512314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669" y="10440"/>
                </a:moveTo>
                <a:cubicBezTo>
                  <a:pt x="17478" y="6785"/>
                  <a:pt x="14459" y="3921"/>
                  <a:pt x="10800" y="3921"/>
                </a:cubicBezTo>
                <a:cubicBezTo>
                  <a:pt x="7000" y="3921"/>
                  <a:pt x="3921" y="7000"/>
                  <a:pt x="3921" y="10800"/>
                </a:cubicBezTo>
                <a:cubicBezTo>
                  <a:pt x="3920" y="11929"/>
                  <a:pt x="4198" y="13040"/>
                  <a:pt x="4730" y="14037"/>
                </a:cubicBezTo>
                <a:lnTo>
                  <a:pt x="1270" y="15882"/>
                </a:lnTo>
                <a:cubicBezTo>
                  <a:pt x="436" y="14318"/>
                  <a:pt x="0" y="12572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545" y="-1"/>
                  <a:pt x="21284" y="4497"/>
                  <a:pt x="21585" y="10234"/>
                </a:cubicBezTo>
                <a:lnTo>
                  <a:pt x="24281" y="10093"/>
                </a:lnTo>
                <a:lnTo>
                  <a:pt x="19871" y="14991"/>
                </a:lnTo>
                <a:lnTo>
                  <a:pt x="14973" y="10581"/>
                </a:lnTo>
                <a:lnTo>
                  <a:pt x="17669" y="10440"/>
                </a:lnTo>
                <a:close/>
              </a:path>
            </a:pathLst>
          </a:custGeom>
          <a:solidFill>
            <a:srgbClr val="FFCC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5349" name="AutoShape 18"/>
          <p:cNvSpPr>
            <a:spLocks noChangeArrowheads="1"/>
          </p:cNvSpPr>
          <p:nvPr/>
        </p:nvSpPr>
        <p:spPr bwMode="auto">
          <a:xfrm>
            <a:off x="4419600" y="2805113"/>
            <a:ext cx="1752600" cy="1538287"/>
          </a:xfrm>
          <a:custGeom>
            <a:avLst/>
            <a:gdLst>
              <a:gd name="T0" fmla="*/ 54926322 w 21600"/>
              <a:gd name="T1" fmla="*/ 1435307 h 21600"/>
              <a:gd name="T2" fmla="*/ 17024967 w 21600"/>
              <a:gd name="T3" fmla="*/ 63981487 h 21600"/>
              <a:gd name="T4" fmla="*/ 62076037 w 21600"/>
              <a:gd name="T5" fmla="*/ 25019455 h 21600"/>
              <a:gd name="T6" fmla="*/ 157398815 w 21600"/>
              <a:gd name="T7" fmla="*/ 38409175 h 21600"/>
              <a:gd name="T8" fmla="*/ 132881726 w 21600"/>
              <a:gd name="T9" fmla="*/ 69636614 h 21600"/>
              <a:gd name="T10" fmla="*/ 92347009 w 21600"/>
              <a:gd name="T11" fmla="*/ 5074395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49" y="9360"/>
                </a:moveTo>
                <a:cubicBezTo>
                  <a:pt x="15986" y="6668"/>
                  <a:pt x="13572" y="4776"/>
                  <a:pt x="10800" y="4776"/>
                </a:cubicBezTo>
                <a:cubicBezTo>
                  <a:pt x="7473" y="4776"/>
                  <a:pt x="4776" y="7473"/>
                  <a:pt x="4776" y="10800"/>
                </a:cubicBezTo>
                <a:cubicBezTo>
                  <a:pt x="4775" y="11237"/>
                  <a:pt x="4823" y="11673"/>
                  <a:pt x="4917" y="12100"/>
                </a:cubicBezTo>
                <a:lnTo>
                  <a:pt x="254" y="13131"/>
                </a:lnTo>
                <a:cubicBezTo>
                  <a:pt x="85" y="12365"/>
                  <a:pt x="0" y="1158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770" y="-1"/>
                  <a:pt x="20098" y="3392"/>
                  <a:pt x="21286" y="8218"/>
                </a:cubicBezTo>
                <a:lnTo>
                  <a:pt x="23908" y="7573"/>
                </a:lnTo>
                <a:lnTo>
                  <a:pt x="20184" y="13730"/>
                </a:lnTo>
                <a:lnTo>
                  <a:pt x="14027" y="10005"/>
                </a:lnTo>
                <a:lnTo>
                  <a:pt x="16649" y="9360"/>
                </a:lnTo>
                <a:close/>
              </a:path>
            </a:pathLst>
          </a:custGeom>
          <a:solidFill>
            <a:srgbClr val="FFCC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7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87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happened to the molecules during the creation of a new smell?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smell of the molecules in the ester lab changed because the reactant molecules combined to form different product molecules.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a chemical reaction, bonds are broken and new bonds are formed.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catalyst is a substance that accelerates a chemical reaction but is itself not permanently consumed or altered by the reaction.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9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9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533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Predict the structural formula of the product of this reaction.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smell would you expect the product to have?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189443" name="Picture 27" descr="LBCTG_SME_989_2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6600"/>
            <a:ext cx="58674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4" name="Text Box 29"/>
          <p:cNvSpPr txBox="1">
            <a:spLocks noChangeArrowheads="1"/>
          </p:cNvSpPr>
          <p:nvPr/>
        </p:nvSpPr>
        <p:spPr bwMode="auto">
          <a:xfrm>
            <a:off x="2057400" y="4540250"/>
            <a:ext cx="1371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Formic acid</a:t>
            </a:r>
          </a:p>
        </p:txBody>
      </p:sp>
      <p:sp>
        <p:nvSpPr>
          <p:cNvPr id="189445" name="Text Box 30"/>
          <p:cNvSpPr txBox="1">
            <a:spLocks noChangeArrowheads="1"/>
          </p:cNvSpPr>
          <p:nvPr/>
        </p:nvSpPr>
        <p:spPr bwMode="auto">
          <a:xfrm>
            <a:off x="5105400" y="4540250"/>
            <a:ext cx="1447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Ethanol</a:t>
            </a:r>
          </a:p>
        </p:txBody>
      </p:sp>
    </p:spTree>
    <p:extLst>
      <p:ext uri="{BB962C8B-B14F-4D97-AF65-F5344CB8AC3E}">
        <p14:creationId xmlns:p14="http://schemas.microsoft.com/office/powerpoint/2010/main" val="408810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</a:t>
            </a:r>
            <a:r>
              <a:rPr lang="en-US" smtClean="0">
                <a:latin typeface="Arial" charset="0"/>
                <a:ea typeface="ＭＳ Ｐゴシック" charset="0"/>
              </a:rPr>
              <a:t>35: </a:t>
            </a:r>
            <a:r>
              <a:rPr lang="en-US">
                <a:latin typeface="Arial" charset="0"/>
                <a:ea typeface="ＭＳ Ｐゴシック" charset="0"/>
              </a:rPr>
              <a:t>Making Scents</a:t>
            </a:r>
          </a:p>
        </p:txBody>
      </p:sp>
      <p:sp>
        <p:nvSpPr>
          <p:cNvPr id="164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Analyzing Ester Synthesis</a:t>
            </a:r>
          </a:p>
        </p:txBody>
      </p:sp>
    </p:spTree>
    <p:extLst>
      <p:ext uri="{BB962C8B-B14F-4D97-AF65-F5344CB8AC3E}">
        <p14:creationId xmlns:p14="http://schemas.microsoft.com/office/powerpoint/2010/main" val="204242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66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you think happened in the experiment in the previous class to transform an acid molecule and an alcohol molecule into a sweet-smelling molecule?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4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68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happened to the molecules during the creation of a new smell?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happened at a molecular level during the ester synthesis lab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the product of a reaction between an alcohol and a carboxylic acid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generally define a chemical reaction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what a catalyst is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Arial" charset="0"/>
                <a:ea typeface="ＭＳ Ｐゴシック" charset="0"/>
              </a:rPr>
              <a:t>Prepare for the Follow-up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</a:p>
          <a:p>
            <a:pPr marL="114300" lvl="1" indent="0" eaLnBrk="1" hangingPunct="1">
              <a:buFont typeface="Times" charset="0"/>
              <a:buNone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buFont typeface="Times" charset="0"/>
              <a:buNone/>
            </a:pPr>
            <a:r>
              <a:rPr lang="en-US" sz="2400" b="1">
                <a:latin typeface="Arial" charset="0"/>
                <a:ea typeface="ＭＳ Ｐゴシック" charset="0"/>
              </a:rPr>
              <a:t>Chemical equation:</a:t>
            </a:r>
            <a:r>
              <a:rPr lang="en-US" sz="2400">
                <a:latin typeface="Arial" charset="0"/>
                <a:ea typeface="ＭＳ Ｐゴシック" charset="0"/>
              </a:rPr>
              <a:t> A chemical sentence that tracks what happens during a change in matter. Chemical equations are written with chemical formulas and keep track of the atoms involved in the changes.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73059" name="AutoShape 5"/>
          <p:cNvSpPr>
            <a:spLocks noChangeArrowheads="1"/>
          </p:cNvSpPr>
          <p:nvPr/>
        </p:nvSpPr>
        <p:spPr bwMode="auto">
          <a:xfrm>
            <a:off x="1219200" y="2971800"/>
            <a:ext cx="69342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8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Arial" charset="0"/>
                <a:ea typeface="ＭＳ Ｐゴシック" charset="0"/>
              </a:rPr>
              <a:t>Prepare for the Follow-up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311373" name="Group 77"/>
          <p:cNvGraphicFramePr>
            <a:graphicFrameLocks noGrp="1"/>
          </p:cNvGraphicFramePr>
          <p:nvPr/>
        </p:nvGraphicFramePr>
        <p:xfrm>
          <a:off x="1143000" y="2209800"/>
          <a:ext cx="7162800" cy="3579813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1371600"/>
                <a:gridCol w="1646238"/>
                <a:gridCol w="1554162"/>
              </a:tblGrid>
              <a:tr h="118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Test tube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Organic acid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Alcohol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Smell of mixture before heating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Smell of mixture after heating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</a:tr>
              <a:tr h="716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Acetic acid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isopentanol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putrid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Fruity, banana smell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Acetic acid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butanol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strongly putrid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Fruity, pear smell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Butyric acid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ethanol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putrid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Fruity, pineapple smell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17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77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products of these reactions smell sweet, so they must all contain an ester functional group.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Many different acids and alcohols can be brought together to form an ester and water.</a:t>
            </a: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179202" name="Picture 6" descr="LBCTG_SME_989_2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2"/>
          <a:stretch>
            <a:fillRect/>
          </a:stretch>
        </p:blipFill>
        <p:spPr bwMode="auto">
          <a:xfrm>
            <a:off x="914400" y="2319338"/>
            <a:ext cx="7315200" cy="385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Acetic acid</a:t>
            </a:r>
          </a:p>
        </p:txBody>
      </p:sp>
      <p:sp>
        <p:nvSpPr>
          <p:cNvPr id="179204" name="Text Box 8"/>
          <p:cNvSpPr txBox="1">
            <a:spLocks noChangeArrowheads="1"/>
          </p:cNvSpPr>
          <p:nvPr/>
        </p:nvSpPr>
        <p:spPr bwMode="auto">
          <a:xfrm>
            <a:off x="3886200" y="33528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Butanol</a:t>
            </a:r>
          </a:p>
        </p:txBody>
      </p:sp>
      <p:sp>
        <p:nvSpPr>
          <p:cNvPr id="179205" name="Text Box 9"/>
          <p:cNvSpPr txBox="1">
            <a:spLocks noChangeArrowheads="1"/>
          </p:cNvSpPr>
          <p:nvPr/>
        </p:nvSpPr>
        <p:spPr bwMode="auto">
          <a:xfrm>
            <a:off x="3962400" y="5029200"/>
            <a:ext cx="762000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aseline="0">
                <a:solidFill>
                  <a:srgbClr val="000000"/>
                </a:solidFill>
              </a:rPr>
              <a:t>Water</a:t>
            </a:r>
            <a:endParaRPr lang="en-US" sz="1400" baseline="0">
              <a:solidFill>
                <a:srgbClr val="000000"/>
              </a:solidFill>
            </a:endParaRPr>
          </a:p>
        </p:txBody>
      </p:sp>
      <p:sp>
        <p:nvSpPr>
          <p:cNvPr id="179206" name="Text Box 10"/>
          <p:cNvSpPr txBox="1">
            <a:spLocks noChangeArrowheads="1"/>
          </p:cNvSpPr>
          <p:nvPr/>
        </p:nvSpPr>
        <p:spPr bwMode="auto">
          <a:xfrm>
            <a:off x="6172200" y="50292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Butyl acetate</a:t>
            </a:r>
          </a:p>
        </p:txBody>
      </p:sp>
      <p:sp>
        <p:nvSpPr>
          <p:cNvPr id="179207" name="Text Box 11"/>
          <p:cNvSpPr txBox="1">
            <a:spLocks noChangeArrowheads="1"/>
          </p:cNvSpPr>
          <p:nvPr/>
        </p:nvSpPr>
        <p:spPr bwMode="auto">
          <a:xfrm>
            <a:off x="5486400" y="25908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H</a:t>
            </a:r>
            <a:r>
              <a:rPr lang="en-US" sz="1400">
                <a:solidFill>
                  <a:srgbClr val="000000"/>
                </a:solidFill>
              </a:rPr>
              <a:t>2</a:t>
            </a:r>
            <a:r>
              <a:rPr lang="en-US" sz="1400" baseline="0">
                <a:solidFill>
                  <a:srgbClr val="000000"/>
                </a:solidFill>
              </a:rPr>
              <a:t>SO</a:t>
            </a:r>
            <a:r>
              <a:rPr lang="en-US" sz="1400">
                <a:solidFill>
                  <a:srgbClr val="000000"/>
                </a:solidFill>
              </a:rPr>
              <a:t>4</a:t>
            </a:r>
            <a:endParaRPr lang="en-US" sz="1400" baseline="0">
              <a:solidFill>
                <a:srgbClr val="000000"/>
              </a:solidFill>
            </a:endParaRPr>
          </a:p>
        </p:txBody>
      </p:sp>
      <p:sp>
        <p:nvSpPr>
          <p:cNvPr id="179208" name="Line 12"/>
          <p:cNvSpPr>
            <a:spLocks noChangeShapeType="1"/>
          </p:cNvSpPr>
          <p:nvPr/>
        </p:nvSpPr>
        <p:spPr bwMode="auto">
          <a:xfrm>
            <a:off x="55626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4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Macintosh PowerPoint</Application>
  <PresentationFormat>On-screen Show (4:3)</PresentationFormat>
  <Paragraphs>95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35: Making Scents</vt:lpstr>
      <vt:lpstr>ChemCatalyst</vt:lpstr>
      <vt:lpstr>Key Question</vt:lpstr>
      <vt:lpstr>You will be able to:</vt:lpstr>
      <vt:lpstr>Prepare for the Follow-up Activity</vt:lpstr>
      <vt:lpstr>Prepare for the Follow-up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35: Making Scents</dc:title>
  <dc:creator>Matthew Belford</dc:creator>
  <cp:lastModifiedBy>Jeffrey Dowling</cp:lastModifiedBy>
  <cp:revision>4</cp:revision>
  <dcterms:created xsi:type="dcterms:W3CDTF">2014-12-05T21:17:47Z</dcterms:created>
  <dcterms:modified xsi:type="dcterms:W3CDTF">2015-06-10T22:58:15Z</dcterms:modified>
</cp:coreProperties>
</file>