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4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EDAB3-EE21-F847-9E46-146136681590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7B5B9-9CA0-AC4B-9579-64B0F7BF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7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B79365-A238-FF48-A8EC-9C03ED428499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3A2467-F268-174C-A14B-127EEDBB4AC6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735462-6530-2C4D-8ACE-2075E613F031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F109C0-A43C-D546-8AD5-8ED1E6725BFC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F889BE2-829E-6143-9443-D5EFB5283FAA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D3AB29-4940-3B4F-A093-5D04559AD35C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6B97C9-627B-2B49-AF90-8E7F6D98A3D7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E9EF55-8E91-7147-A560-6D97A5B7A1A6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78A446-3859-1647-96FB-B9C398352D92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3B8C9E2-CA4B-0F40-912C-6B84E4197757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3F362C2-2E3B-6945-BC34-621F0327716E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47E7B9-9A14-F14E-A266-8C1C2B67D25A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3E1439-EBB4-CF4A-8B7F-7984E9DA2EBB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17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18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30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0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9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2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7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406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4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1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475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89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171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5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</a:t>
            </a:r>
            <a:r>
              <a:rPr lang="en-US" sz="20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971" y="27432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A32561"/>
                </a:solidFill>
                <a:ea typeface="ＭＳ Ｐゴシック" charset="0"/>
              </a:rPr>
              <a:t>Unit 2: SMELLS</a:t>
            </a:r>
          </a:p>
          <a:p>
            <a:pPr marL="0" indent="0" eaLnBrk="1" hangingPunct="1"/>
            <a:r>
              <a:rPr lang="en-US" dirty="0">
                <a:solidFill>
                  <a:srgbClr val="A32561"/>
                </a:solidFill>
                <a:ea typeface="ＭＳ Ｐゴシック" charset="0"/>
              </a:rPr>
              <a:t>Molecular Structure and Properties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341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3733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Some valence electrons are not involved in bonding.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Lone pair:</a:t>
            </a:r>
            <a:r>
              <a:rPr lang="en-US" sz="2400">
                <a:latin typeface="Arial" charset="0"/>
                <a:ea typeface="ＭＳ Ｐゴシック" charset="0"/>
              </a:rPr>
              <a:t> A pair of valence electrons not involved in bonding within a molecule. The two electrons belong to one atom.</a:t>
            </a:r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  <p:sp>
        <p:nvSpPr>
          <p:cNvPr id="87043" name="AutoShape 5"/>
          <p:cNvSpPr>
            <a:spLocks noChangeArrowheads="1"/>
          </p:cNvSpPr>
          <p:nvPr/>
        </p:nvSpPr>
        <p:spPr bwMode="auto">
          <a:xfrm>
            <a:off x="1219200" y="3200400"/>
            <a:ext cx="7162800" cy="1524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515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6934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does one atom bond to another in a molecule?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A covalent bond is a bond in which two atoms share a pair of valence electrons.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Lewis dot symbols show the valence electrons in an atom and are used to predict bonding in a molecule.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154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 (cont.)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010400" cy="39624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In a Lewis dot structure, a pair of electrons that are shared in a covalent bond is called a bonded pair. Pairs of electrons that are not involved in bonding and belong to one atom are referred to as lone pairs.</a:t>
            </a:r>
          </a:p>
          <a:p>
            <a:pPr marL="0" indent="0" eaLnBrk="1" hangingPunct="1">
              <a:buFontTx/>
              <a:buChar char="•"/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HONC 1234 rule indicates how many electrons are available for bonding in atoms of hydrogen, oxygen, nitrogen, and carbon.</a:t>
            </a:r>
          </a:p>
        </p:txBody>
      </p:sp>
    </p:spTree>
    <p:extLst>
      <p:ext uri="{BB962C8B-B14F-4D97-AF65-F5344CB8AC3E}">
        <p14:creationId xmlns:p14="http://schemas.microsoft.com/office/powerpoint/2010/main" val="3016042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086600" cy="2057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molecular formula C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H</a:t>
            </a:r>
            <a:r>
              <a:rPr lang="en-US" sz="2400" baseline="-25000">
                <a:latin typeface="Palatino" charset="0"/>
                <a:ea typeface="ＭＳ Ｐゴシック" charset="0"/>
              </a:rPr>
              <a:t>10</a:t>
            </a:r>
            <a:r>
              <a:rPr lang="en-US" sz="2400">
                <a:latin typeface="Palatino" charset="0"/>
                <a:ea typeface="ＭＳ Ｐゴシック" charset="0"/>
              </a:rPr>
              <a:t>O has seven different isomers. Draw the structural formula of one of them. You can use your puzzle pieces to assist you.</a:t>
            </a:r>
          </a:p>
        </p:txBody>
      </p:sp>
    </p:spTree>
    <p:extLst>
      <p:ext uri="{BB962C8B-B14F-4D97-AF65-F5344CB8AC3E}">
        <p14:creationId xmlns:p14="http://schemas.microsoft.com/office/powerpoint/2010/main" val="3391601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31: </a:t>
            </a:r>
            <a:r>
              <a:rPr lang="en-US" dirty="0">
                <a:latin typeface="Arial" charset="0"/>
                <a:ea typeface="ＭＳ Ｐゴシック" charset="0"/>
              </a:rPr>
              <a:t>Connect the Dots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Lewis Dot Symbols</a:t>
            </a:r>
          </a:p>
        </p:txBody>
      </p:sp>
    </p:spTree>
    <p:extLst>
      <p:ext uri="{BB962C8B-B14F-4D97-AF65-F5344CB8AC3E}">
        <p14:creationId xmlns:p14="http://schemas.microsoft.com/office/powerpoint/2010/main" val="2411463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6781800" cy="1813969"/>
          </a:xfrm>
        </p:spPr>
        <p:txBody>
          <a:bodyPr/>
          <a:lstStyle/>
          <a:p>
            <a:pPr marL="0" indent="0" eaLnBrk="1" hangingPunct="1">
              <a:tabLst>
                <a:tab pos="635000" algn="l"/>
              </a:tabLst>
            </a:pPr>
            <a:r>
              <a:rPr lang="en-US" sz="2400" dirty="0">
                <a:latin typeface="Palatino" charset="0"/>
                <a:ea typeface="ＭＳ Ｐゴシック" charset="0"/>
              </a:rPr>
              <a:t>These diagrams are called Lewis dot symbols.</a:t>
            </a:r>
          </a:p>
          <a:p>
            <a:pPr marL="0" indent="0" eaLnBrk="1" hangingPunct="1">
              <a:tabLst>
                <a:tab pos="635000" algn="l"/>
              </a:tabLst>
            </a:pPr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tabLst>
                <a:tab pos="635000" algn="l"/>
              </a:tabLst>
            </a:pPr>
            <a:endParaRPr lang="en-US" sz="2400" dirty="0">
              <a:latin typeface="Palatino" charset="0"/>
              <a:ea typeface="ＭＳ Ｐゴシック" charset="0"/>
            </a:endParaRPr>
          </a:p>
        </p:txBody>
      </p:sp>
      <p:pic>
        <p:nvPicPr>
          <p:cNvPr id="72707" name="Picture 4" descr="LBCTG_SME_989_0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58"/>
          <a:stretch>
            <a:fillRect/>
          </a:stretch>
        </p:blipFill>
        <p:spPr bwMode="auto">
          <a:xfrm>
            <a:off x="1676400" y="2667000"/>
            <a:ext cx="54879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8" name="Rectangle 6"/>
          <p:cNvSpPr>
            <a:spLocks noChangeArrowheads="1"/>
          </p:cNvSpPr>
          <p:nvPr/>
        </p:nvSpPr>
        <p:spPr bwMode="auto">
          <a:xfrm>
            <a:off x="860425" y="28336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9" name="Text Box 9"/>
          <p:cNvSpPr txBox="1">
            <a:spLocks noChangeArrowheads="1"/>
          </p:cNvSpPr>
          <p:nvPr/>
        </p:nvSpPr>
        <p:spPr bwMode="auto">
          <a:xfrm>
            <a:off x="1219200" y="3603407"/>
            <a:ext cx="6781800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baseline="0" dirty="0">
                <a:solidFill>
                  <a:srgbClr val="000000"/>
                </a:solidFill>
                <a:latin typeface="Palatino" charset="0"/>
              </a:rPr>
              <a:t>What is the relationship between the number of dots, the number of valence electrons, and the HONC 1234 rule?</a:t>
            </a:r>
          </a:p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baseline="0" dirty="0">
                <a:solidFill>
                  <a:srgbClr val="000000"/>
                </a:solidFill>
                <a:latin typeface="Palatino" charset="0"/>
              </a:rPr>
              <a:t>Create a Lewis dot symbol for fluorine, F. How many bonds will fluorine make?</a:t>
            </a:r>
            <a:endParaRPr lang="en-US" b="1" baseline="0" dirty="0">
              <a:solidFill>
                <a:srgbClr val="000000"/>
              </a:solidFill>
              <a:latin typeface="Palat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432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does one atom bond to another in a molecule?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432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10400" cy="38862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create accurate structural formulas using Lewis dot symbols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describe the type of bonding found in molecular substances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explain the chemistry behind the HONC 1234 rule</a:t>
            </a:r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731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Times" charset="0"/>
              <a:buNone/>
            </a:pPr>
            <a:endParaRPr lang="en-US">
              <a:latin typeface="Palatino" charset="0"/>
              <a:ea typeface="ＭＳ Ｐゴシック" charset="0"/>
            </a:endParaRPr>
          </a:p>
          <a:p>
            <a:pPr lvl="1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  <p:sp>
        <p:nvSpPr>
          <p:cNvPr id="78851" name="Text Box 5"/>
          <p:cNvSpPr txBox="1">
            <a:spLocks noChangeArrowheads="1"/>
          </p:cNvSpPr>
          <p:nvPr/>
        </p:nvSpPr>
        <p:spPr bwMode="auto">
          <a:xfrm>
            <a:off x="1219200" y="2133600"/>
            <a:ext cx="678180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1143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defTabSz="914400" fontAlgn="base">
              <a:spcBef>
                <a:spcPct val="20000"/>
              </a:spcBef>
              <a:spcAft>
                <a:spcPct val="0"/>
              </a:spcAft>
              <a:buFont typeface="Times" charset="0"/>
              <a:buNone/>
            </a:pPr>
            <a:r>
              <a:rPr lang="en-US" baseline="0">
                <a:solidFill>
                  <a:srgbClr val="000000"/>
                </a:solidFill>
                <a:latin typeface="Palatino" charset="0"/>
                <a:cs typeface="ＭＳ Ｐゴシック" charset="0"/>
              </a:rPr>
              <a:t>Work in groups of four.</a:t>
            </a:r>
            <a:endParaRPr lang="en-US" sz="2800" baseline="0">
              <a:solidFill>
                <a:srgbClr val="000000"/>
              </a:solidFill>
              <a:latin typeface="Palatino" charset="0"/>
              <a:cs typeface="ＭＳ Ｐゴシック" charset="0"/>
            </a:endParaRPr>
          </a:p>
          <a:p>
            <a:pPr lvl="1" defTabSz="914400" fontAlgn="base">
              <a:spcBef>
                <a:spcPct val="20000"/>
              </a:spcBef>
              <a:spcAft>
                <a:spcPct val="0"/>
              </a:spcAft>
              <a:buFont typeface="Times" charset="0"/>
              <a:buNone/>
            </a:pPr>
            <a:endParaRPr lang="en-US" baseline="0">
              <a:solidFill>
                <a:srgbClr val="000000"/>
              </a:solidFill>
              <a:latin typeface="Palatino" charset="0"/>
              <a:cs typeface="ＭＳ Ｐゴシック" charset="0"/>
            </a:endParaRPr>
          </a:p>
          <a:p>
            <a:pPr lvl="1" defTabSz="914400" fontAlgn="base">
              <a:spcBef>
                <a:spcPct val="20000"/>
              </a:spcBef>
              <a:spcAft>
                <a:spcPct val="0"/>
              </a:spcAft>
              <a:buFont typeface="Times" charset="0"/>
              <a:buNone/>
            </a:pPr>
            <a:r>
              <a:rPr lang="en-US" b="1" baseline="0">
                <a:solidFill>
                  <a:srgbClr val="000000"/>
                </a:solidFill>
                <a:cs typeface="ＭＳ Ｐゴシック" charset="0"/>
              </a:rPr>
              <a:t>Lewis dot symbol</a:t>
            </a:r>
            <a:r>
              <a:rPr lang="en-US" baseline="0">
                <a:solidFill>
                  <a:srgbClr val="000000"/>
                </a:solidFill>
                <a:cs typeface="ＭＳ Ｐゴシック" charset="0"/>
              </a:rPr>
              <a:t>: A diagram that uses dots to show the valence electrons of a single atom.</a:t>
            </a:r>
            <a:endParaRPr lang="en-US" sz="2800" baseline="0">
              <a:solidFill>
                <a:srgbClr val="000000"/>
              </a:solidFill>
              <a:latin typeface="Palatino" charset="0"/>
              <a:cs typeface="ＭＳ Ｐゴシック" charset="0"/>
            </a:endParaRPr>
          </a:p>
        </p:txBody>
      </p:sp>
      <p:sp>
        <p:nvSpPr>
          <p:cNvPr id="78852" name="AutoShape 6"/>
          <p:cNvSpPr>
            <a:spLocks noChangeArrowheads="1"/>
          </p:cNvSpPr>
          <p:nvPr/>
        </p:nvSpPr>
        <p:spPr bwMode="auto">
          <a:xfrm>
            <a:off x="1219200" y="2895600"/>
            <a:ext cx="6858000" cy="1143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782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 (cont.)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209800"/>
            <a:ext cx="7162800" cy="3810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Each puzzle piece contains the correct number of valence electrons for that atom. It also contains the appropriate number of tabs for bonding.</a:t>
            </a:r>
            <a:endParaRPr lang="en-US">
              <a:latin typeface="Palatino" charset="0"/>
              <a:ea typeface="ＭＳ Ｐゴシック" charset="0"/>
            </a:endParaRPr>
          </a:p>
        </p:txBody>
      </p:sp>
      <p:pic>
        <p:nvPicPr>
          <p:cNvPr id="80899" name="Picture 5" descr="LBCTG_SME_989_0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14800"/>
            <a:ext cx="5183188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939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You can use Lewis dot </a:t>
            </a:r>
            <a:r>
              <a:rPr lang="en-US" sz="2400" i="1">
                <a:latin typeface="Palatino" charset="0"/>
                <a:ea typeface="ＭＳ Ｐゴシック" charset="0"/>
              </a:rPr>
              <a:t>symbols</a:t>
            </a:r>
            <a:r>
              <a:rPr lang="en-US" sz="2400">
                <a:latin typeface="Palatino" charset="0"/>
                <a:ea typeface="ＭＳ Ｐゴシック" charset="0"/>
              </a:rPr>
              <a:t> to create Lewis dot </a:t>
            </a:r>
            <a:r>
              <a:rPr lang="en-US" sz="2400" i="1">
                <a:latin typeface="Palatino" charset="0"/>
                <a:ea typeface="ＭＳ Ｐゴシック" charset="0"/>
              </a:rPr>
              <a:t>structures</a:t>
            </a:r>
            <a:r>
              <a:rPr lang="en-US" sz="2400">
                <a:latin typeface="Palatino" charset="0"/>
                <a:ea typeface="ＭＳ Ｐゴシック" charset="0"/>
              </a:rPr>
              <a:t>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Lewis dot structure</a:t>
            </a:r>
            <a:r>
              <a:rPr lang="en-US" sz="2400">
                <a:latin typeface="Arial" charset="0"/>
                <a:ea typeface="ＭＳ Ｐゴシック" charset="0"/>
              </a:rPr>
              <a:t>: A diagram that uses dots to show the valence electrons of a molecule.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 b="1">
              <a:latin typeface="Palatino" charset="0"/>
              <a:ea typeface="ＭＳ Ｐゴシック" charset="0"/>
            </a:endParaRPr>
          </a:p>
        </p:txBody>
      </p:sp>
      <p:sp>
        <p:nvSpPr>
          <p:cNvPr id="82947" name="AutoShape 26"/>
          <p:cNvSpPr>
            <a:spLocks noChangeArrowheads="1"/>
          </p:cNvSpPr>
          <p:nvPr/>
        </p:nvSpPr>
        <p:spPr bwMode="auto">
          <a:xfrm>
            <a:off x="1219200" y="3276600"/>
            <a:ext cx="7239000" cy="1066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286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3886200"/>
            <a:ext cx="6705600" cy="1524000"/>
          </a:xfrm>
        </p:spPr>
        <p:txBody>
          <a:bodyPr/>
          <a:lstStyle/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Bonded pair:</a:t>
            </a:r>
            <a:r>
              <a:rPr lang="en-US" sz="2400">
                <a:latin typeface="Arial" charset="0"/>
                <a:ea typeface="ＭＳ Ｐゴシック" charset="0"/>
              </a:rPr>
              <a:t> A pair of electrons that are shared in a covalent bond between two atoms.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  <p:sp>
        <p:nvSpPr>
          <p:cNvPr id="84995" name="AutoShape 5"/>
          <p:cNvSpPr>
            <a:spLocks noChangeArrowheads="1"/>
          </p:cNvSpPr>
          <p:nvPr/>
        </p:nvSpPr>
        <p:spPr bwMode="auto">
          <a:xfrm>
            <a:off x="1219200" y="3810000"/>
            <a:ext cx="6705600" cy="990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6" name="Text Box 7"/>
          <p:cNvSpPr txBox="1">
            <a:spLocks noChangeArrowheads="1"/>
          </p:cNvSpPr>
          <p:nvPr/>
        </p:nvSpPr>
        <p:spPr bwMode="auto">
          <a:xfrm>
            <a:off x="1295400" y="2133600"/>
            <a:ext cx="6629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A covalent bond is the sharing of a pair of electrons between two nonmetal atoms.</a:t>
            </a:r>
          </a:p>
        </p:txBody>
      </p:sp>
    </p:spTree>
    <p:extLst>
      <p:ext uri="{BB962C8B-B14F-4D97-AF65-F5344CB8AC3E}">
        <p14:creationId xmlns:p14="http://schemas.microsoft.com/office/powerpoint/2010/main" val="4146125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453</Words>
  <Application>Microsoft Macintosh PowerPoint</Application>
  <PresentationFormat>On-screen Show (4:3)</PresentationFormat>
  <Paragraphs>56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Living By Chemistry SECOND EDITION</vt:lpstr>
      <vt:lpstr>Lesson 31: Connect the Dots</vt:lpstr>
      <vt:lpstr>ChemCatalyst</vt:lpstr>
      <vt:lpstr>Key Question</vt:lpstr>
      <vt:lpstr>You will be able to:</vt:lpstr>
      <vt:lpstr>Prepare for the Activity</vt:lpstr>
      <vt:lpstr>Prepare for the Activity (cont.)</vt:lpstr>
      <vt:lpstr>Discussion Notes</vt:lpstr>
      <vt:lpstr>Discussion Notes (cont.)</vt:lpstr>
      <vt:lpstr>Discussion Notes (cont.)</vt:lpstr>
      <vt:lpstr>Wrap Up</vt:lpstr>
      <vt:lpstr>Wrap Up (cont.)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31: Connect the Dots</dc:title>
  <dc:creator>Matthew Belford</dc:creator>
  <cp:lastModifiedBy>Jeffrey Dowling</cp:lastModifiedBy>
  <cp:revision>5</cp:revision>
  <dcterms:created xsi:type="dcterms:W3CDTF">2014-12-05T21:15:16Z</dcterms:created>
  <dcterms:modified xsi:type="dcterms:W3CDTF">2015-06-10T22:51:38Z</dcterms:modified>
</cp:coreProperties>
</file>