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B95FE-90D6-ED47-BFAD-CF5B4737D6D8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339EF-8227-A841-AF0A-F64CBFB10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3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B79365-A238-FF48-A8EC-9C03ED42849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5E8850-2889-D74C-92EC-E19BD915D8A6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7FB46C-5C34-E74F-A1F1-DD8F59F6F76D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6201A0-D4B7-774E-ACFC-4D7307F427DC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26F85C-617C-BF44-A167-23186EF16EC8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EFE6B1-9D0B-8D4D-BDA7-6D1379398F5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EC12FA-AF76-5947-84C3-DD520761E361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DA8557-B187-B847-B7EA-5321FB81F8B4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749F9C-DDBC-B345-A809-75B93348EEED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E8AE61-674F-E246-8252-4179805347F5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ECE62-7989-BC47-937A-4944068E88EB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75C411-6038-BF4B-9404-3EFC2BEC4122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9C8236-8C03-C949-AAA6-2D809922E386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8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9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0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4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177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7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4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3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94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72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138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3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971" y="27432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49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46082" name="Picture 4" descr="LBCTG_SME_989_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341788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5" descr="LBCTG_SME_989_0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1400"/>
            <a:ext cx="3582988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72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1295400" y="2133600"/>
            <a:ext cx="7010400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Molecules can smell different even if they have the same molecular formula.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Molecules can smell similar even if they have different molecular formulas.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1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can molecules with the same molecular formula be different?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Structural formulas show how the atoms in a molecule are connected.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 molecular formula can be associated with more than one structural formula.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Isomers are molecules with identical molecular formulas but different structural formulas.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smell of a molecule is a property that appears to be related to its structure.</a:t>
            </a:r>
          </a:p>
        </p:txBody>
      </p:sp>
    </p:spTree>
    <p:extLst>
      <p:ext uri="{BB962C8B-B14F-4D97-AF65-F5344CB8AC3E}">
        <p14:creationId xmlns:p14="http://schemas.microsoft.com/office/powerpoint/2010/main" val="164678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114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For each compound, predict the smell or describe what information you would want in order to predict the smell.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52227" name="Text Box 27"/>
          <p:cNvSpPr txBox="1">
            <a:spLocks noChangeArrowheads="1"/>
          </p:cNvSpPr>
          <p:nvPr/>
        </p:nvSpPr>
        <p:spPr bwMode="auto">
          <a:xfrm>
            <a:off x="1752600" y="3733800"/>
            <a:ext cx="60198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baseline="0">
                <a:solidFill>
                  <a:srgbClr val="000000"/>
                </a:solidFill>
                <a:latin typeface="Palatino" charset="0"/>
              </a:rPr>
              <a:t>a.</a:t>
            </a:r>
            <a:r>
              <a:rPr lang="en-US" sz="2800" baseline="0">
                <a:solidFill>
                  <a:srgbClr val="000000"/>
                </a:solidFill>
                <a:latin typeface="Palatino" charset="0"/>
              </a:rPr>
              <a:t> C</a:t>
            </a:r>
            <a:r>
              <a:rPr lang="en-US" sz="2800">
                <a:solidFill>
                  <a:srgbClr val="000000"/>
                </a:solidFill>
                <a:latin typeface="Palatino" charset="0"/>
              </a:rPr>
              <a:t>6</a:t>
            </a:r>
            <a:r>
              <a:rPr lang="en-US" sz="2800" baseline="0">
                <a:solidFill>
                  <a:srgbClr val="000000"/>
                </a:solidFill>
                <a:latin typeface="Palatino" charset="0"/>
              </a:rPr>
              <a:t>H</a:t>
            </a:r>
            <a:r>
              <a:rPr lang="en-US" sz="2800">
                <a:solidFill>
                  <a:srgbClr val="000000"/>
                </a:solidFill>
                <a:latin typeface="Palatino" charset="0"/>
              </a:rPr>
              <a:t>12</a:t>
            </a:r>
            <a:r>
              <a:rPr lang="en-US" sz="2800" baseline="0">
                <a:solidFill>
                  <a:srgbClr val="000000"/>
                </a:solidFill>
                <a:latin typeface="Palatino" charset="0"/>
              </a:rPr>
              <a:t>O</a:t>
            </a:r>
            <a:r>
              <a:rPr lang="en-US" sz="2800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sz="2800" baseline="0">
                <a:solidFill>
                  <a:srgbClr val="000000"/>
                </a:solidFill>
                <a:latin typeface="Palatino" charset="0"/>
              </a:rPr>
              <a:t> 			</a:t>
            </a:r>
            <a:r>
              <a:rPr lang="en-US" sz="2800" b="1" baseline="0">
                <a:solidFill>
                  <a:srgbClr val="000000"/>
                </a:solidFill>
                <a:latin typeface="Palatino" charset="0"/>
              </a:rPr>
              <a:t>b.</a:t>
            </a:r>
            <a:r>
              <a:rPr lang="en-US" sz="2800" baseline="0">
                <a:solidFill>
                  <a:srgbClr val="000000"/>
                </a:solidFill>
                <a:latin typeface="Palatino" charset="0"/>
              </a:rPr>
              <a:t> C</a:t>
            </a:r>
            <a:r>
              <a:rPr lang="en-US" sz="2800">
                <a:solidFill>
                  <a:srgbClr val="000000"/>
                </a:solidFill>
                <a:latin typeface="Palatino" charset="0"/>
              </a:rPr>
              <a:t>6</a:t>
            </a:r>
            <a:r>
              <a:rPr lang="en-US" sz="2800" baseline="0">
                <a:solidFill>
                  <a:srgbClr val="000000"/>
                </a:solidFill>
                <a:latin typeface="Palatino" charset="0"/>
              </a:rPr>
              <a:t>H</a:t>
            </a:r>
            <a:r>
              <a:rPr lang="en-US" sz="2800">
                <a:solidFill>
                  <a:srgbClr val="000000"/>
                </a:solidFill>
                <a:latin typeface="Palatino" charset="0"/>
              </a:rPr>
              <a:t>15</a:t>
            </a:r>
            <a:r>
              <a:rPr lang="en-US" sz="2800" baseline="0">
                <a:solidFill>
                  <a:srgbClr val="000000"/>
                </a:solidFill>
                <a:latin typeface="Palatino" charset="0"/>
              </a:rPr>
              <a:t>N</a:t>
            </a: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4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29: </a:t>
            </a:r>
            <a:r>
              <a:rPr lang="en-US" dirty="0">
                <a:latin typeface="Arial" charset="0"/>
                <a:ea typeface="ＭＳ Ｐゴシック" charset="0"/>
              </a:rPr>
              <a:t>Molecules in Two</a:t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</a:rPr>
              <a:t>Dimensions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Structural Formulas</a:t>
            </a:r>
          </a:p>
        </p:txBody>
      </p:sp>
    </p:spTree>
    <p:extLst>
      <p:ext uri="{BB962C8B-B14F-4D97-AF65-F5344CB8AC3E}">
        <p14:creationId xmlns:p14="http://schemas.microsoft.com/office/powerpoint/2010/main" val="420460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121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Predict the smells of these three new molecules. Provide evidence to support your prediction.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73769" name="Group 41"/>
          <p:cNvGraphicFramePr>
            <a:graphicFrameLocks noGrp="1"/>
          </p:cNvGraphicFramePr>
          <p:nvPr/>
        </p:nvGraphicFramePr>
        <p:xfrm>
          <a:off x="1295400" y="3429000"/>
          <a:ext cx="6858000" cy="2133600"/>
        </p:xfrm>
        <a:graphic>
          <a:graphicData uri="http://schemas.openxmlformats.org/drawingml/2006/table">
            <a:tbl>
              <a:tblPr/>
              <a:tblGrid>
                <a:gridCol w="4572000"/>
                <a:gridCol w="22860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Vial F: ethyl pentanoate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C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7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14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Vial G: butyric acid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C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8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Vial H: ethyl acetate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C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8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01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molecules with the same molecular formula be different?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9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difference between structural formulas and molecular formulas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recognize isomers</a:t>
            </a:r>
          </a:p>
        </p:txBody>
      </p:sp>
    </p:spTree>
    <p:extLst>
      <p:ext uri="{BB962C8B-B14F-4D97-AF65-F5344CB8AC3E}">
        <p14:creationId xmlns:p14="http://schemas.microsoft.com/office/powerpoint/2010/main" val="374842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endParaRPr lang="en-US">
              <a:latin typeface="Palatino" charset="0"/>
              <a:ea typeface="ＭＳ Ｐゴシック" charset="0"/>
            </a:endParaRPr>
          </a:p>
          <a:p>
            <a:pPr marL="114300" lvl="1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1371600" y="2133600"/>
            <a:ext cx="640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371600" y="21336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Work in groups of four.</a:t>
            </a:r>
          </a:p>
        </p:txBody>
      </p:sp>
    </p:spTree>
    <p:extLst>
      <p:ext uri="{BB962C8B-B14F-4D97-AF65-F5344CB8AC3E}">
        <p14:creationId xmlns:p14="http://schemas.microsoft.com/office/powerpoint/2010/main" val="84724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Even though the molecules in vials G and H have identical molecular formulas, they have different smells and therefore must be different somehow.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structural formula is a two-dimensional drawing of a molecule showing how the atoms in a molecule are connected.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4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Structural formula</a:t>
            </a:r>
            <a:r>
              <a:rPr lang="en-US" sz="2400">
                <a:latin typeface="Arial" charset="0"/>
                <a:ea typeface="ＭＳ Ｐゴシック" charset="0"/>
              </a:rPr>
              <a:t>: A drawing or diagram that a chemist uses to show how the atoms in a molecule are connected. Each line represents a covalent bond.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There are several ways to draw the same structural formula without changing the identity of the molecule.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sp>
        <p:nvSpPr>
          <p:cNvPr id="41987" name="AutoShape 5"/>
          <p:cNvSpPr>
            <a:spLocks noChangeArrowheads="1"/>
          </p:cNvSpPr>
          <p:nvPr/>
        </p:nvSpPr>
        <p:spPr bwMode="auto">
          <a:xfrm>
            <a:off x="1066800" y="2057400"/>
            <a:ext cx="7391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7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When two molecules have the same molecular formula but different structural formulas, they are called isomers of each other.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Isomers:</a:t>
            </a:r>
            <a:r>
              <a:rPr lang="en-US" sz="2400">
                <a:latin typeface="Arial" charset="0"/>
                <a:ea typeface="ＭＳ Ｐゴシック" charset="0"/>
              </a:rPr>
              <a:t> Molecules with the same molecular formula but different structural formulas.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sp>
        <p:nvSpPr>
          <p:cNvPr id="44035" name="AutoShape 4"/>
          <p:cNvSpPr>
            <a:spLocks noChangeArrowheads="1"/>
          </p:cNvSpPr>
          <p:nvPr/>
        </p:nvSpPr>
        <p:spPr bwMode="auto">
          <a:xfrm>
            <a:off x="1143000" y="3657600"/>
            <a:ext cx="69342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39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380</Words>
  <Application>Microsoft Macintosh PowerPoint</Application>
  <PresentationFormat>On-screen Show (4:3)</PresentationFormat>
  <Paragraphs>59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29: Molecules in Two Dimensions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29: Molecules in Two Dimensions</dc:title>
  <dc:creator>Matthew Belford</dc:creator>
  <cp:lastModifiedBy>Jeffrey Dowling</cp:lastModifiedBy>
  <cp:revision>5</cp:revision>
  <dcterms:created xsi:type="dcterms:W3CDTF">2014-12-05T21:14:19Z</dcterms:created>
  <dcterms:modified xsi:type="dcterms:W3CDTF">2015-06-10T22:49:06Z</dcterms:modified>
</cp:coreProperties>
</file>