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0245"/>
    <a:srgbClr val="540354"/>
    <a:srgbClr val="5D045C"/>
    <a:srgbClr val="4F2700"/>
    <a:srgbClr val="492500"/>
    <a:srgbClr val="804000"/>
    <a:srgbClr val="3B0980"/>
    <a:srgbClr val="B3B3B3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04" y="-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2A06C-EE35-E542-972E-BF9690E772F3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FA3BD-036D-EE41-913C-9C800BE75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5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B79365-A238-FF48-A8EC-9C03ED428499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40E2F56-4BFE-A048-9A17-3578878FE6C9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62A39AB-6B89-874C-AE25-CF835B75047E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DF2D426-846E-5C41-A0A6-E4E080B3EBDD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FA91E1-8905-574F-B76A-ED7EE405E0CB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FD25C62-B939-1D46-9EF0-9BA2D99175A0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E45D2A-6529-FC4B-B8EC-676B6A2BC353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D299CA-C1D5-E04C-BDEB-193B3F46BD6B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20D39E-2BBA-AF4E-AE93-AE617EECED75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5274040-463E-D943-BEC1-BD11B58D1632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3434D91-BFC7-5744-AA40-144C77F361F8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17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18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30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30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7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1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5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05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714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08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47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151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1908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254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003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4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</a:t>
            </a:r>
            <a:r>
              <a:rPr lang="en-US" sz="200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EDITION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971" y="2743200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A32561"/>
                </a:solidFill>
                <a:ea typeface="ＭＳ Ｐゴシック" charset="0"/>
              </a:rPr>
              <a:t>Unit 2: SMELLS</a:t>
            </a:r>
          </a:p>
          <a:p>
            <a:pPr marL="0" indent="0" eaLnBrk="1" hangingPunct="1"/>
            <a:r>
              <a:rPr lang="en-US" dirty="0">
                <a:solidFill>
                  <a:srgbClr val="A32561"/>
                </a:solidFill>
                <a:ea typeface="ＭＳ Ｐゴシック" charset="0"/>
              </a:rPr>
              <a:t>Molecular Structure and Properties</a:t>
            </a:r>
            <a:endParaRPr lang="en-US" sz="2000" dirty="0">
              <a:solidFill>
                <a:srgbClr val="D2931F"/>
              </a:solidFill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8043" y="17637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51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68580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does chemistry have to do with smell?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Smell appears to be related to molecular formula and chemical name.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149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0"/>
              </a:rPr>
              <a:t>Check-In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711575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How would you expect a compound with the molecular formula C</a:t>
            </a:r>
            <a:r>
              <a:rPr lang="en-US" sz="2400" baseline="-25000">
                <a:latin typeface="Palatino" charset="0"/>
                <a:ea typeface="ＭＳ Ｐゴシック" charset="0"/>
              </a:rPr>
              <a:t>8</a:t>
            </a:r>
            <a:r>
              <a:rPr lang="en-US" sz="2400">
                <a:latin typeface="Palatino" charset="0"/>
                <a:ea typeface="ＭＳ Ｐゴシック" charset="0"/>
              </a:rPr>
              <a:t>H</a:t>
            </a:r>
            <a:r>
              <a:rPr lang="en-US" sz="2400" baseline="-25000">
                <a:latin typeface="Palatino" charset="0"/>
                <a:ea typeface="ＭＳ Ｐゴシック" charset="0"/>
              </a:rPr>
              <a:t>16</a:t>
            </a:r>
            <a:r>
              <a:rPr lang="en-US" sz="2400">
                <a:latin typeface="Palatino" charset="0"/>
                <a:ea typeface="ＭＳ Ｐゴシック" charset="0"/>
              </a:rPr>
              <a:t>O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 to smell? Explain.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How sure are you of your prediction?</a:t>
            </a:r>
            <a:endParaRPr lang="en-US">
              <a:latin typeface="Palatino" charset="0"/>
              <a:ea typeface="ＭＳ Ｐゴシック" charset="0"/>
            </a:endParaRPr>
          </a:p>
          <a:p>
            <a:pPr marL="533400" indent="-533400" eaLnBrk="1" hangingPunct="1"/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252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990600"/>
            <a:ext cx="7391400" cy="914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In this unit you will learn: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315200" cy="4038600"/>
          </a:xfrm>
        </p:spPr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>
                <a:latin typeface="Palatino" charset="0"/>
                <a:ea typeface="ＭＳ Ｐゴシック" charset="0"/>
              </a:rPr>
              <a:t>how atoms form molecules</a:t>
            </a:r>
          </a:p>
          <a:p>
            <a:pPr marL="457200" indent="-457200" eaLnBrk="1" hangingPunct="1">
              <a:buFontTx/>
              <a:buChar char="•"/>
            </a:pPr>
            <a:r>
              <a:rPr lang="en-US">
                <a:latin typeface="Palatino" charset="0"/>
                <a:ea typeface="ＭＳ Ｐゴシック" charset="0"/>
              </a:rPr>
              <a:t>to predict the smell of a compound</a:t>
            </a:r>
          </a:p>
          <a:p>
            <a:pPr marL="457200" indent="-457200" eaLnBrk="1" hangingPunct="1">
              <a:buFontTx/>
              <a:buChar char="•"/>
            </a:pPr>
            <a:r>
              <a:rPr lang="en-US">
                <a:latin typeface="Palatino" charset="0"/>
                <a:ea typeface="ＭＳ Ｐゴシック" charset="0"/>
              </a:rPr>
              <a:t>to interpret molecular models</a:t>
            </a:r>
          </a:p>
          <a:p>
            <a:pPr marL="457200" indent="-457200" eaLnBrk="1" hangingPunct="1">
              <a:buFontTx/>
              <a:buChar char="•"/>
            </a:pPr>
            <a:r>
              <a:rPr lang="en-US">
                <a:latin typeface="Palatino" charset="0"/>
                <a:ea typeface="ＭＳ Ｐゴシック" charset="0"/>
              </a:rPr>
              <a:t>how the nose detects different molecules</a:t>
            </a:r>
          </a:p>
          <a:p>
            <a:pPr marL="457200" indent="-457200" eaLnBrk="1" hangingPunct="1">
              <a:buFontTx/>
              <a:buChar char="•"/>
            </a:pPr>
            <a:r>
              <a:rPr lang="en-US">
                <a:latin typeface="Palatino" charset="0"/>
                <a:ea typeface="ＭＳ Ｐゴシック" charset="0"/>
              </a:rPr>
              <a:t>about amino acids and proteins</a:t>
            </a:r>
            <a:endParaRPr lang="en-US" sz="2400">
              <a:latin typeface="Minion Pr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645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Lesson </a:t>
            </a:r>
            <a:r>
              <a:rPr lang="en-US" dirty="0" smtClean="0">
                <a:latin typeface="Arial" charset="0"/>
                <a:ea typeface="ＭＳ Ｐゴシック" charset="0"/>
              </a:rPr>
              <a:t>28: </a:t>
            </a:r>
            <a:r>
              <a:rPr lang="en-US" dirty="0">
                <a:latin typeface="Arial" charset="0"/>
                <a:ea typeface="ＭＳ Ｐゴシック" charset="0"/>
              </a:rPr>
              <a:t>Sniffing Around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Molecular Formulas</a:t>
            </a:r>
          </a:p>
        </p:txBody>
      </p:sp>
    </p:spTree>
    <p:extLst>
      <p:ext uri="{BB962C8B-B14F-4D97-AF65-F5344CB8AC3E}">
        <p14:creationId xmlns:p14="http://schemas.microsoft.com/office/powerpoint/2010/main" val="227031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eaLnBrk="1" hangingPunct="1"/>
            <a:r>
              <a:rPr lang="en-US" sz="2400">
                <a:latin typeface="Palatino" charset="0"/>
                <a:ea typeface="ＭＳ Ｐゴシック" charset="0"/>
              </a:rPr>
              <a:t>1. What do you think is happening when you smell something?</a:t>
            </a:r>
          </a:p>
          <a:p>
            <a:pPr eaLnBrk="1" hangingPunct="1"/>
            <a:r>
              <a:rPr lang="en-US" sz="2400">
                <a:latin typeface="Palatino" charset="0"/>
                <a:ea typeface="ＭＳ Ｐゴシック" charset="0"/>
              </a:rPr>
              <a:t>2. Why do you think we have a sense of smell?</a:t>
            </a:r>
            <a:endParaRPr lang="en-US">
              <a:latin typeface="Arial" charset="0"/>
              <a:ea typeface="ＭＳ Ｐゴシック" charset="0"/>
            </a:endParaRPr>
          </a:p>
          <a:p>
            <a:pPr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307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does chemistry have to do with smell?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487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detect patterns in chemical formulas and relate these patterns to a molecular property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create a hypothesis based on analysis of data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06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Activity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</a:p>
          <a:p>
            <a:pPr marL="0" indent="0" eaLnBrk="1" hangingPunct="1"/>
            <a:endParaRPr lang="en-US" sz="2400" i="1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Molecular formula:</a:t>
            </a:r>
            <a:r>
              <a:rPr lang="en-US" sz="2400">
                <a:latin typeface="Arial" charset="0"/>
                <a:ea typeface="ＭＳ Ｐゴシック" charset="0"/>
              </a:rPr>
              <a:t> The chemical formula of a molecular substance, showing the types of atoms in each molecule and the ratios of those atoms to one another.</a:t>
            </a:r>
            <a:endParaRPr lang="en-US" sz="2400">
              <a:latin typeface="Palatino" charset="0"/>
              <a:ea typeface="ＭＳ Ｐゴシック" charset="0"/>
            </a:endParaRPr>
          </a:p>
        </p:txBody>
      </p:sp>
      <p:sp>
        <p:nvSpPr>
          <p:cNvPr id="19459" name="AutoShape 4"/>
          <p:cNvSpPr>
            <a:spLocks noChangeArrowheads="1"/>
          </p:cNvSpPr>
          <p:nvPr/>
        </p:nvSpPr>
        <p:spPr bwMode="auto">
          <a:xfrm>
            <a:off x="1219200" y="2895600"/>
            <a:ext cx="7086600" cy="1828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725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Activity (cont.)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Chemicals may have very strong odors or be caustic. When smelling, don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t sniff directly from the container. Instead, use a wafting technique (use your hand to draw air toward you).</a:t>
            </a:r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588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 possible hypothesis is </a:t>
            </a:r>
            <a:r>
              <a:rPr lang="ja-JP" altLang="en-US" sz="2400">
                <a:latin typeface="Palatino" charset="0"/>
                <a:ea typeface="ＭＳ Ｐゴシック" charset="0"/>
              </a:rPr>
              <a:t>“</a:t>
            </a:r>
            <a:r>
              <a:rPr lang="en-US" altLang="ja-JP" sz="2400">
                <a:latin typeface="Palatino" charset="0"/>
                <a:ea typeface="ＭＳ Ｐゴシック" charset="0"/>
              </a:rPr>
              <a:t>The smell of a substance can be predicted if you know its name and/or its chemical formula.</a:t>
            </a:r>
            <a:r>
              <a:rPr lang="ja-JP" altLang="en-US" sz="2400">
                <a:latin typeface="Palatino" charset="0"/>
                <a:ea typeface="ＭＳ Ｐゴシック" charset="0"/>
              </a:rPr>
              <a:t>”</a:t>
            </a:r>
            <a:endParaRPr lang="en-US">
              <a:latin typeface="Palatino" charset="0"/>
              <a:ea typeface="ＭＳ Ｐゴシック" charset="0"/>
            </a:endParaRPr>
          </a:p>
        </p:txBody>
      </p:sp>
      <p:graphicFrame>
        <p:nvGraphicFramePr>
          <p:cNvPr id="44098" name="Group 66"/>
          <p:cNvGraphicFramePr>
            <a:graphicFrameLocks noGrp="1"/>
          </p:cNvGraphicFramePr>
          <p:nvPr/>
        </p:nvGraphicFramePr>
        <p:xfrm>
          <a:off x="1371600" y="2819400"/>
          <a:ext cx="6858000" cy="2105025"/>
        </p:xfrm>
        <a:graphic>
          <a:graphicData uri="http://schemas.openxmlformats.org/drawingml/2006/table">
            <a:tbl>
              <a:tblPr/>
              <a:tblGrid>
                <a:gridCol w="3429000"/>
                <a:gridCol w="3429000"/>
              </a:tblGrid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pitchFamily="48" charset="0"/>
                        <a:ea typeface="ＭＳ Ｐゴシック" pitchFamily="48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pitchFamily="48" charset="0"/>
                        <a:ea typeface="ＭＳ Ｐゴシック" pitchFamily="48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pitchFamily="48" charset="0"/>
                        <a:ea typeface="ＭＳ Ｐゴシック" pitchFamily="48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pitchFamily="48" charset="0"/>
                        <a:ea typeface="ＭＳ Ｐゴシック" pitchFamily="48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pitchFamily="48" charset="0"/>
                        <a:ea typeface="ＭＳ Ｐゴシック" pitchFamily="48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pitchFamily="48" charset="0"/>
                        <a:ea typeface="ＭＳ Ｐゴシック" pitchFamily="48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pitchFamily="48" charset="0"/>
                        <a:ea typeface="ＭＳ Ｐゴシック" pitchFamily="48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pitchFamily="48" charset="0"/>
                        <a:ea typeface="ＭＳ Ｐゴシック" pitchFamily="48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26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289</Words>
  <Application>Microsoft Macintosh PowerPoint</Application>
  <PresentationFormat>On-screen Show (4:3)</PresentationFormat>
  <Paragraphs>44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Living By Chemistry SECOND EDITION</vt:lpstr>
      <vt:lpstr>In this unit you will learn:</vt:lpstr>
      <vt:lpstr>Lesson 28: Sniffing Around</vt:lpstr>
      <vt:lpstr>ChemCatalyst</vt:lpstr>
      <vt:lpstr>Key Question</vt:lpstr>
      <vt:lpstr>You will be able to:</vt:lpstr>
      <vt:lpstr>Prepare for the Activity</vt:lpstr>
      <vt:lpstr>Prepare for the Activity (cont.)</vt:lpstr>
      <vt:lpstr>Discussion Notes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By Chemistry</dc:title>
  <dc:creator>Matthew Belford</dc:creator>
  <cp:lastModifiedBy>Jeffrey Dowling</cp:lastModifiedBy>
  <cp:revision>9</cp:revision>
  <dcterms:created xsi:type="dcterms:W3CDTF">2014-12-05T21:13:27Z</dcterms:created>
  <dcterms:modified xsi:type="dcterms:W3CDTF">2015-06-10T22:48:28Z</dcterms:modified>
</cp:coreProperties>
</file>