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4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D38F7-B755-A148-B05B-58C19A7B28E1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6426D-BE6B-9547-A587-6C147F19B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43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9EEBD7-BA93-AE4C-B175-4BEB0705154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892A4C7-F7AD-3A49-B43B-5703396D5F81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A78432-19C7-1D4E-9F6D-EDEC6FFD1C8E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91ABA4-953B-2A4A-81F4-2B40DD362727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C5D02D5-C2EB-E340-9618-864E9C61A695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2207D1-7D2A-8A45-88B7-07C157D82FFF}" type="slidenum">
              <a:rPr lang="en-US" sz="1200">
                <a:solidFill>
                  <a:prstClr val="black"/>
                </a:solidFill>
              </a:rPr>
              <a:pPr/>
              <a:t>14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ADB3F7-ED7B-DE41-94A3-B75E4BD31C9E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18B3D4-1A80-7844-9297-9DDF2A3184A2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751897F-1DA5-FA43-A229-392DD98FE5F4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4A2539-B596-6A4F-A00E-0B6E6AD42F48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3EB96E-192C-3542-9ADE-3AEA88A93537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52A4F46-15FD-4545-B8E9-7D89D0080B22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AA0CF9-E974-F54C-9605-153FCC9EA565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BE0F0B-577D-A64C-B529-792D02C06BC8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6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5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0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0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600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1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31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3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315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61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065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4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>
                <a:latin typeface="Arial" charset="0"/>
                <a:ea typeface="ＭＳ Ｐゴシック" charset="0"/>
              </a:rPr>
              <a:t>Living By Chemistry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 sz="2000">
                <a:latin typeface="Arial" charset="0"/>
                <a:ea typeface="ＭＳ Ｐゴシック" charset="0"/>
              </a:rPr>
              <a:t>SECOND EDITION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71800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>
                <a:solidFill>
                  <a:srgbClr val="CB8021"/>
                </a:solidFill>
                <a:ea typeface="ＭＳ Ｐゴシック" charset="0"/>
              </a:rPr>
              <a:t>Unit 1: ALCHEMY</a:t>
            </a:r>
          </a:p>
          <a:p>
            <a:pPr marL="0" indent="0" eaLnBrk="1" hangingPunct="1"/>
            <a:r>
              <a:rPr lang="en-US">
                <a:solidFill>
                  <a:srgbClr val="CB8021"/>
                </a:solidFill>
                <a:ea typeface="ＭＳ Ｐゴシック" charset="0"/>
              </a:rPr>
              <a:t>Matter, Atomic Structure, and Bonding</a:t>
            </a:r>
            <a:endParaRPr lang="en-US" sz="200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274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Metallic bond: </a:t>
            </a:r>
            <a:r>
              <a:rPr lang="en-US" sz="2400">
                <a:latin typeface="Arial" charset="0"/>
                <a:ea typeface="ＭＳ Ｐゴシック" charset="0"/>
              </a:rPr>
              <a:t>A bond between metal atoms in which the valence electrons are free to move throughout the substance.</a:t>
            </a: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Molecule: </a:t>
            </a:r>
            <a:r>
              <a:rPr lang="en-US" sz="2400">
                <a:latin typeface="Arial" charset="0"/>
                <a:ea typeface="ＭＳ Ｐゴシック" charset="0"/>
              </a:rPr>
              <a:t>A group of atoms covalently bonded together.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8131" name="AutoShape 5"/>
          <p:cNvSpPr>
            <a:spLocks noChangeArrowheads="1"/>
          </p:cNvSpPr>
          <p:nvPr/>
        </p:nvSpPr>
        <p:spPr bwMode="auto">
          <a:xfrm>
            <a:off x="1143000" y="2057400"/>
            <a:ext cx="6934200" cy="2209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747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2390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chart created in the previous lesson can now be labeled with the four types of bonds.</a:t>
            </a:r>
            <a:endParaRPr lang="en-US">
              <a:latin typeface="Palatino" charset="0"/>
              <a:ea typeface="ＭＳ Ｐゴシック" charset="0"/>
            </a:endParaRPr>
          </a:p>
        </p:txBody>
      </p:sp>
      <p:pic>
        <p:nvPicPr>
          <p:cNvPr id="50179" name="Picture 5" descr="LBCTG_ALC_988_261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88"/>
          <a:stretch>
            <a:fillRect/>
          </a:stretch>
        </p:blipFill>
        <p:spPr bwMode="auto">
          <a:xfrm>
            <a:off x="1447800" y="3021013"/>
            <a:ext cx="6477000" cy="322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4143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2390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Bonding also relates to the type of atom in the substance—metal or nonmetal.</a:t>
            </a:r>
            <a:endParaRPr lang="en-US" b="1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lvl="2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  <p:sp>
        <p:nvSpPr>
          <p:cNvPr id="52227" name="Text Box 5"/>
          <p:cNvSpPr txBox="1">
            <a:spLocks noChangeArrowheads="1"/>
          </p:cNvSpPr>
          <p:nvPr/>
        </p:nvSpPr>
        <p:spPr bwMode="auto">
          <a:xfrm>
            <a:off x="1143000" y="3200400"/>
            <a:ext cx="175260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baseline="0">
                <a:solidFill>
                  <a:srgbClr val="000000"/>
                </a:solidFill>
                <a:latin typeface="Palatino" charset="0"/>
              </a:rPr>
              <a:t>Metal atoms</a:t>
            </a:r>
          </a:p>
          <a:p>
            <a:pPr algn="ctr" defTabSz="914400" eaLnBrk="0" fontAlgn="base" hangingPunct="0">
              <a:lnSpc>
                <a:spcPct val="160000"/>
              </a:lnSpc>
              <a:spcBef>
                <a:spcPct val="50000"/>
              </a:spcBef>
              <a:spcAft>
                <a:spcPct val="0"/>
              </a:spcAft>
            </a:pPr>
            <a:endParaRPr lang="en-US" sz="1800" baseline="0">
              <a:solidFill>
                <a:srgbClr val="000000"/>
              </a:solidFill>
              <a:latin typeface="Palatino" charset="0"/>
            </a:endParaRPr>
          </a:p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baseline="0">
                <a:solidFill>
                  <a:srgbClr val="000000"/>
                </a:solidFill>
                <a:latin typeface="Palatino" charset="0"/>
              </a:rPr>
              <a:t>Metallic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2228" name="Text Box 6"/>
          <p:cNvSpPr txBox="1">
            <a:spLocks noChangeArrowheads="1"/>
          </p:cNvSpPr>
          <p:nvPr/>
        </p:nvSpPr>
        <p:spPr bwMode="auto">
          <a:xfrm>
            <a:off x="2819400" y="3175000"/>
            <a:ext cx="27432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baseline="0">
                <a:solidFill>
                  <a:srgbClr val="000000"/>
                </a:solidFill>
                <a:latin typeface="Palatino" charset="0"/>
              </a:rPr>
              <a:t>Nonmetal atoms</a:t>
            </a:r>
          </a:p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800" baseline="0">
              <a:solidFill>
                <a:srgbClr val="000000"/>
              </a:solidFill>
              <a:latin typeface="Palatino" charset="0"/>
            </a:endParaRPr>
          </a:p>
          <a:p>
            <a:pPr algn="ctr" defTabSz="914400" eaLnBrk="0" fontAlgn="base" hangingPunct="0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baseline="0">
                <a:solidFill>
                  <a:srgbClr val="000000"/>
                </a:solidFill>
                <a:latin typeface="Palatino" charset="0"/>
              </a:rPr>
              <a:t>Network      Molecular</a:t>
            </a:r>
          </a:p>
          <a:p>
            <a:pPr algn="ctr" defTabSz="914400" eaLnBrk="0" fontAlgn="base" hangingPunct="0">
              <a:lnSpc>
                <a:spcPct val="1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baseline="0">
                <a:solidFill>
                  <a:srgbClr val="000000"/>
                </a:solidFill>
                <a:latin typeface="Palatino" charset="0"/>
              </a:rPr>
              <a:t>covalent        covalent    </a:t>
            </a:r>
          </a:p>
          <a:p>
            <a:pPr algn="ctr" defTabSz="914400" eaLnBrk="0" fontAlgn="base" hangingPunct="0">
              <a:lnSpc>
                <a:spcPct val="20000"/>
              </a:lnSpc>
              <a:spcBef>
                <a:spcPct val="50000"/>
              </a:spcBef>
              <a:spcAft>
                <a:spcPct val="0"/>
              </a:spcAft>
            </a:pPr>
            <a:endParaRPr lang="en-US" baseline="0">
              <a:solidFill>
                <a:srgbClr val="000000"/>
              </a:solidFill>
              <a:latin typeface="Palatino" charset="0"/>
            </a:endParaRPr>
          </a:p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2229" name="Text Box 7"/>
          <p:cNvSpPr txBox="1">
            <a:spLocks noChangeArrowheads="1"/>
          </p:cNvSpPr>
          <p:nvPr/>
        </p:nvSpPr>
        <p:spPr bwMode="auto">
          <a:xfrm>
            <a:off x="5562600" y="3181350"/>
            <a:ext cx="28956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800" baseline="0">
                <a:solidFill>
                  <a:srgbClr val="000000"/>
                </a:solidFill>
                <a:latin typeface="Palatino" charset="0"/>
              </a:rPr>
              <a:t>Metal and nonmetal atoms</a:t>
            </a:r>
          </a:p>
          <a:p>
            <a:pPr algn="ctr" defTabSz="914400" eaLnBrk="0" fontAlgn="base" hangingPunct="0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</a:pPr>
            <a:endParaRPr lang="en-US" sz="1800" baseline="0">
              <a:solidFill>
                <a:srgbClr val="000000"/>
              </a:solidFill>
              <a:latin typeface="Palatino" charset="0"/>
            </a:endParaRPr>
          </a:p>
          <a:p>
            <a:pPr algn="ctr" defTabSz="914400" eaLnBrk="0" fontAlgn="base" hangingPunct="0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800" baseline="0">
                <a:solidFill>
                  <a:srgbClr val="000000"/>
                </a:solidFill>
                <a:latin typeface="Palatino" charset="0"/>
              </a:rPr>
              <a:t>Ionic    </a:t>
            </a:r>
          </a:p>
          <a:p>
            <a:pPr algn="ctr" defTabSz="914400" eaLnBrk="0" fontAlgn="base" hangingPunct="0">
              <a:lnSpc>
                <a:spcPct val="20000"/>
              </a:lnSpc>
              <a:spcBef>
                <a:spcPct val="50000"/>
              </a:spcBef>
              <a:spcAft>
                <a:spcPct val="0"/>
              </a:spcAft>
            </a:pPr>
            <a:endParaRPr lang="en-US" baseline="0">
              <a:solidFill>
                <a:srgbClr val="000000"/>
              </a:solidFill>
              <a:latin typeface="Palatino" charset="0"/>
            </a:endParaRPr>
          </a:p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2230" name="Line 8"/>
          <p:cNvSpPr>
            <a:spLocks noChangeShapeType="1"/>
          </p:cNvSpPr>
          <p:nvPr/>
        </p:nvSpPr>
        <p:spPr bwMode="auto">
          <a:xfrm>
            <a:off x="1981200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2231" name="Line 9"/>
          <p:cNvSpPr>
            <a:spLocks noChangeShapeType="1"/>
          </p:cNvSpPr>
          <p:nvPr/>
        </p:nvSpPr>
        <p:spPr bwMode="auto">
          <a:xfrm>
            <a:off x="3581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2232" name="Line 10"/>
          <p:cNvSpPr>
            <a:spLocks noChangeShapeType="1"/>
          </p:cNvSpPr>
          <p:nvPr/>
        </p:nvSpPr>
        <p:spPr bwMode="auto">
          <a:xfrm>
            <a:off x="4800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2233" name="Line 11"/>
          <p:cNvSpPr>
            <a:spLocks noChangeShapeType="1"/>
          </p:cNvSpPr>
          <p:nvPr/>
        </p:nvSpPr>
        <p:spPr bwMode="auto">
          <a:xfrm>
            <a:off x="70104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256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Wrap Up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2390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are atoms connected to one another?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A chemical bond is an attraction between atoms involving valence electrons.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There are four types of bonds: ionic, network covalent, molecular covalent, and metallic.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Valence electrons are distributed differently depending on the type of bond.</a:t>
            </a:r>
            <a:endParaRPr lang="en-US" sz="2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534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solidFill>
                  <a:srgbClr val="CB8021"/>
                </a:solidFill>
                <a:latin typeface="Arial" charset="0"/>
                <a:ea typeface="ＭＳ Ｐゴシック" charset="0"/>
              </a:rPr>
              <a:t>-In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581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Imagine that you have a mystery substance that does not dissolve in water and does conduct electricity.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What type of bonding will you probably find in your substance? Explain.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List one other property of your mystery substance.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  <p:sp>
        <p:nvSpPr>
          <p:cNvPr id="56323" name="Rectangle 4"/>
          <p:cNvSpPr>
            <a:spLocks noChangeArrowheads="1"/>
          </p:cNvSpPr>
          <p:nvPr/>
        </p:nvSpPr>
        <p:spPr bwMode="auto">
          <a:xfrm>
            <a:off x="987425" y="23717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504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Lesson 26: Electron Glue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Bonding</a:t>
            </a:r>
          </a:p>
        </p:txBody>
      </p:sp>
    </p:spTree>
    <p:extLst>
      <p:ext uri="{BB962C8B-B14F-4D97-AF65-F5344CB8AC3E}">
        <p14:creationId xmlns:p14="http://schemas.microsoft.com/office/powerpoint/2010/main" val="2256473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ChemCatalyst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010400" cy="4038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gold ring is made up of individual gold atoms.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What keeps the atoms together? Why don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t they break apart from one another?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What parts of the atom do you think are responsible for keeping the atoms together in a solid?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566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Key Question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are atoms connected to one another?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243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You will be able to: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3937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define a chemical bond and describe the four basic types of chemical bonds</a:t>
            </a:r>
          </a:p>
          <a:p>
            <a:pPr marL="457200" indent="-3937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use chemical formulas to sort substances into bonding categories</a:t>
            </a:r>
          </a:p>
          <a:p>
            <a:pPr marL="457200" indent="-3937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predict the properties of a substance based on its chemical formula and bonding type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193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Activity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pairs.</a:t>
            </a:r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Chemical bond: </a:t>
            </a:r>
            <a:r>
              <a:rPr lang="en-US" sz="2400">
                <a:latin typeface="Arial" charset="0"/>
                <a:ea typeface="ＭＳ Ｐゴシック" charset="0"/>
              </a:rPr>
              <a:t>An attraction between atoms that holds them together in space.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  <p:sp>
        <p:nvSpPr>
          <p:cNvPr id="39939" name="AutoShape 7"/>
          <p:cNvSpPr>
            <a:spLocks noChangeArrowheads="1"/>
          </p:cNvSpPr>
          <p:nvPr/>
        </p:nvSpPr>
        <p:spPr bwMode="auto">
          <a:xfrm>
            <a:off x="1143000" y="2819400"/>
            <a:ext cx="7239000" cy="1143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065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Activity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Four Models of Bonding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  <p:pic>
        <p:nvPicPr>
          <p:cNvPr id="41987" name="Picture 5" descr="LBCSE_941_01_28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19" t="65640" r="7645" b="2414"/>
          <a:stretch>
            <a:fillRect/>
          </a:stretch>
        </p:blipFill>
        <p:spPr bwMode="auto">
          <a:xfrm>
            <a:off x="685800" y="3276600"/>
            <a:ext cx="7696200" cy="212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1082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different locations of the electrons among atoms account for many different properties of substances.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826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Discussion Notes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Ionic bonding: </a:t>
            </a:r>
            <a:r>
              <a:rPr lang="en-US" sz="2400">
                <a:latin typeface="Arial" charset="0"/>
                <a:ea typeface="ＭＳ Ｐゴシック" charset="0"/>
              </a:rPr>
              <a:t>A type of chemical bonding that is the result of transfer of electrons from one atom to another.</a:t>
            </a: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Covalent bonding: </a:t>
            </a:r>
            <a:r>
              <a:rPr lang="en-US" sz="2400">
                <a:latin typeface="Arial" charset="0"/>
                <a:ea typeface="ＭＳ Ｐゴシック" charset="0"/>
              </a:rPr>
              <a:t>A type of chemical bonding in which one or more pairs of valence electrons are shared between the atoms. Covalent bonding can be molecular covalent or network covalent.</a:t>
            </a:r>
            <a:endParaRPr lang="en-US" sz="2400">
              <a:latin typeface="Palatino" charset="0"/>
              <a:ea typeface="ＭＳ Ｐゴシック" charset="0"/>
            </a:endParaRPr>
          </a:p>
        </p:txBody>
      </p:sp>
      <p:sp>
        <p:nvSpPr>
          <p:cNvPr id="46083" name="AutoShape 6"/>
          <p:cNvSpPr>
            <a:spLocks noChangeArrowheads="1"/>
          </p:cNvSpPr>
          <p:nvPr/>
        </p:nvSpPr>
        <p:spPr bwMode="auto">
          <a:xfrm>
            <a:off x="1066800" y="1981200"/>
            <a:ext cx="7467600" cy="3124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876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Macintosh PowerPoint</Application>
  <PresentationFormat>On-screen Show (4:3)</PresentationFormat>
  <Paragraphs>66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Blank Presentation</vt:lpstr>
      <vt:lpstr>Living By Chemistry SECOND EDITION</vt:lpstr>
      <vt:lpstr>Lesson 26: Electron Glue</vt:lpstr>
      <vt:lpstr>ChemCatalyst</vt:lpstr>
      <vt:lpstr>Key Question</vt:lpstr>
      <vt:lpstr>You will be able to:</vt:lpstr>
      <vt:lpstr>Prepare for the Activity</vt:lpstr>
      <vt:lpstr>Prepare for the Activity (cont.)</vt:lpstr>
      <vt:lpstr>Discussion Notes</vt:lpstr>
      <vt:lpstr>Discussion Notes (cont.)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26: Electron Glue</dc:title>
  <dc:creator>Matthew Belford</dc:creator>
  <cp:lastModifiedBy>Jeffrey Dowling</cp:lastModifiedBy>
  <cp:revision>6</cp:revision>
  <dcterms:created xsi:type="dcterms:W3CDTF">2014-12-05T20:58:39Z</dcterms:created>
  <dcterms:modified xsi:type="dcterms:W3CDTF">2015-06-10T22:28:07Z</dcterms:modified>
</cp:coreProperties>
</file>