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04" y="-4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A8756B-3781-044C-9B94-F462B550889A}" type="datetimeFigureOut">
              <a:rPr lang="en-US" smtClean="0"/>
              <a:t>6/10/15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207D21-46F1-244C-ACDB-36810F78B984}" type="slidenum">
              <a:rPr lang="en-US" smtClean="0"/>
              <a:t>‹#›</a:t>
            </a:fld>
            <a:endParaRPr lang="en-US"/>
          </a:p>
        </p:txBody>
      </p:sp>
    </p:spTree>
    <p:extLst>
      <p:ext uri="{BB962C8B-B14F-4D97-AF65-F5344CB8AC3E}">
        <p14:creationId xmlns:p14="http://schemas.microsoft.com/office/powerpoint/2010/main" val="13254337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39EEBD7-BA93-AE4C-B175-4BEB07051543}" type="slidenum">
              <a:rPr lang="en-US" sz="1200"/>
              <a:pPr/>
              <a:t>1</a:t>
            </a:fld>
            <a:endParaRPr lang="en-US" sz="1200"/>
          </a:p>
        </p:txBody>
      </p:sp>
      <p:sp>
        <p:nvSpPr>
          <p:cNvPr id="54275"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82D4059F-387A-DC44-914B-38EF16C7F8EF}" type="slidenum">
              <a:rPr lang="en-US" sz="1200">
                <a:solidFill>
                  <a:prstClr val="black"/>
                </a:solidFill>
              </a:rPr>
              <a:pPr/>
              <a:t>10</a:t>
            </a:fld>
            <a:endParaRPr lang="en-US" sz="1200">
              <a:solidFill>
                <a:prstClr val="black"/>
              </a:solidFill>
            </a:endParaRPr>
          </a:p>
        </p:txBody>
      </p:sp>
      <p:sp>
        <p:nvSpPr>
          <p:cNvPr id="181251" name="Rectangle 2"/>
          <p:cNvSpPr>
            <a:spLocks noGrp="1" noRot="1" noChangeAspect="1" noChangeArrowheads="1" noTextEdit="1"/>
          </p:cNvSpPr>
          <p:nvPr>
            <p:ph type="sldImg"/>
          </p:nvPr>
        </p:nvSpPr>
        <p:spPr>
          <a:solidFill>
            <a:srgbClr val="FFFFFF"/>
          </a:solidFill>
          <a:ln/>
        </p:spPr>
      </p:sp>
      <p:sp>
        <p:nvSpPr>
          <p:cNvPr id="18022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0C6D4FE-4D6D-8B44-B134-A51FE1925800}" type="slidenum">
              <a:rPr lang="en-US" sz="1200">
                <a:solidFill>
                  <a:prstClr val="black"/>
                </a:solidFill>
              </a:rPr>
              <a:pPr/>
              <a:t>11</a:t>
            </a:fld>
            <a:endParaRPr lang="en-US" sz="1200">
              <a:solidFill>
                <a:prstClr val="black"/>
              </a:solidFill>
            </a:endParaRPr>
          </a:p>
        </p:txBody>
      </p:sp>
      <p:sp>
        <p:nvSpPr>
          <p:cNvPr id="182275" name="Rectangle 2"/>
          <p:cNvSpPr>
            <a:spLocks noGrp="1" noRot="1" noChangeAspect="1" noChangeArrowheads="1" noTextEdit="1"/>
          </p:cNvSpPr>
          <p:nvPr>
            <p:ph type="sldImg"/>
          </p:nvPr>
        </p:nvSpPr>
        <p:spPr>
          <a:solidFill>
            <a:srgbClr val="FFFFFF"/>
          </a:solidFill>
          <a:ln/>
        </p:spPr>
      </p:sp>
      <p:sp>
        <p:nvSpPr>
          <p:cNvPr id="2"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621CF6A-8572-E64E-AEFD-BCC1FE72D818}" type="slidenum">
              <a:rPr lang="en-US" sz="1200">
                <a:solidFill>
                  <a:prstClr val="black"/>
                </a:solidFill>
              </a:rPr>
              <a:pPr/>
              <a:t>12</a:t>
            </a:fld>
            <a:endParaRPr lang="en-US" sz="1200">
              <a:solidFill>
                <a:prstClr val="black"/>
              </a:solidFill>
            </a:endParaRPr>
          </a:p>
        </p:txBody>
      </p:sp>
      <p:sp>
        <p:nvSpPr>
          <p:cNvPr id="183299" name="Rectangle 2"/>
          <p:cNvSpPr>
            <a:spLocks noGrp="1" noRot="1" noChangeAspect="1" noChangeArrowheads="1" noTextEdit="1"/>
          </p:cNvSpPr>
          <p:nvPr>
            <p:ph type="sldImg"/>
          </p:nvPr>
        </p:nvSpPr>
        <p:spPr>
          <a:solidFill>
            <a:srgbClr val="FFFFFF"/>
          </a:solidFill>
          <a:ln/>
        </p:spPr>
      </p:sp>
      <p:sp>
        <p:nvSpPr>
          <p:cNvPr id="18432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A7B4743-92F1-2040-86F0-E1380E2A599E}" type="slidenum">
              <a:rPr lang="en-US" sz="1200">
                <a:solidFill>
                  <a:prstClr val="black"/>
                </a:solidFill>
              </a:rPr>
              <a:pPr/>
              <a:t>2</a:t>
            </a:fld>
            <a:endParaRPr lang="en-US" sz="1200">
              <a:solidFill>
                <a:prstClr val="black"/>
              </a:solidFill>
            </a:endParaRPr>
          </a:p>
        </p:txBody>
      </p:sp>
      <p:sp>
        <p:nvSpPr>
          <p:cNvPr id="173059" name="Rectangle 2"/>
          <p:cNvSpPr>
            <a:spLocks noGrp="1" noRot="1" noChangeAspect="1" noChangeArrowheads="1" noTextEdit="1"/>
          </p:cNvSpPr>
          <p:nvPr>
            <p:ph type="sldImg"/>
          </p:nvPr>
        </p:nvSpPr>
        <p:spPr>
          <a:solidFill>
            <a:srgbClr val="FFFFFF"/>
          </a:solidFill>
          <a:ln/>
        </p:spPr>
      </p:sp>
      <p:sp>
        <p:nvSpPr>
          <p:cNvPr id="16384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808038F4-AF7C-8E45-9887-DAF111385E6B}" type="slidenum">
              <a:rPr lang="en-US" sz="1200">
                <a:solidFill>
                  <a:prstClr val="black"/>
                </a:solidFill>
              </a:rPr>
              <a:pPr/>
              <a:t>3</a:t>
            </a:fld>
            <a:endParaRPr lang="en-US" sz="1200">
              <a:solidFill>
                <a:prstClr val="black"/>
              </a:solidFill>
            </a:endParaRPr>
          </a:p>
        </p:txBody>
      </p:sp>
      <p:sp>
        <p:nvSpPr>
          <p:cNvPr id="174083" name="Rectangle 2"/>
          <p:cNvSpPr>
            <a:spLocks noGrp="1" noRot="1" noChangeAspect="1" noChangeArrowheads="1" noTextEdit="1"/>
          </p:cNvSpPr>
          <p:nvPr>
            <p:ph type="sldImg"/>
          </p:nvPr>
        </p:nvSpPr>
        <p:spPr>
          <a:solidFill>
            <a:srgbClr val="FFFFFF"/>
          </a:solidFill>
          <a:ln/>
        </p:spPr>
      </p:sp>
      <p:sp>
        <p:nvSpPr>
          <p:cNvPr id="16589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965B656C-73D8-524F-8D85-586F198BE972}" type="slidenum">
              <a:rPr lang="en-US" sz="1200">
                <a:solidFill>
                  <a:prstClr val="black"/>
                </a:solidFill>
              </a:rPr>
              <a:pPr/>
              <a:t>4</a:t>
            </a:fld>
            <a:endParaRPr lang="en-US" sz="1200">
              <a:solidFill>
                <a:prstClr val="black"/>
              </a:solidFill>
            </a:endParaRPr>
          </a:p>
        </p:txBody>
      </p:sp>
      <p:sp>
        <p:nvSpPr>
          <p:cNvPr id="175107" name="Rectangle 2"/>
          <p:cNvSpPr>
            <a:spLocks noGrp="1" noRot="1" noChangeAspect="1" noChangeArrowheads="1" noTextEdit="1"/>
          </p:cNvSpPr>
          <p:nvPr>
            <p:ph type="sldImg"/>
          </p:nvPr>
        </p:nvSpPr>
        <p:spPr>
          <a:solidFill>
            <a:srgbClr val="FFFFFF"/>
          </a:solidFill>
          <a:ln/>
        </p:spPr>
      </p:sp>
      <p:sp>
        <p:nvSpPr>
          <p:cNvPr id="16793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30B120B7-2944-7E4E-A795-D5458C54D5BF}" type="slidenum">
              <a:rPr lang="en-US" sz="1200">
                <a:solidFill>
                  <a:prstClr val="black"/>
                </a:solidFill>
              </a:rPr>
              <a:pPr/>
              <a:t>5</a:t>
            </a:fld>
            <a:endParaRPr lang="en-US" sz="1200">
              <a:solidFill>
                <a:prstClr val="black"/>
              </a:solidFill>
            </a:endParaRPr>
          </a:p>
        </p:txBody>
      </p:sp>
      <p:sp>
        <p:nvSpPr>
          <p:cNvPr id="176131" name="Rectangle 2"/>
          <p:cNvSpPr>
            <a:spLocks noGrp="1" noRot="1" noChangeAspect="1" noChangeArrowheads="1" noTextEdit="1"/>
          </p:cNvSpPr>
          <p:nvPr>
            <p:ph type="sldImg"/>
          </p:nvPr>
        </p:nvSpPr>
        <p:spPr>
          <a:solidFill>
            <a:srgbClr val="FFFFFF"/>
          </a:solidFill>
          <a:ln/>
        </p:spPr>
      </p:sp>
      <p:sp>
        <p:nvSpPr>
          <p:cNvPr id="16998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C29B59C0-549D-8B4D-AABF-F0F1D6ADD71A}" type="slidenum">
              <a:rPr lang="en-US" sz="1200">
                <a:solidFill>
                  <a:prstClr val="black"/>
                </a:solidFill>
              </a:rPr>
              <a:pPr/>
              <a:t>6</a:t>
            </a:fld>
            <a:endParaRPr lang="en-US" sz="1200">
              <a:solidFill>
                <a:prstClr val="black"/>
              </a:solidFill>
            </a:endParaRPr>
          </a:p>
        </p:txBody>
      </p:sp>
      <p:sp>
        <p:nvSpPr>
          <p:cNvPr id="177155" name="Rectangle 2"/>
          <p:cNvSpPr>
            <a:spLocks noGrp="1" noRot="1" noChangeAspect="1" noChangeArrowheads="1" noTextEdit="1"/>
          </p:cNvSpPr>
          <p:nvPr>
            <p:ph type="sldImg"/>
          </p:nvPr>
        </p:nvSpPr>
        <p:spPr>
          <a:solidFill>
            <a:srgbClr val="FFFFFF"/>
          </a:solidFill>
          <a:ln/>
        </p:spPr>
      </p:sp>
      <p:sp>
        <p:nvSpPr>
          <p:cNvPr id="17203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8F5AEACD-DA3C-3A41-A525-53F5EE2C3258}" type="slidenum">
              <a:rPr lang="en-US" sz="1200">
                <a:solidFill>
                  <a:prstClr val="black"/>
                </a:solidFill>
              </a:rPr>
              <a:pPr/>
              <a:t>7</a:t>
            </a:fld>
            <a:endParaRPr lang="en-US" sz="1200">
              <a:solidFill>
                <a:prstClr val="black"/>
              </a:solidFill>
            </a:endParaRPr>
          </a:p>
        </p:txBody>
      </p:sp>
      <p:sp>
        <p:nvSpPr>
          <p:cNvPr id="178179" name="Rectangle 2"/>
          <p:cNvSpPr>
            <a:spLocks noGrp="1" noRot="1" noChangeAspect="1" noChangeArrowheads="1" noTextEdit="1"/>
          </p:cNvSpPr>
          <p:nvPr>
            <p:ph type="sldImg"/>
          </p:nvPr>
        </p:nvSpPr>
        <p:spPr>
          <a:solidFill>
            <a:srgbClr val="FFFFFF"/>
          </a:solidFill>
          <a:ln/>
        </p:spPr>
      </p:sp>
      <p:sp>
        <p:nvSpPr>
          <p:cNvPr id="17408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C49B6DB-394E-7348-96D1-3DA25C85CED5}" type="slidenum">
              <a:rPr lang="en-US" sz="1200">
                <a:solidFill>
                  <a:prstClr val="black"/>
                </a:solidFill>
              </a:rPr>
              <a:pPr/>
              <a:t>8</a:t>
            </a:fld>
            <a:endParaRPr lang="en-US" sz="1200">
              <a:solidFill>
                <a:prstClr val="black"/>
              </a:solidFill>
            </a:endParaRPr>
          </a:p>
        </p:txBody>
      </p:sp>
      <p:sp>
        <p:nvSpPr>
          <p:cNvPr id="179203" name="Rectangle 2"/>
          <p:cNvSpPr>
            <a:spLocks noGrp="1" noRot="1" noChangeAspect="1" noChangeArrowheads="1" noTextEdit="1"/>
          </p:cNvSpPr>
          <p:nvPr>
            <p:ph type="sldImg"/>
          </p:nvPr>
        </p:nvSpPr>
        <p:spPr>
          <a:solidFill>
            <a:srgbClr val="FFFFFF"/>
          </a:solidFill>
          <a:ln/>
        </p:spPr>
      </p:sp>
      <p:sp>
        <p:nvSpPr>
          <p:cNvPr id="17613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69EF30A6-EAD5-064D-B744-8DCDBF97128E}" type="slidenum">
              <a:rPr lang="en-US" sz="1200">
                <a:solidFill>
                  <a:prstClr val="black"/>
                </a:solidFill>
              </a:rPr>
              <a:pPr/>
              <a:t>9</a:t>
            </a:fld>
            <a:endParaRPr lang="en-US" sz="1200">
              <a:solidFill>
                <a:prstClr val="black"/>
              </a:solidFill>
            </a:endParaRPr>
          </a:p>
        </p:txBody>
      </p:sp>
      <p:sp>
        <p:nvSpPr>
          <p:cNvPr id="180227" name="Rectangle 2"/>
          <p:cNvSpPr>
            <a:spLocks noGrp="1" noRot="1" noChangeAspect="1" noChangeArrowheads="1" noTextEdit="1"/>
          </p:cNvSpPr>
          <p:nvPr>
            <p:ph type="sldImg"/>
          </p:nvPr>
        </p:nvSpPr>
        <p:spPr>
          <a:solidFill>
            <a:srgbClr val="FFFFFF"/>
          </a:solidFill>
          <a:ln/>
        </p:spPr>
      </p:sp>
      <p:sp>
        <p:nvSpPr>
          <p:cNvPr id="17817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5D01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474687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132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4320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6926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26222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181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03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40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5978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0820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486826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6858000"/>
          </a:xfrm>
          <a:prstGeom prst="rect">
            <a:avLst/>
          </a:prstGeom>
          <a:solidFill>
            <a:srgbClr val="5D01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2668963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chemeClr val="tx2"/>
          </a:solidFill>
          <a:latin typeface="+mj-lt"/>
          <a:ea typeface="+mj-ea"/>
          <a:cs typeface="ＭＳ Ｐゴシック" charset="0"/>
        </a:defRPr>
      </a:lvl1pPr>
      <a:lvl2pPr algn="l" rtl="0" eaLnBrk="0" fontAlgn="base" hangingPunct="0">
        <a:spcBef>
          <a:spcPct val="0"/>
        </a:spcBef>
        <a:spcAft>
          <a:spcPct val="0"/>
        </a:spcAft>
        <a:defRPr sz="3600" b="1">
          <a:solidFill>
            <a:schemeClr val="tx2"/>
          </a:solidFill>
          <a:latin typeface="Arial" charset="0"/>
          <a:ea typeface="ＭＳ Ｐゴシック" pitchFamily="80" charset="-128"/>
          <a:cs typeface="ＭＳ Ｐゴシック" charset="0"/>
        </a:defRPr>
      </a:lvl2pPr>
      <a:lvl3pPr algn="l" rtl="0" eaLnBrk="0" fontAlgn="base" hangingPunct="0">
        <a:spcBef>
          <a:spcPct val="0"/>
        </a:spcBef>
        <a:spcAft>
          <a:spcPct val="0"/>
        </a:spcAft>
        <a:defRPr sz="3600" b="1">
          <a:solidFill>
            <a:schemeClr val="tx2"/>
          </a:solidFill>
          <a:latin typeface="Arial" charset="0"/>
          <a:ea typeface="ＭＳ Ｐゴシック" pitchFamily="80" charset="-128"/>
          <a:cs typeface="ＭＳ Ｐゴシック" charset="0"/>
        </a:defRPr>
      </a:lvl3pPr>
      <a:lvl4pPr algn="l" rtl="0" eaLnBrk="0" fontAlgn="base" hangingPunct="0">
        <a:spcBef>
          <a:spcPct val="0"/>
        </a:spcBef>
        <a:spcAft>
          <a:spcPct val="0"/>
        </a:spcAft>
        <a:defRPr sz="3600" b="1">
          <a:solidFill>
            <a:schemeClr val="tx2"/>
          </a:solidFill>
          <a:latin typeface="Arial" charset="0"/>
          <a:ea typeface="ＭＳ Ｐゴシック" pitchFamily="80" charset="-128"/>
          <a:cs typeface="ＭＳ Ｐゴシック" charset="0"/>
        </a:defRPr>
      </a:lvl4pPr>
      <a:lvl5pPr algn="l" rtl="0" eaLnBrk="0" fontAlgn="base" hangingPunct="0">
        <a:spcBef>
          <a:spcPct val="0"/>
        </a:spcBef>
        <a:spcAft>
          <a:spcPct val="0"/>
        </a:spcAft>
        <a:defRPr sz="3600" b="1">
          <a:solidFill>
            <a:schemeClr val="tx2"/>
          </a:solidFill>
          <a:latin typeface="Arial" charset="0"/>
          <a:ea typeface="ＭＳ Ｐゴシック" pitchFamily="80" charset="-128"/>
          <a:cs typeface="ＭＳ Ｐゴシック" charset="0"/>
        </a:defRPr>
      </a:lvl5pPr>
      <a:lvl6pPr marL="457200" algn="l" rtl="0" fontAlgn="base">
        <a:spcBef>
          <a:spcPct val="0"/>
        </a:spcBef>
        <a:spcAft>
          <a:spcPct val="0"/>
        </a:spcAft>
        <a:defRPr sz="3600" b="1">
          <a:solidFill>
            <a:schemeClr val="tx2"/>
          </a:solidFill>
          <a:latin typeface="Arial" charset="0"/>
          <a:ea typeface="ＭＳ Ｐゴシック" pitchFamily="80" charset="-128"/>
        </a:defRPr>
      </a:lvl6pPr>
      <a:lvl7pPr marL="914400" algn="l" rtl="0" fontAlgn="base">
        <a:spcBef>
          <a:spcPct val="0"/>
        </a:spcBef>
        <a:spcAft>
          <a:spcPct val="0"/>
        </a:spcAft>
        <a:defRPr sz="3600" b="1">
          <a:solidFill>
            <a:schemeClr val="tx2"/>
          </a:solidFill>
          <a:latin typeface="Arial" charset="0"/>
          <a:ea typeface="ＭＳ Ｐゴシック" pitchFamily="80" charset="-128"/>
        </a:defRPr>
      </a:lvl7pPr>
      <a:lvl8pPr marL="1371600" algn="l" rtl="0" fontAlgn="base">
        <a:spcBef>
          <a:spcPct val="0"/>
        </a:spcBef>
        <a:spcAft>
          <a:spcPct val="0"/>
        </a:spcAft>
        <a:defRPr sz="3600" b="1">
          <a:solidFill>
            <a:schemeClr val="tx2"/>
          </a:solidFill>
          <a:latin typeface="Arial" charset="0"/>
          <a:ea typeface="ＭＳ Ｐゴシック" pitchFamily="80" charset="-128"/>
        </a:defRPr>
      </a:lvl8pPr>
      <a:lvl9pPr marL="1828800" algn="l" rtl="0" fontAlgn="base">
        <a:spcBef>
          <a:spcPct val="0"/>
        </a:spcBef>
        <a:spcAft>
          <a:spcPct val="0"/>
        </a:spcAft>
        <a:defRPr sz="3600" b="1">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a:latin typeface="Arial" charset="0"/>
                <a:ea typeface="ＭＳ Ｐゴシック" charset="0"/>
              </a:rPr>
              <a:t>Living By Chemistry</a:t>
            </a:r>
            <a:br>
              <a:rPr lang="en-US">
                <a:latin typeface="Arial" charset="0"/>
                <a:ea typeface="ＭＳ Ｐゴシック" charset="0"/>
              </a:rPr>
            </a:br>
            <a:r>
              <a:rPr lang="en-US" sz="2000">
                <a:latin typeface="Arial" charset="0"/>
                <a:ea typeface="ＭＳ Ｐゴシック" charset="0"/>
              </a:rPr>
              <a:t>SECOND EDITION</a:t>
            </a:r>
          </a:p>
        </p:txBody>
      </p:sp>
      <p:sp>
        <p:nvSpPr>
          <p:cNvPr id="5122" name="Rectangle 3"/>
          <p:cNvSpPr>
            <a:spLocks noGrp="1" noChangeArrowheads="1"/>
          </p:cNvSpPr>
          <p:nvPr>
            <p:ph type="subTitle" idx="1"/>
          </p:nvPr>
        </p:nvSpPr>
        <p:spPr>
          <a:xfrm>
            <a:off x="1447800" y="2971800"/>
            <a:ext cx="6629400" cy="2895600"/>
          </a:xfrm>
        </p:spPr>
        <p:txBody>
          <a:bodyPr/>
          <a:lstStyle/>
          <a:p>
            <a:pPr marL="0" indent="0" eaLnBrk="1" hangingPunct="1"/>
            <a:r>
              <a:rPr lang="en-US" b="1">
                <a:solidFill>
                  <a:srgbClr val="CB8021"/>
                </a:solidFill>
                <a:ea typeface="ＭＳ Ｐゴシック" charset="0"/>
              </a:rPr>
              <a:t>Unit 1: ALCHEMY</a:t>
            </a:r>
          </a:p>
          <a:p>
            <a:pPr marL="0" indent="0" eaLnBrk="1" hangingPunct="1"/>
            <a:r>
              <a:rPr lang="en-US">
                <a:solidFill>
                  <a:srgbClr val="CB8021"/>
                </a:solidFill>
                <a:ea typeface="ＭＳ Ｐゴシック" charset="0"/>
              </a:rPr>
              <a:t>Matter, Atomic Structure, and Bonding</a:t>
            </a:r>
            <a:endParaRPr lang="en-US" sz="2000">
              <a:solidFill>
                <a:srgbClr val="D2931F"/>
              </a:solidFill>
              <a:ea typeface="ＭＳ Ｐゴシック" charset="0"/>
            </a:endParaRPr>
          </a:p>
        </p:txBody>
      </p:sp>
    </p:spTree>
    <p:extLst>
      <p:ext uri="{BB962C8B-B14F-4D97-AF65-F5344CB8AC3E}">
        <p14:creationId xmlns:p14="http://schemas.microsoft.com/office/powerpoint/2010/main" val="37023137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 (cont.)</a:t>
            </a:r>
            <a:endParaRPr lang="en-US">
              <a:latin typeface="Arial" charset="0"/>
              <a:ea typeface="ＭＳ Ｐゴシック" charset="0"/>
            </a:endParaRPr>
          </a:p>
        </p:txBody>
      </p:sp>
      <p:sp>
        <p:nvSpPr>
          <p:cNvPr id="179202" name="Rectangle 3"/>
          <p:cNvSpPr>
            <a:spLocks noGrp="1" noChangeArrowheads="1"/>
          </p:cNvSpPr>
          <p:nvPr>
            <p:ph type="body" idx="1"/>
          </p:nvPr>
        </p:nvSpPr>
        <p:spPr>
          <a:xfrm>
            <a:off x="1295400" y="2133600"/>
            <a:ext cx="7086600" cy="3657600"/>
          </a:xfrm>
        </p:spPr>
        <p:txBody>
          <a:bodyPr/>
          <a:lstStyle/>
          <a:p>
            <a:pPr marL="0" indent="0" eaLnBrk="1" hangingPunct="1"/>
            <a:r>
              <a:rPr lang="en-US" sz="2400">
                <a:latin typeface="Palatino" charset="0"/>
                <a:ea typeface="ＭＳ Ｐゴシック" charset="0"/>
              </a:rPr>
              <a:t>The order of filling subshells does not always correspond to the numerical order of the subshells.</a:t>
            </a:r>
          </a:p>
          <a:p>
            <a:pPr marL="0" indent="0" eaLnBrk="1" hangingPunct="1"/>
            <a:endParaRPr lang="en-US" sz="2400">
              <a:latin typeface="Palatino" charset="0"/>
              <a:ea typeface="ＭＳ Ｐゴシック" charset="0"/>
            </a:endParaRPr>
          </a:p>
          <a:p>
            <a:pPr marL="0" indent="0" eaLnBrk="1" hangingPunct="1"/>
            <a:r>
              <a:rPr lang="en-US" sz="2400">
                <a:latin typeface="Palatino" charset="0"/>
                <a:ea typeface="ＭＳ Ｐゴシック" charset="0"/>
              </a:rPr>
              <a:t>The elements in the different subshell blocks have related properties.</a:t>
            </a:r>
            <a:endParaRPr lang="en-US">
              <a:latin typeface="Palatino" charset="0"/>
              <a:ea typeface="ＭＳ Ｐゴシック" charset="0"/>
            </a:endParaRPr>
          </a:p>
        </p:txBody>
      </p:sp>
    </p:spTree>
    <p:extLst>
      <p:ext uri="{BB962C8B-B14F-4D97-AF65-F5344CB8AC3E}">
        <p14:creationId xmlns:p14="http://schemas.microsoft.com/office/powerpoint/2010/main" val="5338330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Wrap Up</a:t>
            </a:r>
            <a:endParaRPr lang="en-US">
              <a:latin typeface="Arial" charset="0"/>
              <a:ea typeface="ＭＳ Ｐゴシック" charset="0"/>
            </a:endParaRPr>
          </a:p>
        </p:txBody>
      </p:sp>
      <p:sp>
        <p:nvSpPr>
          <p:cNvPr id="181250" name="Rectangle 3"/>
          <p:cNvSpPr>
            <a:spLocks noGrp="1" noChangeArrowheads="1"/>
          </p:cNvSpPr>
          <p:nvPr>
            <p:ph type="body" idx="1"/>
          </p:nvPr>
        </p:nvSpPr>
        <p:spPr>
          <a:xfrm>
            <a:off x="1295400" y="2057400"/>
            <a:ext cx="7162800" cy="3962400"/>
          </a:xfrm>
        </p:spPr>
        <p:txBody>
          <a:bodyPr/>
          <a:lstStyle/>
          <a:p>
            <a:pPr marL="0" indent="0" eaLnBrk="1" hangingPunct="1">
              <a:lnSpc>
                <a:spcPct val="90000"/>
              </a:lnSpc>
            </a:pPr>
            <a:r>
              <a:rPr lang="en-US" sz="2400">
                <a:latin typeface="Palatino" charset="0"/>
                <a:ea typeface="ＭＳ Ｐゴシック" charset="0"/>
              </a:rPr>
              <a:t>What does the periodic table indicate about the arrangements of electrons?</a:t>
            </a:r>
          </a:p>
          <a:p>
            <a:pPr marL="457200" lvl="1" indent="-342900" eaLnBrk="1" hangingPunct="1">
              <a:lnSpc>
                <a:spcPct val="90000"/>
              </a:lnSpc>
            </a:pPr>
            <a:r>
              <a:rPr lang="en-US" sz="2400">
                <a:latin typeface="Palatino" charset="0"/>
                <a:ea typeface="ＭＳ Ｐゴシック" charset="0"/>
              </a:rPr>
              <a:t>Each electron shell in the shell model, except for </a:t>
            </a:r>
            <a:br>
              <a:rPr lang="en-US" sz="2400">
                <a:latin typeface="Palatino" charset="0"/>
                <a:ea typeface="ＭＳ Ｐゴシック" charset="0"/>
              </a:rPr>
            </a:br>
            <a:r>
              <a:rPr lang="en-US" sz="2400" i="1">
                <a:latin typeface="Palatino" charset="0"/>
                <a:ea typeface="ＭＳ Ｐゴシック" charset="0"/>
              </a:rPr>
              <a:t>n </a:t>
            </a:r>
            <a:r>
              <a:rPr lang="en-US" sz="2400">
                <a:latin typeface="Palatino" charset="0"/>
                <a:ea typeface="ＭＳ Ｐゴシック" charset="0"/>
              </a:rPr>
              <a:t>= 1, is divided into subshells.</a:t>
            </a:r>
          </a:p>
          <a:p>
            <a:pPr marL="457200" lvl="1" indent="-342900" eaLnBrk="1" hangingPunct="1">
              <a:lnSpc>
                <a:spcPct val="90000"/>
              </a:lnSpc>
            </a:pPr>
            <a:r>
              <a:rPr lang="en-US" sz="2400">
                <a:latin typeface="Palatino" charset="0"/>
                <a:ea typeface="ＭＳ Ｐゴシック" charset="0"/>
              </a:rPr>
              <a:t>Each subshell can hold a specific maximum number of electrons.</a:t>
            </a:r>
          </a:p>
          <a:p>
            <a:pPr marL="457200" lvl="1" indent="-342900" eaLnBrk="1" hangingPunct="1">
              <a:lnSpc>
                <a:spcPct val="90000"/>
              </a:lnSpc>
            </a:pPr>
            <a:r>
              <a:rPr lang="en-US" sz="2400">
                <a:latin typeface="Palatino" charset="0"/>
                <a:ea typeface="ＭＳ Ｐゴシック" charset="0"/>
              </a:rPr>
              <a:t>The periodic table can assist you in figuring out the placement of electrons in subshells.</a:t>
            </a:r>
          </a:p>
          <a:p>
            <a:pPr marL="457200" lvl="1" indent="-342900" eaLnBrk="1" hangingPunct="1">
              <a:lnSpc>
                <a:spcPct val="90000"/>
              </a:lnSpc>
            </a:pPr>
            <a:r>
              <a:rPr lang="en-US" sz="2400">
                <a:latin typeface="Palatino" charset="0"/>
                <a:ea typeface="ＭＳ Ｐゴシック" charset="0"/>
              </a:rPr>
              <a:t>Chemists keep track of electrons and the subshells they are in by writing electron configurations.</a:t>
            </a:r>
            <a:endParaRPr lang="en-US" sz="1800">
              <a:latin typeface="Palatino" charset="0"/>
              <a:ea typeface="ＭＳ Ｐゴシック" charset="0"/>
            </a:endParaRPr>
          </a:p>
        </p:txBody>
      </p:sp>
    </p:spTree>
    <p:extLst>
      <p:ext uri="{BB962C8B-B14F-4D97-AF65-F5344CB8AC3E}">
        <p14:creationId xmlns:p14="http://schemas.microsoft.com/office/powerpoint/2010/main" val="31270575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ChangeArrowheads="1"/>
          </p:cNvSpPr>
          <p:nvPr>
            <p:ph type="title"/>
          </p:nvPr>
        </p:nvSpPr>
        <p:spPr>
          <a:noFill/>
        </p:spPr>
        <p:txBody>
          <a:bodyPr/>
          <a:lstStyle/>
          <a:p>
            <a:pPr eaLnBrk="1" hangingPunct="1"/>
            <a:r>
              <a:rPr lang="en-US" dirty="0">
                <a:solidFill>
                  <a:srgbClr val="CB8021"/>
                </a:solidFill>
                <a:latin typeface="Arial" charset="0"/>
                <a:ea typeface="ＭＳ Ｐゴシック" charset="0"/>
              </a:rPr>
              <a:t>Check</a:t>
            </a:r>
            <a:r>
              <a:rPr lang="en-US" dirty="0" smtClean="0">
                <a:solidFill>
                  <a:srgbClr val="CB8021"/>
                </a:solidFill>
                <a:latin typeface="Arial" charset="0"/>
                <a:ea typeface="ＭＳ Ｐゴシック" charset="0"/>
              </a:rPr>
              <a:t>-In</a:t>
            </a:r>
            <a:endParaRPr lang="en-US" dirty="0">
              <a:latin typeface="Arial" charset="0"/>
              <a:ea typeface="ＭＳ Ｐゴシック" charset="0"/>
            </a:endParaRPr>
          </a:p>
        </p:txBody>
      </p:sp>
      <p:sp>
        <p:nvSpPr>
          <p:cNvPr id="183298" name="Rectangle 3"/>
          <p:cNvSpPr>
            <a:spLocks noGrp="1" noChangeArrowheads="1"/>
          </p:cNvSpPr>
          <p:nvPr>
            <p:ph type="body" idx="1"/>
          </p:nvPr>
        </p:nvSpPr>
        <p:spPr>
          <a:xfrm>
            <a:off x="1295400" y="2133600"/>
            <a:ext cx="6858000" cy="3581400"/>
          </a:xfrm>
        </p:spPr>
        <p:txBody>
          <a:bodyPr/>
          <a:lstStyle/>
          <a:p>
            <a:pPr marL="0" indent="0" eaLnBrk="1" hangingPunct="1">
              <a:tabLst>
                <a:tab pos="457200" algn="l"/>
              </a:tabLst>
            </a:pPr>
            <a:r>
              <a:rPr lang="en-US" sz="2400">
                <a:latin typeface="Palatino" charset="0"/>
                <a:ea typeface="ＭＳ Ｐゴシック" charset="0"/>
              </a:rPr>
              <a:t>Identify the element with this electron configuration:</a:t>
            </a:r>
          </a:p>
          <a:p>
            <a:pPr marL="0" indent="0" eaLnBrk="1" hangingPunct="1">
              <a:tabLst>
                <a:tab pos="457200" algn="l"/>
              </a:tabLst>
            </a:pPr>
            <a:endParaRPr lang="en-US" sz="2400">
              <a:latin typeface="Palatino" charset="0"/>
              <a:ea typeface="ＭＳ Ｐゴシック" charset="0"/>
            </a:endParaRPr>
          </a:p>
          <a:p>
            <a:pPr marL="0" indent="0" algn="ctr" eaLnBrk="1" hangingPunct="1">
              <a:tabLst>
                <a:tab pos="457200" algn="l"/>
              </a:tabLst>
            </a:pPr>
            <a:r>
              <a:rPr lang="en-US">
                <a:latin typeface="Palatino" charset="0"/>
                <a:ea typeface="ＭＳ Ｐゴシック" charset="0"/>
              </a:rPr>
              <a:t>1s</a:t>
            </a:r>
            <a:r>
              <a:rPr lang="en-US" baseline="30000">
                <a:latin typeface="Palatino" charset="0"/>
                <a:ea typeface="ＭＳ Ｐゴシック" charset="0"/>
              </a:rPr>
              <a:t>2</a:t>
            </a:r>
            <a:r>
              <a:rPr lang="en-US">
                <a:latin typeface="Palatino" charset="0"/>
                <a:ea typeface="ＭＳ Ｐゴシック" charset="0"/>
              </a:rPr>
              <a:t>2s</a:t>
            </a:r>
            <a:r>
              <a:rPr lang="en-US" baseline="30000">
                <a:latin typeface="Palatino" charset="0"/>
                <a:ea typeface="ＭＳ Ｐゴシック" charset="0"/>
              </a:rPr>
              <a:t>2</a:t>
            </a:r>
            <a:r>
              <a:rPr lang="en-US">
                <a:latin typeface="Palatino" charset="0"/>
                <a:ea typeface="ＭＳ Ｐゴシック" charset="0"/>
              </a:rPr>
              <a:t>2p</a:t>
            </a:r>
            <a:r>
              <a:rPr lang="en-US" baseline="30000">
                <a:latin typeface="Palatino" charset="0"/>
                <a:ea typeface="ＭＳ Ｐゴシック" charset="0"/>
              </a:rPr>
              <a:t>6</a:t>
            </a:r>
            <a:r>
              <a:rPr lang="en-US">
                <a:latin typeface="Palatino" charset="0"/>
                <a:ea typeface="ＭＳ Ｐゴシック" charset="0"/>
              </a:rPr>
              <a:t>3s</a:t>
            </a:r>
            <a:r>
              <a:rPr lang="en-US" baseline="30000">
                <a:latin typeface="Palatino" charset="0"/>
                <a:ea typeface="ＭＳ Ｐゴシック" charset="0"/>
              </a:rPr>
              <a:t>2</a:t>
            </a:r>
            <a:r>
              <a:rPr lang="en-US">
                <a:latin typeface="Palatino" charset="0"/>
                <a:ea typeface="ＭＳ Ｐゴシック" charset="0"/>
              </a:rPr>
              <a:t>3p</a:t>
            </a:r>
            <a:r>
              <a:rPr lang="en-US" baseline="30000">
                <a:latin typeface="Palatino" charset="0"/>
                <a:ea typeface="ＭＳ Ｐゴシック" charset="0"/>
              </a:rPr>
              <a:t>6</a:t>
            </a:r>
            <a:r>
              <a:rPr lang="en-US">
                <a:latin typeface="Palatino" charset="0"/>
                <a:ea typeface="ＭＳ Ｐゴシック" charset="0"/>
              </a:rPr>
              <a:t>4s</a:t>
            </a:r>
            <a:r>
              <a:rPr lang="en-US" baseline="30000">
                <a:latin typeface="Palatino" charset="0"/>
                <a:ea typeface="ＭＳ Ｐゴシック" charset="0"/>
              </a:rPr>
              <a:t>2</a:t>
            </a:r>
            <a:r>
              <a:rPr lang="en-US">
                <a:latin typeface="Palatino" charset="0"/>
                <a:ea typeface="ＭＳ Ｐゴシック" charset="0"/>
              </a:rPr>
              <a:t>3d</a:t>
            </a:r>
            <a:r>
              <a:rPr lang="en-US" baseline="30000">
                <a:latin typeface="Palatino" charset="0"/>
                <a:ea typeface="ＭＳ Ｐゴシック" charset="0"/>
              </a:rPr>
              <a:t>10</a:t>
            </a:r>
            <a:r>
              <a:rPr lang="en-US">
                <a:latin typeface="Palatino" charset="0"/>
                <a:ea typeface="ＭＳ Ｐゴシック" charset="0"/>
              </a:rPr>
              <a:t>4p</a:t>
            </a:r>
            <a:r>
              <a:rPr lang="en-US" baseline="30000">
                <a:latin typeface="Palatino" charset="0"/>
                <a:ea typeface="ＭＳ Ｐゴシック" charset="0"/>
              </a:rPr>
              <a:t>3</a:t>
            </a:r>
            <a:endParaRPr lang="en-US" sz="2400" b="1">
              <a:latin typeface="Palatino" charset="0"/>
              <a:ea typeface="ＭＳ Ｐゴシック" charset="0"/>
            </a:endParaRPr>
          </a:p>
        </p:txBody>
      </p:sp>
      <p:sp>
        <p:nvSpPr>
          <p:cNvPr id="183299" name="Rectangle 4"/>
          <p:cNvSpPr>
            <a:spLocks noChangeArrowheads="1"/>
          </p:cNvSpPr>
          <p:nvPr/>
        </p:nvSpPr>
        <p:spPr bwMode="auto">
          <a:xfrm>
            <a:off x="987425" y="23717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914400" fontAlgn="base">
              <a:spcBef>
                <a:spcPct val="20000"/>
              </a:spcBef>
              <a:spcAft>
                <a:spcPct val="0"/>
              </a:spcAft>
            </a:pPr>
            <a:endParaRPr lang="en-US" sz="24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2664755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Lesson 24: Shell Game</a:t>
            </a:r>
            <a:endParaRPr lang="en-US">
              <a:latin typeface="Arial" charset="0"/>
              <a:ea typeface="ＭＳ Ｐゴシック" charset="0"/>
            </a:endParaRPr>
          </a:p>
        </p:txBody>
      </p:sp>
      <p:sp>
        <p:nvSpPr>
          <p:cNvPr id="162818" name="Rectangle 3"/>
          <p:cNvSpPr>
            <a:spLocks noGrp="1" noChangeArrowheads="1"/>
          </p:cNvSpPr>
          <p:nvPr>
            <p:ph type="body" idx="1"/>
          </p:nvPr>
        </p:nvSpPr>
        <p:spPr/>
        <p:txBody>
          <a:bodyPr/>
          <a:lstStyle/>
          <a:p>
            <a:pPr marL="0" indent="0" eaLnBrk="1" hangingPunct="1"/>
            <a:r>
              <a:rPr lang="en-US" b="1">
                <a:latin typeface="Palatino" charset="0"/>
                <a:ea typeface="ＭＳ Ｐゴシック" charset="0"/>
              </a:rPr>
              <a:t>Electron Configurations</a:t>
            </a:r>
          </a:p>
        </p:txBody>
      </p:sp>
    </p:spTree>
    <p:extLst>
      <p:ext uri="{BB962C8B-B14F-4D97-AF65-F5344CB8AC3E}">
        <p14:creationId xmlns:p14="http://schemas.microsoft.com/office/powerpoint/2010/main" val="23333811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ChemCatalyst</a:t>
            </a:r>
            <a:endParaRPr lang="en-US">
              <a:latin typeface="Arial" charset="0"/>
              <a:ea typeface="ＭＳ Ｐゴシック" charset="0"/>
            </a:endParaRPr>
          </a:p>
        </p:txBody>
      </p:sp>
      <p:sp>
        <p:nvSpPr>
          <p:cNvPr id="164866" name="Rectangle 3"/>
          <p:cNvSpPr>
            <a:spLocks noGrp="1" noChangeArrowheads="1"/>
          </p:cNvSpPr>
          <p:nvPr>
            <p:ph type="body" idx="1"/>
          </p:nvPr>
        </p:nvSpPr>
        <p:spPr>
          <a:xfrm>
            <a:off x="1371600" y="1828800"/>
            <a:ext cx="7010400" cy="4267200"/>
          </a:xfrm>
        </p:spPr>
        <p:txBody>
          <a:bodyPr/>
          <a:lstStyle/>
          <a:p>
            <a:pPr marL="0" indent="0" eaLnBrk="1" hangingPunct="1">
              <a:lnSpc>
                <a:spcPct val="90000"/>
              </a:lnSpc>
            </a:pPr>
            <a:r>
              <a:rPr lang="en-US" sz="2400">
                <a:latin typeface="Palatino" charset="0"/>
                <a:ea typeface="ＭＳ Ｐゴシック" charset="0"/>
              </a:rPr>
              <a:t>These drawings show two different ways to represent the arrangement of the electrons in atoms of the element calcium, Ca.</a:t>
            </a: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endParaRPr lang="en-US">
              <a:latin typeface="Palatino" charset="0"/>
              <a:ea typeface="ＭＳ Ｐゴシック" charset="0"/>
            </a:endParaRPr>
          </a:p>
          <a:p>
            <a:pPr marL="0" indent="0" eaLnBrk="1" hangingPunct="1">
              <a:lnSpc>
                <a:spcPct val="90000"/>
              </a:lnSpc>
            </a:pPr>
            <a:r>
              <a:rPr lang="en-US" sz="2400">
                <a:latin typeface="Palatino" charset="0"/>
                <a:ea typeface="ＭＳ Ｐゴシック" charset="0"/>
              </a:rPr>
              <a:t>1. Name at least two differences in the drawings.</a:t>
            </a:r>
          </a:p>
          <a:p>
            <a:pPr marL="0" indent="0" eaLnBrk="1" hangingPunct="1">
              <a:lnSpc>
                <a:spcPct val="90000"/>
              </a:lnSpc>
            </a:pPr>
            <a:r>
              <a:rPr lang="en-US" sz="2400">
                <a:latin typeface="Palatino" charset="0"/>
                <a:ea typeface="ＭＳ Ｐゴシック" charset="0"/>
              </a:rPr>
              <a:t>2. Name at least two similarities in the drawings.</a:t>
            </a:r>
            <a:endParaRPr lang="en-US" sz="2000">
              <a:latin typeface="Palatino" charset="0"/>
              <a:ea typeface="ＭＳ Ｐゴシック" charset="0"/>
            </a:endParaRPr>
          </a:p>
        </p:txBody>
      </p:sp>
      <p:pic>
        <p:nvPicPr>
          <p:cNvPr id="164867" name="Picture 5" descr="LBCTG_ALC_988_226"/>
          <p:cNvPicPr>
            <a:picLocks noChangeAspect="1" noChangeArrowheads="1"/>
          </p:cNvPicPr>
          <p:nvPr/>
        </p:nvPicPr>
        <p:blipFill>
          <a:blip r:embed="rId3">
            <a:extLst>
              <a:ext uri="{28A0092B-C50C-407E-A947-70E740481C1C}">
                <a14:useLocalDpi xmlns:a14="http://schemas.microsoft.com/office/drawing/2010/main" val="0"/>
              </a:ext>
            </a:extLst>
          </a:blip>
          <a:srcRect r="8842" b="35786"/>
          <a:stretch>
            <a:fillRect/>
          </a:stretch>
        </p:blipFill>
        <p:spPr bwMode="auto">
          <a:xfrm>
            <a:off x="2362200" y="29718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868" name="Picture 6" descr="LBCTG_ALC_988_229"/>
          <p:cNvPicPr>
            <a:picLocks noChangeAspect="1" noChangeArrowheads="1"/>
          </p:cNvPicPr>
          <p:nvPr/>
        </p:nvPicPr>
        <p:blipFill>
          <a:blip r:embed="rId4">
            <a:extLst>
              <a:ext uri="{28A0092B-C50C-407E-A947-70E740481C1C}">
                <a14:useLocalDpi xmlns:a14="http://schemas.microsoft.com/office/drawing/2010/main" val="0"/>
              </a:ext>
            </a:extLst>
          </a:blip>
          <a:srcRect l="24672" b="8925"/>
          <a:stretch>
            <a:fillRect/>
          </a:stretch>
        </p:blipFill>
        <p:spPr bwMode="auto">
          <a:xfrm>
            <a:off x="4953000" y="3005138"/>
            <a:ext cx="190500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04243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Key Question</a:t>
            </a:r>
            <a:endParaRPr lang="en-US">
              <a:latin typeface="Arial" charset="0"/>
              <a:ea typeface="ＭＳ Ｐゴシック" charset="0"/>
            </a:endParaRPr>
          </a:p>
        </p:txBody>
      </p:sp>
      <p:sp>
        <p:nvSpPr>
          <p:cNvPr id="166914"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What does the periodic table indicate about the arrangements of electrons?</a:t>
            </a:r>
            <a:endParaRPr lang="en-US">
              <a:latin typeface="Arial" charset="0"/>
              <a:ea typeface="ＭＳ Ｐゴシック" charset="0"/>
            </a:endParaRPr>
          </a:p>
        </p:txBody>
      </p:sp>
    </p:spTree>
    <p:extLst>
      <p:ext uri="{BB962C8B-B14F-4D97-AF65-F5344CB8AC3E}">
        <p14:creationId xmlns:p14="http://schemas.microsoft.com/office/powerpoint/2010/main" val="6633331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You will be able to:</a:t>
            </a:r>
            <a:endParaRPr lang="en-US">
              <a:latin typeface="Arial" charset="0"/>
              <a:ea typeface="ＭＳ Ｐゴシック" charset="0"/>
            </a:endParaRPr>
          </a:p>
        </p:txBody>
      </p:sp>
      <p:sp>
        <p:nvSpPr>
          <p:cNvPr id="168962" name="Rectangle 3"/>
          <p:cNvSpPr>
            <a:spLocks noGrp="1" noChangeArrowheads="1"/>
          </p:cNvSpPr>
          <p:nvPr>
            <p:ph type="body" idx="1"/>
          </p:nvPr>
        </p:nvSpPr>
        <p:spPr/>
        <p:txBody>
          <a:bodyPr/>
          <a:lstStyle/>
          <a:p>
            <a:pPr marL="457200" indent="-457200" eaLnBrk="1" hangingPunct="1">
              <a:buFontTx/>
              <a:buChar char="•"/>
            </a:pPr>
            <a:r>
              <a:rPr lang="en-US" sz="2400">
                <a:latin typeface="Palatino" charset="0"/>
                <a:ea typeface="ＭＳ Ｐゴシック" charset="0"/>
              </a:rPr>
              <a:t>describe the structure of an atom in terms of electron shells and subshells</a:t>
            </a:r>
          </a:p>
          <a:p>
            <a:pPr marL="457200" indent="-457200" eaLnBrk="1" hangingPunct="1">
              <a:buFontTx/>
              <a:buChar char="•"/>
            </a:pPr>
            <a:r>
              <a:rPr lang="en-US" sz="2400">
                <a:latin typeface="Palatino" charset="0"/>
                <a:ea typeface="ＭＳ Ｐゴシック" charset="0"/>
              </a:rPr>
              <a:t>use the periodic table to determine the electron arrangement in an atom and to write electron configurations</a:t>
            </a:r>
          </a:p>
          <a:p>
            <a:pPr marL="457200" indent="-457200" eaLnBrk="1" hangingPunct="1">
              <a:buFontTx/>
              <a:buChar char="•"/>
            </a:pPr>
            <a:r>
              <a:rPr lang="en-US" sz="2400">
                <a:latin typeface="Palatino" charset="0"/>
                <a:ea typeface="ＭＳ Ｐゴシック" charset="0"/>
              </a:rPr>
              <a:t>explain the organization of the periodic table in terms of the arrangements of electrons in subshells</a:t>
            </a:r>
            <a:endParaRPr lang="en-US">
              <a:latin typeface="Palatino" charset="0"/>
              <a:ea typeface="ＭＳ Ｐゴシック" charset="0"/>
            </a:endParaRPr>
          </a:p>
        </p:txBody>
      </p:sp>
    </p:spTree>
    <p:extLst>
      <p:ext uri="{BB962C8B-B14F-4D97-AF65-F5344CB8AC3E}">
        <p14:creationId xmlns:p14="http://schemas.microsoft.com/office/powerpoint/2010/main" val="39777694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Prepare for the Activity</a:t>
            </a:r>
            <a:endParaRPr lang="en-US">
              <a:latin typeface="Arial" charset="0"/>
              <a:ea typeface="ＭＳ Ｐゴシック" charset="0"/>
            </a:endParaRPr>
          </a:p>
        </p:txBody>
      </p:sp>
      <p:sp>
        <p:nvSpPr>
          <p:cNvPr id="171010" name="Rectangle 3"/>
          <p:cNvSpPr>
            <a:spLocks noGrp="1" noChangeArrowheads="1"/>
          </p:cNvSpPr>
          <p:nvPr>
            <p:ph type="body" idx="1"/>
          </p:nvPr>
        </p:nvSpPr>
        <p:spPr>
          <a:xfrm>
            <a:off x="1295400" y="2133600"/>
            <a:ext cx="7162800" cy="3657600"/>
          </a:xfrm>
        </p:spPr>
        <p:txBody>
          <a:bodyPr/>
          <a:lstStyle/>
          <a:p>
            <a:pPr marL="0" indent="0" eaLnBrk="1" hangingPunct="1"/>
            <a:r>
              <a:rPr lang="en-US" sz="2400">
                <a:latin typeface="Palatino" charset="0"/>
                <a:ea typeface="ＭＳ Ｐゴシック" charset="0"/>
              </a:rPr>
              <a:t>Work in pairs.</a:t>
            </a:r>
            <a:endParaRPr lang="en-US" sz="2400" b="1">
              <a:latin typeface="Palatino" charset="0"/>
              <a:ea typeface="ＭＳ Ｐゴシック" charset="0"/>
            </a:endParaRPr>
          </a:p>
        </p:txBody>
      </p:sp>
    </p:spTree>
    <p:extLst>
      <p:ext uri="{BB962C8B-B14F-4D97-AF65-F5344CB8AC3E}">
        <p14:creationId xmlns:p14="http://schemas.microsoft.com/office/powerpoint/2010/main" val="17133512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a:t>
            </a:r>
            <a:endParaRPr lang="en-US">
              <a:latin typeface="Arial" charset="0"/>
              <a:ea typeface="ＭＳ Ｐゴシック" charset="0"/>
            </a:endParaRPr>
          </a:p>
        </p:txBody>
      </p:sp>
      <p:sp>
        <p:nvSpPr>
          <p:cNvPr id="173058" name="Rectangle 3"/>
          <p:cNvSpPr>
            <a:spLocks noGrp="1" noChangeArrowheads="1"/>
          </p:cNvSpPr>
          <p:nvPr>
            <p:ph type="body" idx="1"/>
          </p:nvPr>
        </p:nvSpPr>
        <p:spPr>
          <a:xfrm>
            <a:off x="1295400" y="2133600"/>
            <a:ext cx="7162800" cy="3657600"/>
          </a:xfrm>
        </p:spPr>
        <p:txBody>
          <a:bodyPr/>
          <a:lstStyle/>
          <a:p>
            <a:pPr marL="0" indent="0" eaLnBrk="1" hangingPunct="1">
              <a:lnSpc>
                <a:spcPct val="90000"/>
              </a:lnSpc>
            </a:pPr>
            <a:r>
              <a:rPr lang="en-US" sz="2400">
                <a:latin typeface="Times New Roman" charset="0"/>
                <a:ea typeface="ＭＳ Ｐゴシック" charset="0"/>
              </a:rPr>
              <a:t>The electron shells in the shell model of an atom (except for </a:t>
            </a:r>
            <a:r>
              <a:rPr lang="en-US" sz="2400" i="1">
                <a:latin typeface="Times New Roman" charset="0"/>
                <a:ea typeface="ＭＳ Ｐゴシック" charset="0"/>
              </a:rPr>
              <a:t>n </a:t>
            </a:r>
            <a:r>
              <a:rPr lang="en-US" sz="2400">
                <a:latin typeface="Times New Roman" charset="0"/>
                <a:ea typeface="ＭＳ Ｐゴシック" charset="0"/>
              </a:rPr>
              <a:t>= 1) are divided into subshells.</a:t>
            </a:r>
            <a:endParaRPr lang="en-US" sz="2400" b="1">
              <a:latin typeface="Palatino" charset="0"/>
              <a:ea typeface="ＭＳ Ｐゴシック" charset="0"/>
            </a:endParaRPr>
          </a:p>
        </p:txBody>
      </p:sp>
      <p:graphicFrame>
        <p:nvGraphicFramePr>
          <p:cNvPr id="350313" name="Group 105"/>
          <p:cNvGraphicFramePr>
            <a:graphicFrameLocks noGrp="1"/>
          </p:cNvGraphicFramePr>
          <p:nvPr/>
        </p:nvGraphicFramePr>
        <p:xfrm>
          <a:off x="1447800" y="2895600"/>
          <a:ext cx="6934200" cy="3170239"/>
        </p:xfrm>
        <a:graphic>
          <a:graphicData uri="http://schemas.openxmlformats.org/drawingml/2006/table">
            <a:tbl>
              <a:tblPr/>
              <a:tblGrid>
                <a:gridCol w="762000"/>
                <a:gridCol w="2514600"/>
                <a:gridCol w="838200"/>
                <a:gridCol w="2819400"/>
              </a:tblGrid>
              <a:tr h="4572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pitchFamily="80" charset="-128"/>
                        </a:rPr>
                        <a:t>Shell</a:t>
                      </a:r>
                    </a:p>
                  </a:txBody>
                  <a:tcPr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pitchFamily="80" charset="-128"/>
                        </a:rPr>
                        <a:t>Number of electrons in the shell</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pitchFamily="80" charset="-128"/>
                        </a:rPr>
                        <a:t>Subshell</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ＭＳ Ｐゴシック" pitchFamily="80" charset="-128"/>
                        </a:rPr>
                        <a:t>Number of electrons in the subshell</a:t>
                      </a:r>
                    </a:p>
                  </a:txBody>
                  <a:tcPr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1" u="none" strike="noStrike" cap="none" normalizeH="0" baseline="0" smtClean="0">
                          <a:ln>
                            <a:noFill/>
                          </a:ln>
                          <a:solidFill>
                            <a:schemeClr val="tx1"/>
                          </a:solidFill>
                          <a:effectLst/>
                          <a:latin typeface="Palatino" pitchFamily="80" charset="0"/>
                          <a:ea typeface="ＭＳ Ｐゴシック" pitchFamily="80" charset="-128"/>
                        </a:rPr>
                        <a:t>n </a:t>
                      </a: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 1</a:t>
                      </a:r>
                    </a:p>
                  </a:txBody>
                  <a:tcPr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2</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1s</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2</a:t>
                      </a:r>
                    </a:p>
                  </a:txBody>
                  <a:tcPr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1" u="none" strike="noStrike" cap="none" normalizeH="0" baseline="0" smtClean="0">
                          <a:ln>
                            <a:noFill/>
                          </a:ln>
                          <a:solidFill>
                            <a:schemeClr val="tx1"/>
                          </a:solidFill>
                          <a:effectLst/>
                          <a:latin typeface="Palatino" pitchFamily="80" charset="0"/>
                          <a:ea typeface="ＭＳ Ｐゴシック" pitchFamily="80" charset="-128"/>
                        </a:rPr>
                        <a:t>n </a:t>
                      </a: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 2</a:t>
                      </a:r>
                    </a:p>
                  </a:txBody>
                  <a:tcPr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8</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2s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Palatino" pitchFamily="80" charset="0"/>
                        <a:ea typeface="ＭＳ Ｐゴシック" pitchFamily="8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2p</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Palatino" pitchFamily="80" charset="0"/>
                        <a:ea typeface="ＭＳ Ｐゴシック" pitchFamily="8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6</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33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1" u="none" strike="noStrike" cap="none" normalizeH="0" baseline="0" smtClean="0">
                          <a:ln>
                            <a:noFill/>
                          </a:ln>
                          <a:solidFill>
                            <a:schemeClr val="tx1"/>
                          </a:solidFill>
                          <a:effectLst/>
                          <a:latin typeface="Palatino" pitchFamily="80" charset="0"/>
                          <a:ea typeface="ＭＳ Ｐゴシック" pitchFamily="80" charset="-128"/>
                        </a:rPr>
                        <a:t>n </a:t>
                      </a: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 3</a:t>
                      </a:r>
                    </a:p>
                  </a:txBody>
                  <a:tcPr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18</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3s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3p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3d</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10</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27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1" u="none" strike="noStrike" cap="none" normalizeH="0" baseline="0" smtClean="0">
                          <a:ln>
                            <a:noFill/>
                          </a:ln>
                          <a:solidFill>
                            <a:schemeClr val="tx1"/>
                          </a:solidFill>
                          <a:effectLst/>
                          <a:latin typeface="Palatino" pitchFamily="80" charset="0"/>
                          <a:ea typeface="ＭＳ Ｐゴシック" pitchFamily="80" charset="-128"/>
                        </a:rPr>
                        <a:t>n </a:t>
                      </a: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 4</a:t>
                      </a:r>
                    </a:p>
                  </a:txBody>
                  <a:tcPr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32</a:t>
                      </a:r>
                      <a:endParaRPr kumimoji="0" lang="en-US" sz="2400" b="0" i="0" u="none" strike="noStrike" cap="none" normalizeH="0" baseline="0" smtClean="0">
                        <a:ln>
                          <a:noFill/>
                        </a:ln>
                        <a:solidFill>
                          <a:schemeClr val="tx1"/>
                        </a:solidFill>
                        <a:effectLst/>
                        <a:latin typeface="Palatino" pitchFamily="80" charset="0"/>
                        <a:ea typeface="ＭＳ Ｐゴシック" pitchFamily="80" charset="-128"/>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4s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4p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4d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4f</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Palatino" pitchFamily="80" charset="0"/>
                          <a:ea typeface="ＭＳ Ｐゴシック" pitchFamily="80" charset="-128"/>
                        </a:rPr>
                        <a:t>14</a:t>
                      </a:r>
                    </a:p>
                  </a:txBody>
                  <a:tcPr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3091" name="Line 68"/>
          <p:cNvSpPr>
            <a:spLocks noChangeShapeType="1"/>
          </p:cNvSpPr>
          <p:nvPr/>
        </p:nvSpPr>
        <p:spPr bwMode="auto">
          <a:xfrm>
            <a:off x="4724400" y="4038600"/>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173092" name="Line 100"/>
          <p:cNvSpPr>
            <a:spLocks noChangeShapeType="1"/>
          </p:cNvSpPr>
          <p:nvPr/>
        </p:nvSpPr>
        <p:spPr bwMode="auto">
          <a:xfrm>
            <a:off x="4724400" y="4648200"/>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173093" name="Line 101"/>
          <p:cNvSpPr>
            <a:spLocks noChangeShapeType="1"/>
          </p:cNvSpPr>
          <p:nvPr/>
        </p:nvSpPr>
        <p:spPr bwMode="auto">
          <a:xfrm>
            <a:off x="4724400" y="4876800"/>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173094" name="Line 109"/>
          <p:cNvSpPr>
            <a:spLocks noChangeShapeType="1"/>
          </p:cNvSpPr>
          <p:nvPr/>
        </p:nvSpPr>
        <p:spPr bwMode="auto">
          <a:xfrm>
            <a:off x="4724400" y="5334000"/>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173095" name="Line 110"/>
          <p:cNvSpPr>
            <a:spLocks noChangeShapeType="1"/>
          </p:cNvSpPr>
          <p:nvPr/>
        </p:nvSpPr>
        <p:spPr bwMode="auto">
          <a:xfrm>
            <a:off x="4724400" y="5562600"/>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173096" name="Line 111"/>
          <p:cNvSpPr>
            <a:spLocks noChangeShapeType="1"/>
          </p:cNvSpPr>
          <p:nvPr/>
        </p:nvSpPr>
        <p:spPr bwMode="auto">
          <a:xfrm>
            <a:off x="4724400" y="5791200"/>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4755776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 (cont.)</a:t>
            </a:r>
            <a:endParaRPr lang="en-US">
              <a:latin typeface="Arial" charset="0"/>
              <a:ea typeface="ＭＳ Ｐゴシック" charset="0"/>
            </a:endParaRPr>
          </a:p>
        </p:txBody>
      </p:sp>
      <p:sp>
        <p:nvSpPr>
          <p:cNvPr id="175106" name="Rectangle 3"/>
          <p:cNvSpPr>
            <a:spLocks noGrp="1" noChangeArrowheads="1"/>
          </p:cNvSpPr>
          <p:nvPr>
            <p:ph type="body" idx="1"/>
          </p:nvPr>
        </p:nvSpPr>
        <p:spPr>
          <a:xfrm>
            <a:off x="1295400" y="2133600"/>
            <a:ext cx="7162800" cy="3657600"/>
          </a:xfrm>
        </p:spPr>
        <p:txBody>
          <a:bodyPr/>
          <a:lstStyle/>
          <a:p>
            <a:pPr marL="0" indent="0" eaLnBrk="1" hangingPunct="1">
              <a:lnSpc>
                <a:spcPct val="90000"/>
              </a:lnSpc>
            </a:pPr>
            <a:r>
              <a:rPr lang="en-US" sz="2400">
                <a:latin typeface="Palatino" charset="0"/>
                <a:ea typeface="ＭＳ Ｐゴシック" charset="0"/>
              </a:rPr>
              <a:t>In an electron configuration, the number indicates the shell number, the letter indicates the subshell within the shell, and the superscript indicates the number of electrons in the subshell.</a:t>
            </a:r>
            <a:endParaRPr lang="en-US" sz="2000" b="1">
              <a:latin typeface="Arial" charset="0"/>
              <a:ea typeface="ＭＳ Ｐゴシック" charset="0"/>
            </a:endParaRPr>
          </a:p>
          <a:p>
            <a:pPr marL="0" indent="0" eaLnBrk="1" hangingPunct="1">
              <a:lnSpc>
                <a:spcPct val="90000"/>
              </a:lnSpc>
            </a:pPr>
            <a:endParaRPr lang="en-US" sz="2000" b="1">
              <a:latin typeface="Arial" charset="0"/>
              <a:ea typeface="ＭＳ Ｐゴシック" charset="0"/>
            </a:endParaRPr>
          </a:p>
          <a:p>
            <a:pPr marL="0" indent="0" eaLnBrk="1" hangingPunct="1">
              <a:lnSpc>
                <a:spcPct val="90000"/>
              </a:lnSpc>
            </a:pPr>
            <a:r>
              <a:rPr lang="en-US" sz="2400" b="1">
                <a:latin typeface="Arial" charset="0"/>
                <a:ea typeface="ＭＳ Ｐゴシック" charset="0"/>
              </a:rPr>
              <a:t>Electron configuration: </a:t>
            </a:r>
            <a:r>
              <a:rPr lang="en-US" sz="2400">
                <a:latin typeface="Arial" charset="0"/>
                <a:ea typeface="ＭＳ Ｐゴシック" charset="0"/>
              </a:rPr>
              <a:t>A shorthand way to keep track of all the electrons in an atom of an element for all the subshells that have electrons. The number of electrons in each subshell is shown as a superscript.</a:t>
            </a:r>
            <a:endParaRPr lang="en-US" sz="2000" b="1">
              <a:latin typeface="Palatino" charset="0"/>
              <a:ea typeface="ＭＳ Ｐゴシック" charset="0"/>
            </a:endParaRPr>
          </a:p>
        </p:txBody>
      </p:sp>
      <p:sp>
        <p:nvSpPr>
          <p:cNvPr id="175107" name="AutoShape 42"/>
          <p:cNvSpPr>
            <a:spLocks noChangeArrowheads="1"/>
          </p:cNvSpPr>
          <p:nvPr/>
        </p:nvSpPr>
        <p:spPr bwMode="auto">
          <a:xfrm>
            <a:off x="1066800" y="3733800"/>
            <a:ext cx="7467600" cy="1981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9668544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 (cont.)</a:t>
            </a:r>
            <a:endParaRPr lang="en-US">
              <a:latin typeface="Arial" charset="0"/>
              <a:ea typeface="ＭＳ Ｐゴシック" charset="0"/>
            </a:endParaRPr>
          </a:p>
        </p:txBody>
      </p:sp>
      <p:sp>
        <p:nvSpPr>
          <p:cNvPr id="177154" name="Rectangle 3"/>
          <p:cNvSpPr>
            <a:spLocks noGrp="1" noChangeArrowheads="1"/>
          </p:cNvSpPr>
          <p:nvPr>
            <p:ph type="body" idx="1"/>
          </p:nvPr>
        </p:nvSpPr>
        <p:spPr>
          <a:xfrm>
            <a:off x="1295400" y="2133600"/>
            <a:ext cx="7162800" cy="3657600"/>
          </a:xfrm>
        </p:spPr>
        <p:txBody>
          <a:bodyPr/>
          <a:lstStyle/>
          <a:p>
            <a:pPr marL="0" indent="0" eaLnBrk="1" hangingPunct="1"/>
            <a:r>
              <a:rPr lang="en-US" sz="2400">
                <a:latin typeface="Palatino" charset="0"/>
                <a:ea typeface="ＭＳ Ｐゴシック" charset="0"/>
              </a:rPr>
              <a:t>The periodic table is organized in subshell blocks.</a:t>
            </a:r>
            <a:endParaRPr lang="en-US" b="1">
              <a:latin typeface="Arial" charset="0"/>
              <a:ea typeface="ＭＳ Ｐゴシック" charset="0"/>
            </a:endParaRPr>
          </a:p>
        </p:txBody>
      </p:sp>
      <p:pic>
        <p:nvPicPr>
          <p:cNvPr id="177155" name="Picture 5" descr="LBCTG_ALC_988_233"/>
          <p:cNvPicPr>
            <a:picLocks noChangeAspect="1" noChangeArrowheads="1"/>
          </p:cNvPicPr>
          <p:nvPr/>
        </p:nvPicPr>
        <p:blipFill>
          <a:blip r:embed="rId3">
            <a:extLst>
              <a:ext uri="{28A0092B-C50C-407E-A947-70E740481C1C}">
                <a14:useLocalDpi xmlns:a14="http://schemas.microsoft.com/office/drawing/2010/main" val="0"/>
              </a:ext>
            </a:extLst>
          </a:blip>
          <a:srcRect b="10643"/>
          <a:stretch>
            <a:fillRect/>
          </a:stretch>
        </p:blipFill>
        <p:spPr bwMode="auto">
          <a:xfrm>
            <a:off x="2133600" y="2590800"/>
            <a:ext cx="4953000" cy="377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08932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390</Words>
  <Application>Microsoft Macintosh PowerPoint</Application>
  <PresentationFormat>On-screen Show (4:3)</PresentationFormat>
  <Paragraphs>90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Living By Chemistry SECOND EDITION</vt:lpstr>
      <vt:lpstr>Lesson 24: Shell Game</vt:lpstr>
      <vt:lpstr>ChemCatalyst</vt:lpstr>
      <vt:lpstr>Key Question</vt:lpstr>
      <vt:lpstr>You will be able to:</vt:lpstr>
      <vt:lpstr>Prepare for the Activity</vt:lpstr>
      <vt:lpstr>Discussion Notes</vt:lpstr>
      <vt:lpstr>Discussion Notes (cont.)</vt:lpstr>
      <vt:lpstr>Discussion Notes (cont.)</vt:lpstr>
      <vt:lpstr>Discussion Notes (cont.)</vt:lpstr>
      <vt:lpstr>Wrap Up</vt:lpstr>
      <vt:lpstr>Check-In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24: Shell Game</dc:title>
  <dc:creator>Matthew Belford</dc:creator>
  <cp:lastModifiedBy>Jeffrey Dowling</cp:lastModifiedBy>
  <cp:revision>4</cp:revision>
  <dcterms:created xsi:type="dcterms:W3CDTF">2014-12-05T20:54:32Z</dcterms:created>
  <dcterms:modified xsi:type="dcterms:W3CDTF">2015-06-10T22:23:20Z</dcterms:modified>
</cp:coreProperties>
</file>