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3303E-680C-3843-9744-1161BFB36FD6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FB3FA-9236-5C4A-B9CE-7A1F269EB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8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A8B0CC-B2FF-C84E-A9DB-7F863D3434EA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2973B8-AEA1-E64B-B18F-24164DA2483C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B4F414-70EC-A646-BE14-A0E65C775E14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5EDDD2-3781-C24A-84D4-70C4702F5CB9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C606EB-FFB2-7442-9129-6E7C950D8A4F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30DBED-C24C-0747-AD90-023CB38AF7F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161D69-B490-E246-BC3C-21C5D69C70D2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7850E2-2C19-CE44-8748-3A9AF01A9AC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9A874B-4AF9-3440-96A8-4538006FF016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D25E2D-712D-A546-AADB-FE81191C4039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9A43D6-7261-A440-A981-7DDA2741F1DC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80FA6E-98FE-AB49-8B48-32270C00DAEC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2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4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7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2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28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7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31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210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51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1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51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Electron arrangements</a:t>
            </a:r>
            <a:br>
              <a:rPr lang="en-US" sz="2400">
                <a:latin typeface="Palatino" charset="0"/>
                <a:ea typeface="ＭＳ Ｐゴシック" charset="0"/>
              </a:rPr>
            </a:br>
            <a:r>
              <a:rPr lang="en-US" sz="2400">
                <a:latin typeface="Palatino" charset="0"/>
                <a:ea typeface="ＭＳ Ｐゴシック" charset="0"/>
              </a:rPr>
              <a:t>of atoms in ionic</a:t>
            </a:r>
            <a:br>
              <a:rPr lang="en-US" sz="2400">
                <a:latin typeface="Palatino" charset="0"/>
                <a:ea typeface="ＭＳ Ｐゴシック" charset="0"/>
              </a:rPr>
            </a:br>
            <a:r>
              <a:rPr lang="en-US" sz="2400">
                <a:latin typeface="Palatino" charset="0"/>
                <a:ea typeface="ＭＳ Ｐゴシック" charset="0"/>
              </a:rPr>
              <a:t>compounds resemble</a:t>
            </a:r>
            <a:br>
              <a:rPr lang="en-US" sz="2400">
                <a:latin typeface="Palatino" charset="0"/>
                <a:ea typeface="ＭＳ Ｐゴシック" charset="0"/>
              </a:rPr>
            </a:br>
            <a:r>
              <a:rPr lang="en-US" sz="2400">
                <a:latin typeface="Palatino" charset="0"/>
                <a:ea typeface="ＭＳ Ｐゴシック" charset="0"/>
              </a:rPr>
              <a:t>noble gases.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Minion Pro" charset="0"/>
              <a:ea typeface="ＭＳ Ｐゴシック" charset="0"/>
            </a:endParaRPr>
          </a:p>
        </p:txBody>
      </p:sp>
      <p:pic>
        <p:nvPicPr>
          <p:cNvPr id="72707" name="Picture 5" descr="LBCTG_ALC_988_1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89"/>
          <a:stretch>
            <a:fillRect/>
          </a:stretch>
        </p:blipFill>
        <p:spPr bwMode="auto">
          <a:xfrm>
            <a:off x="5029200" y="2209800"/>
            <a:ext cx="305593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61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Atoms tend to lose or gain electrons to attain the electron arrangement of a noble gas.</a:t>
            </a:r>
            <a:endParaRPr lang="en-US" b="1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97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is chemical stability related to the arrangements of electrons in atoms?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When atoms gain or lose electrons, they form ions. Ions are atoms that carry a net positive or net negative charge.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When atoms lose electrons, they have a positive charge and are called cations.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When atoms gain electrons, they have a negative charge and are called anions.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Ions have electron arrangements resembling those of the noble gas atoms.</a:t>
            </a:r>
            <a:endParaRPr lang="en-US" sz="20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3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05600" cy="37338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Draw a shell model for calcium, Ca, showing the arrangement of its electrons.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would have to happen for an atom of calcium to have an electron arrangement like that of a noble gas? Explain.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78851" name="Rectangle 27"/>
          <p:cNvSpPr>
            <a:spLocks noChangeArrowheads="1"/>
          </p:cNvSpPr>
          <p:nvPr/>
        </p:nvSpPr>
        <p:spPr bwMode="auto">
          <a:xfrm>
            <a:off x="1371600" y="3124200"/>
            <a:ext cx="640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1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19: Noble Gas Envy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Ions</a:t>
            </a:r>
          </a:p>
        </p:txBody>
      </p:sp>
    </p:spTree>
    <p:extLst>
      <p:ext uri="{BB962C8B-B14F-4D97-AF65-F5344CB8AC3E}">
        <p14:creationId xmlns:p14="http://schemas.microsoft.com/office/powerpoint/2010/main" val="296965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3429000" cy="2514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000">
                <a:latin typeface="Palatino" charset="0"/>
                <a:ea typeface="ＭＳ Ｐゴシック" charset="0"/>
              </a:rPr>
              <a:t>Chemists have found that metal atoms transfer electrons to nonmetal atoms when they form compounds. Examine the shell model showing how a lithium atom might transfer an electron to a fluorine atom.</a:t>
            </a:r>
            <a:endParaRPr lang="en-US" sz="1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</p:txBody>
      </p:sp>
      <p:pic>
        <p:nvPicPr>
          <p:cNvPr id="58371" name="Picture 7" descr="LBCTG_ALC_988_1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439"/>
          <a:stretch>
            <a:fillRect/>
          </a:stretch>
        </p:blipFill>
        <p:spPr bwMode="auto">
          <a:xfrm>
            <a:off x="4800600" y="1828800"/>
            <a:ext cx="37338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Text Box 8"/>
          <p:cNvSpPr txBox="1">
            <a:spLocks noChangeArrowheads="1"/>
          </p:cNvSpPr>
          <p:nvPr/>
        </p:nvSpPr>
        <p:spPr bwMode="auto">
          <a:xfrm>
            <a:off x="838200" y="4572000"/>
            <a:ext cx="66294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1600" baseline="0">
              <a:solidFill>
                <a:srgbClr val="000000"/>
              </a:solidFill>
              <a:latin typeface="Palatino" charset="0"/>
            </a:endParaRPr>
          </a:p>
          <a:p>
            <a:pPr lvl="1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2000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What effect does this electron transfer have on the charge of each atom?</a:t>
            </a:r>
          </a:p>
          <a:p>
            <a:pPr lvl="1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2000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What element does each atom resemble after the electron has been transferred?</a:t>
            </a:r>
            <a:endParaRPr lang="en-US" sz="1600" baseline="0">
              <a:solidFill>
                <a:srgbClr val="000000"/>
              </a:solidFill>
              <a:latin typeface="Palatino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6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is chemical stability related to the arrangements of electrons in atoms?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635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that an ion is formed when an atom loses or gains electrons and state the difference between a cation and an anion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determine the charge on an ion based on an atom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placement in the periodic table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relationship between ion charge and valence electrons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267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51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eight.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Ion: </a:t>
            </a:r>
            <a:r>
              <a:rPr lang="en-US" sz="2400">
                <a:latin typeface="Arial" charset="0"/>
                <a:ea typeface="ＭＳ Ｐゴシック" charset="0"/>
              </a:rPr>
              <a:t>An atom (or group of atoms) that has a positive or negative charge because it has lost or gained electrons.</a:t>
            </a:r>
          </a:p>
        </p:txBody>
      </p:sp>
      <p:sp>
        <p:nvSpPr>
          <p:cNvPr id="64515" name="AutoShape 6"/>
          <p:cNvSpPr>
            <a:spLocks noChangeArrowheads="1"/>
          </p:cNvSpPr>
          <p:nvPr/>
        </p:nvSpPr>
        <p:spPr bwMode="auto">
          <a:xfrm>
            <a:off x="1143000" y="2895600"/>
            <a:ext cx="7162800" cy="1447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97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656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162800" cy="3886200"/>
          </a:xfrm>
          <a:noFill/>
        </p:spPr>
        <p:txBody>
          <a:bodyPr/>
          <a:lstStyle/>
          <a:p>
            <a:pPr marL="0" indent="0" eaLnBrk="1" hangingPunct="1"/>
            <a:r>
              <a:rPr lang="en-US" sz="2000">
                <a:latin typeface="Palatino" charset="0"/>
                <a:ea typeface="ＭＳ Ｐゴシック" charset="0"/>
              </a:rPr>
              <a:t>The table of arranged ion cards shows that the charges on ions are quite predictable.</a:t>
            </a:r>
            <a:endParaRPr lang="en-US" sz="2000">
              <a:latin typeface="Minion Pro" charset="0"/>
              <a:ea typeface="ＭＳ Ｐゴシック" charset="0"/>
            </a:endParaRPr>
          </a:p>
        </p:txBody>
      </p:sp>
      <p:pic>
        <p:nvPicPr>
          <p:cNvPr id="66563" name="Picture 8" descr="LBCTG_ALC_988_1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76"/>
          <a:stretch>
            <a:fillRect/>
          </a:stretch>
        </p:blipFill>
        <p:spPr bwMode="auto">
          <a:xfrm>
            <a:off x="2286000" y="2660650"/>
            <a:ext cx="4724400" cy="358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46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When electrons are removed from or added to an atom, the rest of the atom stays the same.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charge on an ion is noted with a superscript.</a:t>
            </a:r>
            <a:endParaRPr lang="en-US" sz="24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726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8100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Cation: </a:t>
            </a:r>
            <a:r>
              <a:rPr lang="en-US" sz="2400">
                <a:latin typeface="Arial" charset="0"/>
                <a:ea typeface="ＭＳ Ｐゴシック" charset="0"/>
              </a:rPr>
              <a:t>An ion with a net positive charge. Usually these are formed from metal atoms.</a:t>
            </a: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Anion: </a:t>
            </a:r>
            <a:r>
              <a:rPr lang="en-US" sz="2400">
                <a:latin typeface="Arial" charset="0"/>
                <a:ea typeface="ＭＳ Ｐゴシック" charset="0"/>
              </a:rPr>
              <a:t>An ion with a net negative charge. Usually these are formed from nonmetal atoms.</a:t>
            </a:r>
            <a:endParaRPr lang="en-US" sz="2400">
              <a:latin typeface="Minion Pro" charset="0"/>
              <a:ea typeface="ＭＳ Ｐゴシック" charset="0"/>
            </a:endParaRPr>
          </a:p>
        </p:txBody>
      </p:sp>
      <p:sp>
        <p:nvSpPr>
          <p:cNvPr id="70659" name="AutoShape 5"/>
          <p:cNvSpPr>
            <a:spLocks noChangeArrowheads="1"/>
          </p:cNvSpPr>
          <p:nvPr/>
        </p:nvSpPr>
        <p:spPr bwMode="auto">
          <a:xfrm>
            <a:off x="1066800" y="1981200"/>
            <a:ext cx="7391400" cy="2362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38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Macintosh PowerPoint</Application>
  <PresentationFormat>On-screen Show (4:3)</PresentationFormat>
  <Paragraphs>63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19: Noble Gas Envy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19: Noble Gas Envy</dc:title>
  <dc:creator>Matthew Belford</dc:creator>
  <cp:lastModifiedBy>Jeffrey Dowling</cp:lastModifiedBy>
  <cp:revision>4</cp:revision>
  <dcterms:created xsi:type="dcterms:W3CDTF">2014-12-05T20:52:29Z</dcterms:created>
  <dcterms:modified xsi:type="dcterms:W3CDTF">2015-06-10T22:13:51Z</dcterms:modified>
</cp:coreProperties>
</file>