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A1FD2-BA4B-3144-9C02-B5E77FAE9F9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73D77-EACE-C540-9CAC-4A8A30CBB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6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D2D0CB-BFE6-2D4D-9FA2-D74F3629FB9D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29D3D4-69A7-E644-AD16-E72AAE98716D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8EF831-25B6-3D4D-99D6-615E5BB272B3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4C1626-BDBE-1C4B-A90E-C52BB48E0E77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E25A44-B3D9-EF47-BA6D-9B3741E9E4ED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733BA8-1F27-0E42-A764-D9B9B98A3B2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09EA0F-B41E-3840-8FE4-F7D0FA07F60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8DC0E9-7BD8-8F43-B9F6-83F2EC411335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33C49-B10D-7E4A-BF3D-673FD4CE64A1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F9DAB2-94BE-A34C-AD5E-0631D8368FB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CAA497-E7C5-8D48-ADFA-63E46CEB3525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327E1-BE67-2F4E-A9E6-B889BB7AC8FF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5F2E77-5DC6-184B-A5A5-C43A3939542B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4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5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6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9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65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0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0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86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59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8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5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3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Table of Valence and Core Electrons</a:t>
            </a:r>
            <a:r>
              <a:rPr lang="en-US" b="1">
                <a:latin typeface="Arial" charset="0"/>
                <a:ea typeface="ＭＳ Ｐゴシック" charset="0"/>
              </a:rPr>
              <a:t> 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46083" name="Picture 4" descr="LBCTG_ALC_988_1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10"/>
          <a:stretch>
            <a:fillRect/>
          </a:stretch>
        </p:blipFill>
        <p:spPr bwMode="auto">
          <a:xfrm>
            <a:off x="1600200" y="2633663"/>
            <a:ext cx="5791200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82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Valence shell: </a:t>
            </a:r>
            <a:r>
              <a:rPr lang="en-US" sz="2400">
                <a:latin typeface="Arial" charset="0"/>
                <a:ea typeface="ＭＳ Ｐゴシック" charset="0"/>
              </a:rPr>
              <a:t>The outermost electron shell in an atom.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Valence electrons: </a:t>
            </a:r>
            <a:r>
              <a:rPr lang="en-US" sz="2400">
                <a:latin typeface="Arial" charset="0"/>
                <a:ea typeface="ＭＳ Ｐゴシック" charset="0"/>
              </a:rPr>
              <a:t>The electrons located in the outermost electron shell of an atom.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Core electrons: </a:t>
            </a:r>
            <a:r>
              <a:rPr lang="en-US" sz="2400">
                <a:latin typeface="Arial" charset="0"/>
                <a:ea typeface="ＭＳ Ｐゴシック" charset="0"/>
              </a:rPr>
              <a:t>All other electrons in an atom besides the valence electrons.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48131" name="AutoShape 5"/>
          <p:cNvSpPr>
            <a:spLocks noChangeArrowheads="1"/>
          </p:cNvSpPr>
          <p:nvPr/>
        </p:nvSpPr>
        <p:spPr bwMode="auto">
          <a:xfrm>
            <a:off x="1143000" y="1981200"/>
            <a:ext cx="7086600" cy="2743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64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arrangement of electrons in their shells is highly predictable.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numbers of core electrons also exhibit patterns across each row of the periodic table.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8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4676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Why do elements in the same group in the periodic table have similar properties?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Electrons occupy distinct areas around the nucleus called electron shells. The arrangement of electrons in these shells is highly predictable.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For main group elements, elements in the same group have the same number of valence electrons.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number of valence electrons increases across 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a period.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number of shells and the number of core electrons increase as you go down a group.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6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581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Provide each piece of information for element 34.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 b="1">
                <a:latin typeface="Palatino" charset="0"/>
                <a:ea typeface="ＭＳ Ｐゴシック" charset="0"/>
              </a:rPr>
              <a:t>a. 	</a:t>
            </a:r>
            <a:r>
              <a:rPr lang="en-US" sz="2400">
                <a:latin typeface="Palatino" charset="0"/>
                <a:ea typeface="ＭＳ Ｐゴシック" charset="0"/>
              </a:rPr>
              <a:t>The element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name and symbol.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 b="1">
                <a:latin typeface="Palatino" charset="0"/>
                <a:ea typeface="ＭＳ Ｐゴシック" charset="0"/>
              </a:rPr>
              <a:t>b. 	</a:t>
            </a:r>
            <a:r>
              <a:rPr lang="en-US" sz="2400">
                <a:latin typeface="Palatino" charset="0"/>
                <a:ea typeface="ＭＳ Ｐゴシック" charset="0"/>
              </a:rPr>
              <a:t>The total number of electrons in an atom of 		this element.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 b="1">
                <a:latin typeface="Palatino" charset="0"/>
                <a:ea typeface="ＭＳ Ｐゴシック" charset="0"/>
              </a:rPr>
              <a:t>c. 	</a:t>
            </a:r>
            <a:r>
              <a:rPr lang="en-US" sz="2400">
                <a:latin typeface="Palatino" charset="0"/>
                <a:ea typeface="ＭＳ Ｐゴシック" charset="0"/>
              </a:rPr>
              <a:t>The number of core electrons in an atom of 		this element.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 b="1">
                <a:latin typeface="Palatino" charset="0"/>
                <a:ea typeface="ＭＳ Ｐゴシック" charset="0"/>
              </a:rPr>
              <a:t>d. 	</a:t>
            </a:r>
            <a:r>
              <a:rPr lang="en-US" sz="2400">
                <a:latin typeface="Palatino" charset="0"/>
                <a:ea typeface="ＭＳ Ｐゴシック" charset="0"/>
              </a:rPr>
              <a:t>The number of valence electrons.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 b="1">
                <a:latin typeface="Palatino" charset="0"/>
                <a:ea typeface="ＭＳ Ｐゴシック" charset="0"/>
              </a:rPr>
              <a:t>e. 	</a:t>
            </a:r>
            <a:r>
              <a:rPr lang="en-US" sz="2400">
                <a:latin typeface="Palatino" charset="0"/>
                <a:ea typeface="ＭＳ Ｐゴシック" charset="0"/>
              </a:rPr>
              <a:t>The group number for this element.</a:t>
            </a:r>
          </a:p>
          <a:p>
            <a:pPr marL="0" indent="0" eaLnBrk="1" hangingPunct="1">
              <a:lnSpc>
                <a:spcPct val="90000"/>
              </a:lnSpc>
              <a:tabLst>
                <a:tab pos="457200" algn="l"/>
              </a:tabLst>
            </a:pPr>
            <a:r>
              <a:rPr lang="en-US" sz="2400" b="1">
                <a:latin typeface="Palatino" charset="0"/>
                <a:ea typeface="ＭＳ Ｐゴシック" charset="0"/>
              </a:rPr>
              <a:t>f. 	</a:t>
            </a:r>
            <a:r>
              <a:rPr lang="en-US" sz="2400">
                <a:latin typeface="Palatino" charset="0"/>
                <a:ea typeface="ＭＳ Ｐゴシック" charset="0"/>
              </a:rPr>
              <a:t>The names of other elements with the same 		number of valence electrons.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987425" y="2371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5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18: Life on the Edge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Valence and Core Electrons</a:t>
            </a:r>
          </a:p>
        </p:txBody>
      </p:sp>
    </p:spTree>
    <p:extLst>
      <p:ext uri="{BB962C8B-B14F-4D97-AF65-F5344CB8AC3E}">
        <p14:creationId xmlns:p14="http://schemas.microsoft.com/office/powerpoint/2010/main" val="148473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2895600" cy="3657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tabLst>
                <a:tab pos="292100" algn="l"/>
              </a:tabLst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tabLst>
                <a:tab pos="292100" algn="l"/>
              </a:tabLst>
            </a:pPr>
            <a:r>
              <a:rPr lang="en-US" sz="2000">
                <a:latin typeface="Palatino" charset="0"/>
                <a:ea typeface="ＭＳ Ｐゴシック" charset="0"/>
              </a:rPr>
              <a:t>What do you notice about the number of spokes on the circles?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tabLst>
                <a:tab pos="292100" algn="l"/>
              </a:tabLst>
            </a:pPr>
            <a:r>
              <a:rPr lang="en-US" sz="2000">
                <a:latin typeface="Palatino" charset="0"/>
                <a:ea typeface="ＭＳ Ｐゴシック" charset="0"/>
              </a:rPr>
              <a:t>The spokes represent electrons. Do the spokes represent the total number of electrons? Explain your thinking.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pic>
        <p:nvPicPr>
          <p:cNvPr id="31747" name="Picture 6" descr="LBCTG_ALC_988_1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4" b="16010"/>
          <a:stretch>
            <a:fillRect/>
          </a:stretch>
        </p:blipFill>
        <p:spPr bwMode="auto">
          <a:xfrm>
            <a:off x="4343400" y="1905000"/>
            <a:ext cx="42672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69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Why do elements in the same group in the periodic table have similar properties?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8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3937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create a shell model diagram of an atom, placing the correct number of electrons in the correct shells</a:t>
            </a:r>
          </a:p>
          <a:p>
            <a:pPr marL="457200" indent="-3937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difference between a valence electron and a core electron</a:t>
            </a:r>
          </a:p>
          <a:p>
            <a:pPr marL="457200" indent="-3937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patterns in the periodic table associated with electron arrangements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2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3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Shell Model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39939" name="Picture 1028" descr="LBCSE_941_01_207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10"/>
          <a:stretch>
            <a:fillRect/>
          </a:stretch>
        </p:blipFill>
        <p:spPr bwMode="auto">
          <a:xfrm>
            <a:off x="1066800" y="2590800"/>
            <a:ext cx="33194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1029"/>
          <p:cNvSpPr txBox="1">
            <a:spLocks noChangeArrowheads="1"/>
          </p:cNvSpPr>
          <p:nvPr/>
        </p:nvSpPr>
        <p:spPr bwMode="auto">
          <a:xfrm>
            <a:off x="4419600" y="3124200"/>
            <a:ext cx="3733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</a:rPr>
              <a:t>The surface of each sphere represents an area where an electron</a:t>
            </a:r>
            <a:br>
              <a:rPr lang="en-US" baseline="0">
                <a:solidFill>
                  <a:srgbClr val="000000"/>
                </a:solidFill>
              </a:rPr>
            </a:br>
            <a:r>
              <a:rPr lang="en-US" baseline="0">
                <a:solidFill>
                  <a:srgbClr val="000000"/>
                </a:solidFill>
              </a:rPr>
              <a:t>or a group of electrons</a:t>
            </a:r>
            <a:br>
              <a:rPr lang="en-US" baseline="0">
                <a:solidFill>
                  <a:srgbClr val="000000"/>
                </a:solidFill>
              </a:rPr>
            </a:br>
            <a:r>
              <a:rPr lang="en-US" baseline="0">
                <a:solidFill>
                  <a:srgbClr val="000000"/>
                </a:solidFill>
              </a:rPr>
              <a:t>is most likely to be found.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Electron shells are the levels around the nucleus where electrons can be found.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41987" name="Text Box 1029"/>
          <p:cNvSpPr txBox="1">
            <a:spLocks noChangeArrowheads="1"/>
          </p:cNvSpPr>
          <p:nvPr/>
        </p:nvSpPr>
        <p:spPr bwMode="auto">
          <a:xfrm>
            <a:off x="1447800" y="5607050"/>
            <a:ext cx="701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aseline="0">
                <a:solidFill>
                  <a:srgbClr val="000000"/>
                </a:solidFill>
              </a:rPr>
              <a:t>Sodium and magnesium have electrons in three electron shells.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41988" name="Picture 1030" descr="LBCTG_ALC_988_1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8"/>
          <a:stretch>
            <a:fillRect/>
          </a:stretch>
        </p:blipFill>
        <p:spPr bwMode="auto">
          <a:xfrm>
            <a:off x="2514600" y="3171825"/>
            <a:ext cx="41910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21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atomic number of an element is the same as the total number of electrons.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period (row) number of the element is the same as the number of electron shells.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For main-group elements, the group number of the element is the same as the number of electrons in the outermost shell.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6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Macintosh PowerPoint</Application>
  <PresentationFormat>On-screen Show (4:3)</PresentationFormat>
  <Paragraphs>67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18: Life on the Edge</vt:lpstr>
      <vt:lpstr>ChemCatalyst</vt:lpstr>
      <vt:lpstr>Key Question</vt:lpstr>
      <vt:lpstr>You will be able to:</vt:lpstr>
      <vt:lpstr>Prepare for the Activity</vt:lpstr>
      <vt:lpstr>Prepare for the Activity (cont.)</vt:lpstr>
      <vt:lpstr>Prepare for the Activity (cont.)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18: Life on the Edge</dc:title>
  <dc:creator>Matthew Belford</dc:creator>
  <cp:lastModifiedBy>Jeffrey Dowling</cp:lastModifiedBy>
  <cp:revision>4</cp:revision>
  <dcterms:created xsi:type="dcterms:W3CDTF">2014-12-05T20:51:27Z</dcterms:created>
  <dcterms:modified xsi:type="dcterms:W3CDTF">2015-06-10T22:00:26Z</dcterms:modified>
</cp:coreProperties>
</file>