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96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BC179-5CF0-E544-9C8A-6EB1B741407C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FFAAF-D141-7A40-ABAF-F68D99300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9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9EEBD7-BA93-AE4C-B175-4BEB0705154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E8E7FB-5C1F-CC41-AE13-5D356F839347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510557-3EA9-BE46-998B-4B3AFB5BEC99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65039F-A72B-304B-882E-1451608EF415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746B45-76AF-004F-8411-1726CCD3B677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58383E-10F7-B94D-875F-7C982E5ADBD3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99F8AC-2AAA-3140-9163-83DBE9BEB942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B31539-B1B9-A841-8D4F-5631B662A33B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45F0A1-39FE-9F46-BF4A-2A8347BAEE82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75EC60-C019-DA4D-8EA8-5E464B7C572A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74059C-7993-D446-B39A-212D73B17CEC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1F5D29-8C8E-5546-A4F3-CF7F1D022818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6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7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4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3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530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7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670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242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87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8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>
                <a:latin typeface="Arial" charset="0"/>
                <a:ea typeface="ＭＳ Ｐゴシック" charset="0"/>
              </a:rPr>
              <a:t>Living By Chemistry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 sz="2000">
                <a:latin typeface="Arial" charset="0"/>
                <a:ea typeface="ＭＳ Ｐゴシック" charset="0"/>
              </a:rPr>
              <a:t>SECOND 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718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>
                <a:solidFill>
                  <a:srgbClr val="CB8021"/>
                </a:solidFill>
                <a:ea typeface="ＭＳ Ｐゴシック" charset="0"/>
              </a:rPr>
              <a:t>Unit 1: ALCHEMY</a:t>
            </a:r>
          </a:p>
          <a:p>
            <a:pPr marL="0" indent="0" eaLnBrk="1" hangingPunct="1"/>
            <a:r>
              <a:rPr lang="en-US">
                <a:solidFill>
                  <a:srgbClr val="CB8021"/>
                </a:solidFill>
                <a:ea typeface="ＭＳ Ｐゴシック" charset="0"/>
              </a:rPr>
              <a:t>Matter, Atomic Structure, and Bonding</a:t>
            </a:r>
            <a:endParaRPr lang="en-US" sz="200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96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illustration indicates that the flame colors are associated with movements of the electrons within the sodium atom.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Bohr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model of the atom came directly from evidence similar to that produced in class today.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53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Wrap Up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evidence is there that certain atoms are present in a compound?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Many metal atoms produce a characteristic colored flame when compounds containing those atoms are heated in a flame.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Flame tests are evidence that elements and compounds are collections of atoms.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632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solidFill>
                  <a:srgbClr val="CB8021"/>
                </a:solidFill>
                <a:latin typeface="Arial" charset="0"/>
                <a:ea typeface="ＭＳ Ｐゴシック" charset="0"/>
              </a:rPr>
              <a:t>-In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58000" cy="3581400"/>
          </a:xfrm>
        </p:spPr>
        <p:txBody>
          <a:bodyPr/>
          <a:lstStyle/>
          <a:p>
            <a:pPr marL="0" indent="0" eaLnBrk="1" hangingPunct="1">
              <a:tabLst>
                <a:tab pos="4572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Predict the flame colors produced when heating these substances. Explain your thinking.</a:t>
            </a:r>
          </a:p>
          <a:p>
            <a:pPr marL="0" indent="0" eaLnBrk="1" hangingPunct="1">
              <a:tabLst>
                <a:tab pos="4572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•	copper (II) carbonate</a:t>
            </a:r>
          </a:p>
          <a:p>
            <a:pPr marL="0" indent="0" eaLnBrk="1" hangingPunct="1">
              <a:tabLst>
                <a:tab pos="4572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•	calcium chloride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72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Lesson 17: Technicolor Atoms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Flame Tests</a:t>
            </a:r>
          </a:p>
        </p:txBody>
      </p:sp>
    </p:spTree>
    <p:extLst>
      <p:ext uri="{BB962C8B-B14F-4D97-AF65-F5344CB8AC3E}">
        <p14:creationId xmlns:p14="http://schemas.microsoft.com/office/powerpoint/2010/main" val="3515148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ChemCatalyst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4572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These drawings are models that show solid copper, solid copper chloride, and aqueous copper chloride as collections of atoms.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tabLst>
                <a:tab pos="457200" algn="l"/>
              </a:tabLst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tabLst>
                <a:tab pos="457200" algn="l"/>
              </a:tabLst>
            </a:pPr>
            <a:endParaRPr lang="en-US" sz="36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tabLst>
                <a:tab pos="457200" algn="l"/>
              </a:tabLst>
            </a:pPr>
            <a:endParaRPr lang="en-US" sz="36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tabLst>
                <a:tab pos="457200" algn="l"/>
              </a:tabLst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tabLst>
                <a:tab pos="4572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1. Describe each model.</a:t>
            </a:r>
          </a:p>
          <a:p>
            <a:pPr marL="0" indent="0" eaLnBrk="1" hangingPunct="1">
              <a:lnSpc>
                <a:spcPct val="90000"/>
              </a:lnSpc>
              <a:tabLst>
                <a:tab pos="4572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2. What is similar about each model? What is different?</a:t>
            </a:r>
          </a:p>
        </p:txBody>
      </p:sp>
      <p:pic>
        <p:nvPicPr>
          <p:cNvPr id="9219" name="Picture 5" descr="LBCTG_ALC_988_1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55"/>
          <a:stretch>
            <a:fillRect/>
          </a:stretch>
        </p:blipFill>
        <p:spPr bwMode="auto">
          <a:xfrm>
            <a:off x="1295400" y="3429000"/>
            <a:ext cx="16002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 descr="LBCTG_ALC_988_15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79"/>
          <a:stretch>
            <a:fillRect/>
          </a:stretch>
        </p:blipFill>
        <p:spPr bwMode="auto">
          <a:xfrm>
            <a:off x="3352800" y="3200400"/>
            <a:ext cx="14620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LBCTG_ALC_988_15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06"/>
          <a:stretch>
            <a:fillRect/>
          </a:stretch>
        </p:blipFill>
        <p:spPr bwMode="auto">
          <a:xfrm>
            <a:off x="5257800" y="2971800"/>
            <a:ext cx="3124200" cy="168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1295400" y="4648200"/>
            <a:ext cx="1463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aseline="0">
                <a:solidFill>
                  <a:srgbClr val="000000"/>
                </a:solidFill>
              </a:rPr>
              <a:t>Cu(</a:t>
            </a:r>
            <a:r>
              <a:rPr lang="en-US" sz="1200" i="1" baseline="0">
                <a:solidFill>
                  <a:srgbClr val="000000"/>
                </a:solidFill>
              </a:rPr>
              <a:t>s</a:t>
            </a:r>
            <a:r>
              <a:rPr lang="en-US" sz="1200" baseline="0">
                <a:solidFill>
                  <a:srgbClr val="000000"/>
                </a:solidFill>
              </a:rPr>
              <a:t>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aseline="0">
                <a:solidFill>
                  <a:srgbClr val="000000"/>
                </a:solidFill>
              </a:rPr>
              <a:t>Solid copper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3200400" y="46482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aseline="0">
                <a:solidFill>
                  <a:srgbClr val="000000"/>
                </a:solidFill>
              </a:rPr>
              <a:t>CuCl</a:t>
            </a:r>
            <a:r>
              <a:rPr lang="en-US" sz="1200">
                <a:solidFill>
                  <a:srgbClr val="000000"/>
                </a:solidFill>
              </a:rPr>
              <a:t>2</a:t>
            </a:r>
            <a:r>
              <a:rPr lang="en-US" sz="1200" baseline="0">
                <a:solidFill>
                  <a:srgbClr val="000000"/>
                </a:solidFill>
              </a:rPr>
              <a:t>(</a:t>
            </a:r>
            <a:r>
              <a:rPr lang="en-US" sz="1200" i="1" baseline="0">
                <a:solidFill>
                  <a:srgbClr val="000000"/>
                </a:solidFill>
              </a:rPr>
              <a:t>s</a:t>
            </a:r>
            <a:r>
              <a:rPr lang="en-US" sz="1200" baseline="0">
                <a:solidFill>
                  <a:srgbClr val="000000"/>
                </a:solidFill>
              </a:rPr>
              <a:t>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aseline="0">
                <a:solidFill>
                  <a:srgbClr val="000000"/>
                </a:solidFill>
              </a:rPr>
              <a:t>Solid copper (II) chloride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5410200" y="46482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aseline="0">
                <a:solidFill>
                  <a:srgbClr val="000000"/>
                </a:solidFill>
              </a:rPr>
              <a:t>CuCl</a:t>
            </a:r>
            <a:r>
              <a:rPr lang="en-US" sz="1200">
                <a:solidFill>
                  <a:srgbClr val="000000"/>
                </a:solidFill>
              </a:rPr>
              <a:t>2</a:t>
            </a:r>
            <a:r>
              <a:rPr lang="en-US" sz="1200" baseline="0">
                <a:solidFill>
                  <a:srgbClr val="000000"/>
                </a:solidFill>
              </a:rPr>
              <a:t>(</a:t>
            </a:r>
            <a:r>
              <a:rPr lang="en-US" sz="1200" i="1" baseline="0">
                <a:solidFill>
                  <a:srgbClr val="000000"/>
                </a:solidFill>
              </a:rPr>
              <a:t>aq</a:t>
            </a:r>
            <a:r>
              <a:rPr lang="en-US" sz="1200" baseline="0">
                <a:solidFill>
                  <a:srgbClr val="000000"/>
                </a:solidFill>
              </a:rPr>
              <a:t>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aseline="0">
                <a:solidFill>
                  <a:srgbClr val="000000"/>
                </a:solidFill>
              </a:rPr>
              <a:t>Aqueous copper (II) chloride</a:t>
            </a:r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269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Key Question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evidence is there that certain atoms are present in a compound?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2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You will be able to: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conduct a flame test and use the results to determine the identity of a compound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interpret evidence of the presence of certain atoms within compounds</a:t>
            </a: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 sz="2400">
              <a:latin typeface="Times New Roman" charset="0"/>
              <a:ea typeface="ＭＳ Ｐゴシック" charset="0"/>
            </a:endParaRPr>
          </a:p>
          <a:p>
            <a:pPr marL="457200" indent="-457200" eaLnBrk="1" hangingPunct="1"/>
            <a:endParaRPr lang="en-US" sz="2400">
              <a:latin typeface="Times New Roman" charset="0"/>
              <a:ea typeface="ＭＳ Ｐゴシック" charset="0"/>
            </a:endParaRPr>
          </a:p>
          <a:p>
            <a:pPr marL="457200" indent="-45720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253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Lab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886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4572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Work in groups.</a:t>
            </a:r>
          </a:p>
          <a:p>
            <a:pPr marL="0" indent="0" eaLnBrk="1" hangingPunct="1">
              <a:lnSpc>
                <a:spcPct val="90000"/>
              </a:lnSpc>
              <a:tabLst>
                <a:tab pos="4572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You will be using chemicals and fire today. </a:t>
            </a:r>
            <a:br>
              <a:rPr lang="en-US" sz="2400">
                <a:latin typeface="Palatino" charset="0"/>
                <a:ea typeface="ＭＳ Ｐゴシック" charset="0"/>
              </a:rPr>
            </a:br>
            <a:r>
              <a:rPr lang="en-US" sz="2400">
                <a:latin typeface="Palatino" charset="0"/>
                <a:ea typeface="ＭＳ Ｐゴシック" charset="0"/>
              </a:rPr>
              <a:t>Follow safety instructions.</a:t>
            </a:r>
          </a:p>
          <a:p>
            <a:pPr marL="0" indent="0" eaLnBrk="1" hangingPunct="1">
              <a:lnSpc>
                <a:spcPct val="90000"/>
              </a:lnSpc>
              <a:tabLst>
                <a:tab pos="4572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	Wear safety goggles.</a:t>
            </a:r>
          </a:p>
          <a:p>
            <a:pPr marL="0" indent="0" eaLnBrk="1" hangingPunct="1">
              <a:lnSpc>
                <a:spcPct val="90000"/>
              </a:lnSpc>
              <a:tabLst>
                <a:tab pos="4572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	Tie back long hair and remove dangling 		jewelry.</a:t>
            </a:r>
          </a:p>
          <a:p>
            <a:pPr marL="0" indent="0" eaLnBrk="1" hangingPunct="1">
              <a:lnSpc>
                <a:spcPct val="90000"/>
              </a:lnSpc>
              <a:tabLst>
                <a:tab pos="4572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	Roll up long sleeves and keep clothing away 	from flames.</a:t>
            </a:r>
          </a:p>
          <a:p>
            <a:pPr marL="0" indent="0" eaLnBrk="1" hangingPunct="1">
              <a:lnSpc>
                <a:spcPct val="90000"/>
              </a:lnSpc>
              <a:tabLst>
                <a:tab pos="4572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	Locate the eye wash, fire blanket, and fire 		extinguisher before starting the lab.</a:t>
            </a:r>
          </a:p>
        </p:txBody>
      </p:sp>
    </p:spTree>
    <p:extLst>
      <p:ext uri="{BB962C8B-B14F-4D97-AF65-F5344CB8AC3E}">
        <p14:creationId xmlns:p14="http://schemas.microsoft.com/office/powerpoint/2010/main" val="2644413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metal element in each chemical formula appears to be responsible for the flame colors.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Only certain elements produce colorful flames.</a:t>
            </a:r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Flame test: </a:t>
            </a:r>
            <a:r>
              <a:rPr lang="en-US" sz="2400">
                <a:latin typeface="Arial" charset="0"/>
                <a:ea typeface="ＭＳ Ｐゴシック" charset="0"/>
              </a:rPr>
              <a:t>A test used in the laboratory to look for the presence of certain metal atoms. A sample of a compound is heated in a flame, and the resulting color is noted.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  <p:sp>
        <p:nvSpPr>
          <p:cNvPr id="17411" name="AutoShape 68"/>
          <p:cNvSpPr>
            <a:spLocks noChangeArrowheads="1"/>
          </p:cNvSpPr>
          <p:nvPr/>
        </p:nvSpPr>
        <p:spPr bwMode="auto">
          <a:xfrm>
            <a:off x="1143000" y="3886200"/>
            <a:ext cx="7467600" cy="1752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829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Elements and compounds are collections of atoms.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only way to change one atom into another is to change the nucleus through a nuclear reaction.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248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Sodium Atom, Na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  <p:pic>
        <p:nvPicPr>
          <p:cNvPr id="21507" name="Picture 4" descr="LBCSE_941_01_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90" b="14601"/>
          <a:stretch>
            <a:fillRect/>
          </a:stretch>
        </p:blipFill>
        <p:spPr bwMode="auto">
          <a:xfrm>
            <a:off x="2209800" y="2589213"/>
            <a:ext cx="5105400" cy="358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78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Microsoft Macintosh PowerPoint</Application>
  <PresentationFormat>On-screen Show (4:3)</PresentationFormat>
  <Paragraphs>68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Living By Chemistry SECOND EDITION</vt:lpstr>
      <vt:lpstr>Lesson 17: Technicolor Atoms</vt:lpstr>
      <vt:lpstr>ChemCatalyst</vt:lpstr>
      <vt:lpstr>Key Question</vt:lpstr>
      <vt:lpstr>You will be able to:</vt:lpstr>
      <vt:lpstr>Prepare for the Lab</vt:lpstr>
      <vt:lpstr>Discussion Notes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IV: Moving Electrons</dc:title>
  <dc:creator>Matthew Belford</dc:creator>
  <cp:lastModifiedBy>Jeffrey Dowling</cp:lastModifiedBy>
  <cp:revision>4</cp:revision>
  <dcterms:created xsi:type="dcterms:W3CDTF">2014-12-05T20:50:56Z</dcterms:created>
  <dcterms:modified xsi:type="dcterms:W3CDTF">2015-06-10T21:59:11Z</dcterms:modified>
</cp:coreProperties>
</file>