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96" y="-2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7EC250-F097-4D41-AFF2-E1D960AE5367}" type="datetimeFigureOut">
              <a:rPr lang="en-US" smtClean="0"/>
              <a:t>6/10/15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563870-9491-314E-9DB8-EAD7935C5B0F}" type="slidenum">
              <a:rPr lang="en-US" smtClean="0"/>
              <a:t>‹#›</a:t>
            </a:fld>
            <a:endParaRPr lang="en-US"/>
          </a:p>
        </p:txBody>
      </p:sp>
    </p:spTree>
    <p:extLst>
      <p:ext uri="{BB962C8B-B14F-4D97-AF65-F5344CB8AC3E}">
        <p14:creationId xmlns:p14="http://schemas.microsoft.com/office/powerpoint/2010/main" val="15972688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39EEBD7-BA93-AE4C-B175-4BEB07051543}" type="slidenum">
              <a:rPr lang="en-US" sz="1200"/>
              <a:pPr/>
              <a:t>1</a:t>
            </a:fld>
            <a:endParaRPr lang="en-US" sz="1200"/>
          </a:p>
        </p:txBody>
      </p:sp>
      <p:sp>
        <p:nvSpPr>
          <p:cNvPr id="54275"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D445289-68F6-6946-9453-024D1A205589}" type="slidenum">
              <a:rPr lang="en-US" sz="1200">
                <a:solidFill>
                  <a:prstClr val="black"/>
                </a:solidFill>
              </a:rPr>
              <a:pPr/>
              <a:t>10</a:t>
            </a:fld>
            <a:endParaRPr lang="en-US" sz="1200">
              <a:solidFill>
                <a:prstClr val="black"/>
              </a:solidFill>
            </a:endParaRPr>
          </a:p>
        </p:txBody>
      </p:sp>
      <p:sp>
        <p:nvSpPr>
          <p:cNvPr id="145411" name="Rectangle 2"/>
          <p:cNvSpPr>
            <a:spLocks noGrp="1" noRot="1" noChangeAspect="1" noChangeArrowheads="1" noTextEdit="1"/>
          </p:cNvSpPr>
          <p:nvPr>
            <p:ph type="sldImg"/>
          </p:nvPr>
        </p:nvSpPr>
        <p:spPr>
          <a:solidFill>
            <a:srgbClr val="FFFFFF"/>
          </a:solidFill>
          <a:ln/>
        </p:spPr>
      </p:sp>
      <p:sp>
        <p:nvSpPr>
          <p:cNvPr id="14336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313F3EC7-98F6-4142-9CF1-6B88BDA32B01}" type="slidenum">
              <a:rPr lang="en-US" sz="1200">
                <a:solidFill>
                  <a:prstClr val="black"/>
                </a:solidFill>
              </a:rPr>
              <a:pPr/>
              <a:t>11</a:t>
            </a:fld>
            <a:endParaRPr lang="en-US" sz="1200">
              <a:solidFill>
                <a:prstClr val="black"/>
              </a:solidFill>
            </a:endParaRPr>
          </a:p>
        </p:txBody>
      </p:sp>
      <p:sp>
        <p:nvSpPr>
          <p:cNvPr id="146435" name="Rectangle 2"/>
          <p:cNvSpPr>
            <a:spLocks noGrp="1" noRot="1" noChangeAspect="1" noChangeArrowheads="1" noTextEdit="1"/>
          </p:cNvSpPr>
          <p:nvPr>
            <p:ph type="sldImg"/>
          </p:nvPr>
        </p:nvSpPr>
        <p:spPr>
          <a:solidFill>
            <a:srgbClr val="FFFFFF"/>
          </a:solidFill>
          <a:ln/>
        </p:spPr>
      </p:sp>
      <p:sp>
        <p:nvSpPr>
          <p:cNvPr id="14541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3E98D207-57D2-874E-B6ED-2F031234A1C3}" type="slidenum">
              <a:rPr lang="en-US" sz="1200">
                <a:solidFill>
                  <a:prstClr val="black"/>
                </a:solidFill>
              </a:rPr>
              <a:pPr/>
              <a:t>12</a:t>
            </a:fld>
            <a:endParaRPr lang="en-US" sz="1200">
              <a:solidFill>
                <a:prstClr val="black"/>
              </a:solidFill>
            </a:endParaRPr>
          </a:p>
        </p:txBody>
      </p:sp>
      <p:sp>
        <p:nvSpPr>
          <p:cNvPr id="147459" name="Rectangle 2"/>
          <p:cNvSpPr>
            <a:spLocks noGrp="1" noRot="1" noChangeAspect="1" noChangeArrowheads="1" noTextEdit="1"/>
          </p:cNvSpPr>
          <p:nvPr>
            <p:ph type="sldImg"/>
          </p:nvPr>
        </p:nvSpPr>
        <p:spPr>
          <a:solidFill>
            <a:srgbClr val="FFFFFF"/>
          </a:solidFill>
          <a:ln/>
        </p:spPr>
      </p:sp>
      <p:sp>
        <p:nvSpPr>
          <p:cNvPr id="2"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AE10FC6-F19C-874E-9CF1-BF97670B3E00}" type="slidenum">
              <a:rPr lang="en-US" sz="1200">
                <a:solidFill>
                  <a:prstClr val="black"/>
                </a:solidFill>
              </a:rPr>
              <a:pPr/>
              <a:t>13</a:t>
            </a:fld>
            <a:endParaRPr lang="en-US" sz="1200">
              <a:solidFill>
                <a:prstClr val="black"/>
              </a:solidFill>
            </a:endParaRPr>
          </a:p>
        </p:txBody>
      </p:sp>
      <p:sp>
        <p:nvSpPr>
          <p:cNvPr id="148483" name="Rectangle 2"/>
          <p:cNvSpPr>
            <a:spLocks noGrp="1" noRot="1" noChangeAspect="1" noChangeArrowheads="1" noTextEdit="1"/>
          </p:cNvSpPr>
          <p:nvPr>
            <p:ph type="sldImg"/>
          </p:nvPr>
        </p:nvSpPr>
        <p:spPr>
          <a:solidFill>
            <a:srgbClr val="FFFFFF"/>
          </a:solidFill>
          <a:ln/>
        </p:spPr>
      </p:sp>
      <p:sp>
        <p:nvSpPr>
          <p:cNvPr id="14950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754E92E-A32F-1545-AA68-4856793A1BDB}" type="slidenum">
              <a:rPr lang="en-US" sz="1200">
                <a:solidFill>
                  <a:prstClr val="black"/>
                </a:solidFill>
              </a:rPr>
              <a:pPr/>
              <a:t>2</a:t>
            </a:fld>
            <a:endParaRPr lang="en-US" sz="1200">
              <a:solidFill>
                <a:prstClr val="black"/>
              </a:solidFill>
            </a:endParaRPr>
          </a:p>
        </p:txBody>
      </p:sp>
      <p:sp>
        <p:nvSpPr>
          <p:cNvPr id="137219" name="Rectangle 2"/>
          <p:cNvSpPr>
            <a:spLocks noGrp="1" noRot="1" noChangeAspect="1" noChangeArrowheads="1" noTextEdit="1"/>
          </p:cNvSpPr>
          <p:nvPr>
            <p:ph type="sldImg"/>
          </p:nvPr>
        </p:nvSpPr>
        <p:spPr>
          <a:solidFill>
            <a:srgbClr val="FFFFFF"/>
          </a:solidFill>
          <a:ln/>
        </p:spPr>
      </p:sp>
      <p:sp>
        <p:nvSpPr>
          <p:cNvPr id="12697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02AC082-74E2-6C4F-9D66-775F0064E327}" type="slidenum">
              <a:rPr lang="en-US" sz="1200">
                <a:solidFill>
                  <a:prstClr val="black"/>
                </a:solidFill>
              </a:rPr>
              <a:pPr/>
              <a:t>3</a:t>
            </a:fld>
            <a:endParaRPr lang="en-US" sz="1200">
              <a:solidFill>
                <a:prstClr val="black"/>
              </a:solidFill>
            </a:endParaRPr>
          </a:p>
        </p:txBody>
      </p:sp>
      <p:sp>
        <p:nvSpPr>
          <p:cNvPr id="138243" name="Rectangle 2"/>
          <p:cNvSpPr>
            <a:spLocks noGrp="1" noRot="1" noChangeAspect="1" noChangeArrowheads="1" noTextEdit="1"/>
          </p:cNvSpPr>
          <p:nvPr>
            <p:ph type="sldImg"/>
          </p:nvPr>
        </p:nvSpPr>
        <p:spPr>
          <a:solidFill>
            <a:srgbClr val="FFFFFF"/>
          </a:solidFill>
          <a:ln/>
        </p:spPr>
      </p:sp>
      <p:sp>
        <p:nvSpPr>
          <p:cNvPr id="12902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320ABCDA-7DCB-9B45-B3A4-605985BDFE8B}" type="slidenum">
              <a:rPr lang="en-US" sz="1200">
                <a:solidFill>
                  <a:prstClr val="black"/>
                </a:solidFill>
              </a:rPr>
              <a:pPr/>
              <a:t>4</a:t>
            </a:fld>
            <a:endParaRPr lang="en-US" sz="1200">
              <a:solidFill>
                <a:prstClr val="black"/>
              </a:solidFill>
            </a:endParaRPr>
          </a:p>
        </p:txBody>
      </p:sp>
      <p:sp>
        <p:nvSpPr>
          <p:cNvPr id="139267" name="Rectangle 2"/>
          <p:cNvSpPr>
            <a:spLocks noGrp="1" noRot="1" noChangeAspect="1" noChangeArrowheads="1" noTextEdit="1"/>
          </p:cNvSpPr>
          <p:nvPr>
            <p:ph type="sldImg"/>
          </p:nvPr>
        </p:nvSpPr>
        <p:spPr>
          <a:solidFill>
            <a:srgbClr val="FFFFFF"/>
          </a:solidFill>
          <a:ln/>
        </p:spPr>
      </p:sp>
      <p:sp>
        <p:nvSpPr>
          <p:cNvPr id="13107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5C2D406-98EF-6B4B-A0F6-F8D132172CEA}" type="slidenum">
              <a:rPr lang="en-US" sz="1200">
                <a:solidFill>
                  <a:prstClr val="black"/>
                </a:solidFill>
              </a:rPr>
              <a:pPr/>
              <a:t>5</a:t>
            </a:fld>
            <a:endParaRPr lang="en-US" sz="1200">
              <a:solidFill>
                <a:prstClr val="black"/>
              </a:solidFill>
            </a:endParaRPr>
          </a:p>
        </p:txBody>
      </p:sp>
      <p:sp>
        <p:nvSpPr>
          <p:cNvPr id="140291" name="Rectangle 2"/>
          <p:cNvSpPr>
            <a:spLocks noGrp="1" noRot="1" noChangeAspect="1" noChangeArrowheads="1" noTextEdit="1"/>
          </p:cNvSpPr>
          <p:nvPr>
            <p:ph type="sldImg"/>
          </p:nvPr>
        </p:nvSpPr>
        <p:spPr>
          <a:solidFill>
            <a:srgbClr val="FFFFFF"/>
          </a:solidFill>
          <a:ln/>
        </p:spPr>
      </p:sp>
      <p:sp>
        <p:nvSpPr>
          <p:cNvPr id="13312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F28A2C8-3298-534B-BF94-2C6E9BA134D5}" type="slidenum">
              <a:rPr lang="en-US" sz="1200">
                <a:solidFill>
                  <a:prstClr val="black"/>
                </a:solidFill>
              </a:rPr>
              <a:pPr/>
              <a:t>6</a:t>
            </a:fld>
            <a:endParaRPr lang="en-US" sz="1200">
              <a:solidFill>
                <a:prstClr val="black"/>
              </a:solidFill>
            </a:endParaRPr>
          </a:p>
        </p:txBody>
      </p:sp>
      <p:sp>
        <p:nvSpPr>
          <p:cNvPr id="141315" name="Rectangle 2"/>
          <p:cNvSpPr>
            <a:spLocks noGrp="1" noRot="1" noChangeAspect="1" noChangeArrowheads="1" noTextEdit="1"/>
          </p:cNvSpPr>
          <p:nvPr>
            <p:ph type="sldImg"/>
          </p:nvPr>
        </p:nvSpPr>
        <p:spPr>
          <a:solidFill>
            <a:srgbClr val="FFFFFF"/>
          </a:solidFill>
          <a:ln/>
        </p:spPr>
      </p:sp>
      <p:sp>
        <p:nvSpPr>
          <p:cNvPr id="13517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74DA7EE-B635-234B-9B7C-F6960EF4E0F2}" type="slidenum">
              <a:rPr lang="en-US" sz="1200">
                <a:solidFill>
                  <a:prstClr val="black"/>
                </a:solidFill>
              </a:rPr>
              <a:pPr/>
              <a:t>7</a:t>
            </a:fld>
            <a:endParaRPr lang="en-US" sz="1200">
              <a:solidFill>
                <a:prstClr val="black"/>
              </a:solidFill>
            </a:endParaRPr>
          </a:p>
        </p:txBody>
      </p:sp>
      <p:sp>
        <p:nvSpPr>
          <p:cNvPr id="142339" name="Rectangle 2"/>
          <p:cNvSpPr>
            <a:spLocks noGrp="1" noRot="1" noChangeAspect="1" noChangeArrowheads="1" noTextEdit="1"/>
          </p:cNvSpPr>
          <p:nvPr>
            <p:ph type="sldImg"/>
          </p:nvPr>
        </p:nvSpPr>
        <p:spPr>
          <a:solidFill>
            <a:srgbClr val="FFFFFF"/>
          </a:solidFill>
          <a:ln/>
        </p:spPr>
      </p:sp>
      <p:sp>
        <p:nvSpPr>
          <p:cNvPr id="13721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46A17C8-B6B5-6542-8C75-474433233320}" type="slidenum">
              <a:rPr lang="en-US" sz="1200">
                <a:solidFill>
                  <a:prstClr val="black"/>
                </a:solidFill>
              </a:rPr>
              <a:pPr/>
              <a:t>8</a:t>
            </a:fld>
            <a:endParaRPr lang="en-US" sz="1200">
              <a:solidFill>
                <a:prstClr val="black"/>
              </a:solidFill>
            </a:endParaRPr>
          </a:p>
        </p:txBody>
      </p:sp>
      <p:sp>
        <p:nvSpPr>
          <p:cNvPr id="143363" name="Rectangle 2"/>
          <p:cNvSpPr>
            <a:spLocks noGrp="1" noRot="1" noChangeAspect="1" noChangeArrowheads="1" noTextEdit="1"/>
          </p:cNvSpPr>
          <p:nvPr>
            <p:ph type="sldImg"/>
          </p:nvPr>
        </p:nvSpPr>
        <p:spPr>
          <a:solidFill>
            <a:srgbClr val="FFFFFF"/>
          </a:solidFill>
          <a:ln/>
        </p:spPr>
      </p:sp>
      <p:sp>
        <p:nvSpPr>
          <p:cNvPr id="13926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2DA81DF-1D77-F340-B777-516D3D03344D}" type="slidenum">
              <a:rPr lang="en-US" sz="1200">
                <a:solidFill>
                  <a:prstClr val="black"/>
                </a:solidFill>
              </a:rPr>
              <a:pPr/>
              <a:t>9</a:t>
            </a:fld>
            <a:endParaRPr lang="en-US" sz="1200">
              <a:solidFill>
                <a:prstClr val="black"/>
              </a:solidFill>
            </a:endParaRPr>
          </a:p>
        </p:txBody>
      </p:sp>
      <p:sp>
        <p:nvSpPr>
          <p:cNvPr id="144387" name="Rectangle 2"/>
          <p:cNvSpPr>
            <a:spLocks noGrp="1" noRot="1" noChangeAspect="1" noChangeArrowheads="1" noTextEdit="1"/>
          </p:cNvSpPr>
          <p:nvPr>
            <p:ph type="sldImg"/>
          </p:nvPr>
        </p:nvSpPr>
        <p:spPr>
          <a:solidFill>
            <a:srgbClr val="FFFFFF"/>
          </a:solidFill>
          <a:ln/>
        </p:spPr>
      </p:sp>
      <p:sp>
        <p:nvSpPr>
          <p:cNvPr id="14131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5D01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367251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817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553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124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36874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775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638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0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393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7809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595342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5D01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1319075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chemeClr val="tx2"/>
          </a:solidFill>
          <a:latin typeface="+mj-lt"/>
          <a:ea typeface="+mj-ea"/>
          <a:cs typeface="ＭＳ Ｐゴシック" charset="0"/>
        </a:defRPr>
      </a:lvl1pPr>
      <a:lvl2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5pPr>
      <a:lvl6pPr marL="457200" algn="l" rtl="0" fontAlgn="base">
        <a:spcBef>
          <a:spcPct val="0"/>
        </a:spcBef>
        <a:spcAft>
          <a:spcPct val="0"/>
        </a:spcAft>
        <a:defRPr sz="3600" b="1">
          <a:solidFill>
            <a:schemeClr val="tx2"/>
          </a:solidFill>
          <a:latin typeface="Arial" charset="0"/>
          <a:ea typeface="ＭＳ Ｐゴシック" pitchFamily="28" charset="-128"/>
        </a:defRPr>
      </a:lvl6pPr>
      <a:lvl7pPr marL="914400" algn="l" rtl="0" fontAlgn="base">
        <a:spcBef>
          <a:spcPct val="0"/>
        </a:spcBef>
        <a:spcAft>
          <a:spcPct val="0"/>
        </a:spcAft>
        <a:defRPr sz="3600" b="1">
          <a:solidFill>
            <a:schemeClr val="tx2"/>
          </a:solidFill>
          <a:latin typeface="Arial" charset="0"/>
          <a:ea typeface="ＭＳ Ｐゴシック" pitchFamily="28" charset="-128"/>
        </a:defRPr>
      </a:lvl7pPr>
      <a:lvl8pPr marL="1371600" algn="l" rtl="0" fontAlgn="base">
        <a:spcBef>
          <a:spcPct val="0"/>
        </a:spcBef>
        <a:spcAft>
          <a:spcPct val="0"/>
        </a:spcAft>
        <a:defRPr sz="3600" b="1">
          <a:solidFill>
            <a:schemeClr val="tx2"/>
          </a:solidFill>
          <a:latin typeface="Arial" charset="0"/>
          <a:ea typeface="ＭＳ Ｐゴシック" pitchFamily="28" charset="-128"/>
        </a:defRPr>
      </a:lvl8pPr>
      <a:lvl9pPr marL="1828800" algn="l" rtl="0" fontAlgn="base">
        <a:spcBef>
          <a:spcPct val="0"/>
        </a:spcBef>
        <a:spcAft>
          <a:spcPct val="0"/>
        </a:spcAft>
        <a:defRPr sz="3600" b="1">
          <a:solidFill>
            <a:schemeClr val="tx2"/>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a:latin typeface="Arial" charset="0"/>
                <a:ea typeface="ＭＳ Ｐゴシック" charset="0"/>
              </a:rPr>
              <a:t>Living By Chemistry</a:t>
            </a:r>
            <a:br>
              <a:rPr lang="en-US">
                <a:latin typeface="Arial" charset="0"/>
                <a:ea typeface="ＭＳ Ｐゴシック" charset="0"/>
              </a:rPr>
            </a:br>
            <a:r>
              <a:rPr lang="en-US" sz="2000">
                <a:latin typeface="Arial" charset="0"/>
                <a:ea typeface="ＭＳ Ｐゴシック" charset="0"/>
              </a:rPr>
              <a:t>SECOND EDITION</a:t>
            </a:r>
          </a:p>
        </p:txBody>
      </p:sp>
      <p:sp>
        <p:nvSpPr>
          <p:cNvPr id="5122" name="Rectangle 3"/>
          <p:cNvSpPr>
            <a:spLocks noGrp="1" noChangeArrowheads="1"/>
          </p:cNvSpPr>
          <p:nvPr>
            <p:ph type="subTitle" idx="1"/>
          </p:nvPr>
        </p:nvSpPr>
        <p:spPr>
          <a:xfrm>
            <a:off x="1447800" y="2971800"/>
            <a:ext cx="6629400" cy="2895600"/>
          </a:xfrm>
        </p:spPr>
        <p:txBody>
          <a:bodyPr/>
          <a:lstStyle/>
          <a:p>
            <a:pPr marL="0" indent="0" eaLnBrk="1" hangingPunct="1"/>
            <a:r>
              <a:rPr lang="en-US" b="1">
                <a:solidFill>
                  <a:srgbClr val="CB8021"/>
                </a:solidFill>
                <a:ea typeface="ＭＳ Ｐゴシック" charset="0"/>
              </a:rPr>
              <a:t>Unit 1: ALCHEMY</a:t>
            </a:r>
          </a:p>
          <a:p>
            <a:pPr marL="0" indent="0" eaLnBrk="1" hangingPunct="1"/>
            <a:r>
              <a:rPr lang="en-US">
                <a:solidFill>
                  <a:srgbClr val="CB8021"/>
                </a:solidFill>
                <a:ea typeface="ＭＳ Ｐゴシック" charset="0"/>
              </a:rPr>
              <a:t>Matter, Atomic Structure, and Bonding</a:t>
            </a:r>
            <a:endParaRPr lang="en-US" sz="2000">
              <a:solidFill>
                <a:srgbClr val="D2931F"/>
              </a:solidFill>
              <a:ea typeface="ＭＳ Ｐゴシック" charset="0"/>
            </a:endParaRPr>
          </a:p>
        </p:txBody>
      </p:sp>
    </p:spTree>
    <p:extLst>
      <p:ext uri="{BB962C8B-B14F-4D97-AF65-F5344CB8AC3E}">
        <p14:creationId xmlns:p14="http://schemas.microsoft.com/office/powerpoint/2010/main" val="8866118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3"/>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142338" name="Rectangle 4"/>
          <p:cNvSpPr>
            <a:spLocks noGrp="1" noChangeArrowheads="1"/>
          </p:cNvSpPr>
          <p:nvPr>
            <p:ph type="body" idx="1"/>
          </p:nvPr>
        </p:nvSpPr>
        <p:spPr>
          <a:xfrm>
            <a:off x="1295400" y="2133600"/>
            <a:ext cx="7162800" cy="3657600"/>
          </a:xfrm>
        </p:spPr>
        <p:txBody>
          <a:bodyPr/>
          <a:lstStyle/>
          <a:p>
            <a:pPr marL="457200" indent="-457200" eaLnBrk="1" hangingPunct="1">
              <a:lnSpc>
                <a:spcPct val="90000"/>
              </a:lnSpc>
              <a:buFontTx/>
              <a:buChar char="•"/>
            </a:pPr>
            <a:r>
              <a:rPr lang="en-US" sz="2400">
                <a:latin typeface="Palatino" charset="0"/>
                <a:ea typeface="ＭＳ Ｐゴシック" charset="0"/>
              </a:rPr>
              <a:t>Nuclear fission is a process that releases enormous amounts of energy.</a:t>
            </a:r>
          </a:p>
          <a:p>
            <a:pPr marL="457200" indent="-457200" eaLnBrk="1" hangingPunct="1">
              <a:lnSpc>
                <a:spcPct val="90000"/>
              </a:lnSpc>
              <a:buFontTx/>
              <a:buChar char="•"/>
            </a:pPr>
            <a:r>
              <a:rPr lang="en-US" sz="2400">
                <a:latin typeface="Palatino" charset="0"/>
                <a:ea typeface="ＭＳ Ｐゴシック" charset="0"/>
              </a:rPr>
              <a:t>Nuclear fission can result in a nuclear chain reaction that produces a great deal of energy.</a:t>
            </a:r>
            <a:endParaRPr lang="en-US">
              <a:latin typeface="Palatino" charset="0"/>
              <a:ea typeface="ＭＳ Ｐゴシック" charset="0"/>
            </a:endParaRPr>
          </a:p>
        </p:txBody>
      </p:sp>
    </p:spTree>
    <p:extLst>
      <p:ext uri="{BB962C8B-B14F-4D97-AF65-F5344CB8AC3E}">
        <p14:creationId xmlns:p14="http://schemas.microsoft.com/office/powerpoint/2010/main" val="30928607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Wrap Up</a:t>
            </a:r>
            <a:endParaRPr lang="en-US">
              <a:latin typeface="Arial" charset="0"/>
              <a:ea typeface="ＭＳ Ｐゴシック" charset="0"/>
            </a:endParaRPr>
          </a:p>
        </p:txBody>
      </p:sp>
      <p:sp>
        <p:nvSpPr>
          <p:cNvPr id="144386" name="Rectangle 3"/>
          <p:cNvSpPr>
            <a:spLocks noGrp="1" noChangeArrowheads="1"/>
          </p:cNvSpPr>
          <p:nvPr>
            <p:ph type="body" idx="1"/>
          </p:nvPr>
        </p:nvSpPr>
        <p:spPr>
          <a:xfrm>
            <a:off x="1295400" y="2057400"/>
            <a:ext cx="7315200" cy="3962400"/>
          </a:xfrm>
        </p:spPr>
        <p:txBody>
          <a:bodyPr/>
          <a:lstStyle/>
          <a:p>
            <a:pPr marL="457200" indent="-457200" eaLnBrk="1" hangingPunct="1"/>
            <a:r>
              <a:rPr lang="en-US" sz="2400">
                <a:latin typeface="Palatino" charset="0"/>
                <a:ea typeface="ＭＳ Ｐゴシック" charset="0"/>
              </a:rPr>
              <a:t>How are new elements formed?</a:t>
            </a:r>
          </a:p>
          <a:p>
            <a:pPr marL="457200" indent="-457200" eaLnBrk="1" hangingPunct="1">
              <a:buFontTx/>
              <a:buChar char="•"/>
            </a:pPr>
            <a:r>
              <a:rPr lang="en-US" sz="2400">
                <a:latin typeface="Palatino" charset="0"/>
                <a:ea typeface="ＭＳ Ｐゴシック" charset="0"/>
              </a:rPr>
              <a:t>Radioactive decay, nuclear fusion, and nuclear fission are all nuclear processes that result in the creation of new elements.</a:t>
            </a:r>
          </a:p>
          <a:p>
            <a:pPr marL="457200" indent="-457200" eaLnBrk="1" hangingPunct="1">
              <a:buFontTx/>
              <a:buChar char="•"/>
            </a:pPr>
            <a:r>
              <a:rPr lang="en-US" sz="2400">
                <a:latin typeface="Palatino" charset="0"/>
                <a:ea typeface="ＭＳ Ｐゴシック" charset="0"/>
              </a:rPr>
              <a:t>The mass of a nucleus changes when neutrons or protons are added or lost.</a:t>
            </a:r>
          </a:p>
          <a:p>
            <a:pPr marL="457200" indent="-457200" eaLnBrk="1" hangingPunct="1">
              <a:buFontTx/>
              <a:buChar char="•"/>
            </a:pPr>
            <a:r>
              <a:rPr lang="en-US" sz="2400">
                <a:latin typeface="Palatino" charset="0"/>
                <a:ea typeface="ＭＳ Ｐゴシック" charset="0"/>
              </a:rPr>
              <a:t>The identity of an element changes when its nucleus gains or loses protons.</a:t>
            </a:r>
          </a:p>
        </p:txBody>
      </p:sp>
    </p:spTree>
    <p:extLst>
      <p:ext uri="{BB962C8B-B14F-4D97-AF65-F5344CB8AC3E}">
        <p14:creationId xmlns:p14="http://schemas.microsoft.com/office/powerpoint/2010/main" val="40996618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Wrap Up (cont.)</a:t>
            </a:r>
            <a:endParaRPr lang="en-US">
              <a:latin typeface="Arial" charset="0"/>
              <a:ea typeface="ＭＳ Ｐゴシック" charset="0"/>
            </a:endParaRPr>
          </a:p>
        </p:txBody>
      </p:sp>
      <p:sp>
        <p:nvSpPr>
          <p:cNvPr id="146434" name="Rectangle 3"/>
          <p:cNvSpPr>
            <a:spLocks noGrp="1" noChangeArrowheads="1"/>
          </p:cNvSpPr>
          <p:nvPr>
            <p:ph type="body" idx="1"/>
          </p:nvPr>
        </p:nvSpPr>
        <p:spPr>
          <a:xfrm>
            <a:off x="1295400" y="2057400"/>
            <a:ext cx="7315200" cy="3962400"/>
          </a:xfrm>
        </p:spPr>
        <p:txBody>
          <a:bodyPr/>
          <a:lstStyle/>
          <a:p>
            <a:pPr marL="457200" indent="-457200">
              <a:spcBef>
                <a:spcPct val="0"/>
              </a:spcBef>
              <a:buFontTx/>
              <a:buChar char="•"/>
            </a:pPr>
            <a:r>
              <a:rPr lang="en-US" sz="2400">
                <a:latin typeface="Palatino" charset="0"/>
                <a:ea typeface="ＭＳ Ｐゴシック" charset="0"/>
              </a:rPr>
              <a:t>Radioactive decay happens in the natural world around us. Fission can be spontaneous for unstable nuclei, or it can be provoked using nuclear bombardment and other methods. Fusion of nuclei to form different isotopes happens in the stars.</a:t>
            </a:r>
            <a:endParaRPr lang="en-US" sz="2400">
              <a:latin typeface="Arial" charset="0"/>
              <a:ea typeface="ＭＳ Ｐゴシック" charset="0"/>
            </a:endParaRPr>
          </a:p>
          <a:p>
            <a:pPr marL="457200" indent="-457200" eaLnBrk="1" hangingPunct="1">
              <a:lnSpc>
                <a:spcPct val="90000"/>
              </a:lnSpc>
            </a:pPr>
            <a:endParaRPr lang="en-US" sz="2000">
              <a:latin typeface="Palatino" charset="0"/>
              <a:ea typeface="ＭＳ Ｐゴシック" charset="0"/>
            </a:endParaRPr>
          </a:p>
        </p:txBody>
      </p:sp>
    </p:spTree>
    <p:extLst>
      <p:ext uri="{BB962C8B-B14F-4D97-AF65-F5344CB8AC3E}">
        <p14:creationId xmlns:p14="http://schemas.microsoft.com/office/powerpoint/2010/main" val="3904053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a:noFill/>
        </p:spPr>
        <p:txBody>
          <a:bodyPr/>
          <a:lstStyle/>
          <a:p>
            <a:pPr eaLnBrk="1" hangingPunct="1"/>
            <a:r>
              <a:rPr lang="en-US">
                <a:solidFill>
                  <a:srgbClr val="CB8021"/>
                </a:solidFill>
                <a:latin typeface="Arial" charset="0"/>
                <a:ea typeface="ＭＳ Ｐゴシック" charset="0"/>
              </a:rPr>
              <a:t>Check</a:t>
            </a:r>
            <a:r>
              <a:rPr lang="en-US" smtClean="0">
                <a:solidFill>
                  <a:srgbClr val="CB8021"/>
                </a:solidFill>
                <a:latin typeface="Arial" charset="0"/>
                <a:ea typeface="ＭＳ Ｐゴシック" charset="0"/>
              </a:rPr>
              <a:t>-In</a:t>
            </a:r>
            <a:endParaRPr lang="en-US" dirty="0">
              <a:latin typeface="Arial" charset="0"/>
              <a:ea typeface="ＭＳ Ｐゴシック" charset="0"/>
            </a:endParaRPr>
          </a:p>
        </p:txBody>
      </p:sp>
      <p:sp>
        <p:nvSpPr>
          <p:cNvPr id="148482" name="Rectangle 3"/>
          <p:cNvSpPr>
            <a:spLocks noGrp="1" noChangeArrowheads="1"/>
          </p:cNvSpPr>
          <p:nvPr>
            <p:ph type="body" idx="1"/>
          </p:nvPr>
        </p:nvSpPr>
        <p:spPr>
          <a:xfrm>
            <a:off x="1295400" y="2133600"/>
            <a:ext cx="6858000" cy="3581400"/>
          </a:xfrm>
        </p:spPr>
        <p:txBody>
          <a:bodyPr/>
          <a:lstStyle/>
          <a:p>
            <a:pPr marL="0" indent="0" eaLnBrk="1" hangingPunct="1"/>
            <a:r>
              <a:rPr lang="en-US" sz="2400">
                <a:latin typeface="Palatino" charset="0"/>
                <a:ea typeface="ＭＳ Ｐゴシック" charset="0"/>
              </a:rPr>
              <a:t>In a paragraph, defend this statement:</a:t>
            </a:r>
          </a:p>
          <a:p>
            <a:pPr marL="0" indent="0" eaLnBrk="1" hangingPunct="1"/>
            <a:r>
              <a:rPr lang="en-US" sz="2400">
                <a:latin typeface="Palatino" charset="0"/>
                <a:ea typeface="ＭＳ Ｐゴシック" charset="0"/>
              </a:rPr>
              <a:t>If you want to find gold, your best bet is to dig </a:t>
            </a:r>
            <a:r>
              <a:rPr lang="ja-JP" altLang="en-US" sz="2400">
                <a:latin typeface="Palatino" charset="0"/>
                <a:ea typeface="ＭＳ Ｐゴシック" charset="0"/>
              </a:rPr>
              <a:t>“</a:t>
            </a:r>
            <a:r>
              <a:rPr lang="en-US" altLang="ja-JP" sz="2400">
                <a:latin typeface="Palatino" charset="0"/>
                <a:ea typeface="ＭＳ Ｐゴシック" charset="0"/>
              </a:rPr>
              <a:t>old</a:t>
            </a:r>
            <a:r>
              <a:rPr lang="ja-JP" altLang="en-US" sz="2400">
                <a:latin typeface="Palatino" charset="0"/>
                <a:ea typeface="ＭＳ Ｐゴシック" charset="0"/>
              </a:rPr>
              <a:t>”</a:t>
            </a:r>
            <a:r>
              <a:rPr lang="en-US" altLang="ja-JP" sz="2400">
                <a:latin typeface="Palatino" charset="0"/>
                <a:ea typeface="ＭＳ Ｐゴシック" charset="0"/>
              </a:rPr>
              <a:t> gold out of the ground. Your chances of making </a:t>
            </a:r>
            <a:r>
              <a:rPr lang="ja-JP" altLang="en-US" sz="2400">
                <a:latin typeface="Palatino" charset="0"/>
                <a:ea typeface="ＭＳ Ｐゴシック" charset="0"/>
              </a:rPr>
              <a:t>“</a:t>
            </a:r>
            <a:r>
              <a:rPr lang="en-US" altLang="ja-JP" sz="2400">
                <a:latin typeface="Palatino" charset="0"/>
                <a:ea typeface="ＭＳ Ｐゴシック" charset="0"/>
              </a:rPr>
              <a:t>new</a:t>
            </a:r>
            <a:r>
              <a:rPr lang="ja-JP" altLang="en-US" sz="2400">
                <a:latin typeface="Palatino" charset="0"/>
                <a:ea typeface="ＭＳ Ｐゴシック" charset="0"/>
              </a:rPr>
              <a:t>”</a:t>
            </a:r>
            <a:r>
              <a:rPr lang="en-US" altLang="ja-JP" sz="2400">
                <a:latin typeface="Palatino" charset="0"/>
                <a:ea typeface="ＭＳ Ｐゴシック" charset="0"/>
              </a:rPr>
              <a:t> gold are slim.</a:t>
            </a:r>
            <a:endParaRPr lang="en-US" altLang="ja-JP">
              <a:latin typeface="Arial" charset="0"/>
              <a:ea typeface="ＭＳ Ｐゴシック" charset="0"/>
            </a:endParaRPr>
          </a:p>
          <a:p>
            <a:pPr marL="0" indent="0" eaLnBrk="1" hangingPunct="1"/>
            <a:endParaRPr lang="en-US" sz="2400" b="1">
              <a:latin typeface="Palatino" charset="0"/>
              <a:ea typeface="ＭＳ Ｐゴシック" charset="0"/>
            </a:endParaRPr>
          </a:p>
        </p:txBody>
      </p:sp>
    </p:spTree>
    <p:extLst>
      <p:ext uri="{BB962C8B-B14F-4D97-AF65-F5344CB8AC3E}">
        <p14:creationId xmlns:p14="http://schemas.microsoft.com/office/powerpoint/2010/main" val="27632881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Lesson 16: Old Gold</a:t>
            </a:r>
            <a:endParaRPr lang="en-US">
              <a:latin typeface="Arial" charset="0"/>
              <a:ea typeface="ＭＳ Ｐゴシック" charset="0"/>
            </a:endParaRPr>
          </a:p>
        </p:txBody>
      </p:sp>
      <p:sp>
        <p:nvSpPr>
          <p:cNvPr id="125954"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Formation of Elements</a:t>
            </a:r>
          </a:p>
        </p:txBody>
      </p:sp>
    </p:spTree>
    <p:extLst>
      <p:ext uri="{BB962C8B-B14F-4D97-AF65-F5344CB8AC3E}">
        <p14:creationId xmlns:p14="http://schemas.microsoft.com/office/powerpoint/2010/main" val="20720370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title"/>
          </p:nvPr>
        </p:nvSpPr>
        <p:spPr>
          <a:xfrm>
            <a:off x="1295400" y="1026558"/>
            <a:ext cx="7391400" cy="914400"/>
          </a:xfrm>
        </p:spPr>
        <p:txBody>
          <a:bodyPr/>
          <a:lstStyle/>
          <a:p>
            <a:pPr eaLnBrk="1" hangingPunct="1"/>
            <a:r>
              <a:rPr lang="en-US">
                <a:solidFill>
                  <a:srgbClr val="CB8021"/>
                </a:solidFill>
                <a:latin typeface="Arial" charset="0"/>
                <a:ea typeface="ＭＳ Ｐゴシック" charset="0"/>
              </a:rPr>
              <a:t>ChemCatalyst</a:t>
            </a:r>
            <a:endParaRPr lang="en-US">
              <a:latin typeface="Arial" charset="0"/>
              <a:ea typeface="ＭＳ Ｐゴシック" charset="0"/>
            </a:endParaRPr>
          </a:p>
        </p:txBody>
      </p:sp>
      <p:sp>
        <p:nvSpPr>
          <p:cNvPr id="128002" name="Rectangle 3"/>
          <p:cNvSpPr>
            <a:spLocks noGrp="1" noChangeArrowheads="1"/>
          </p:cNvSpPr>
          <p:nvPr>
            <p:ph type="body" idx="1"/>
          </p:nvPr>
        </p:nvSpPr>
        <p:spPr>
          <a:xfrm>
            <a:off x="1295400" y="2133600"/>
            <a:ext cx="6781800" cy="3886200"/>
          </a:xfrm>
        </p:spPr>
        <p:txBody>
          <a:bodyPr/>
          <a:lstStyle/>
          <a:p>
            <a:pPr marL="292100" indent="-292100" eaLnBrk="1" hangingPunct="1">
              <a:lnSpc>
                <a:spcPct val="90000"/>
              </a:lnSpc>
              <a:tabLst>
                <a:tab pos="457200" algn="l"/>
              </a:tabLst>
            </a:pPr>
            <a:endParaRPr lang="en-US" sz="2000">
              <a:latin typeface="Palatino" charset="0"/>
              <a:ea typeface="ＭＳ Ｐゴシック" charset="0"/>
            </a:endParaRPr>
          </a:p>
          <a:p>
            <a:pPr marL="292100" indent="-292100" eaLnBrk="1" hangingPunct="1">
              <a:lnSpc>
                <a:spcPct val="90000"/>
              </a:lnSpc>
              <a:tabLst>
                <a:tab pos="457200" algn="l"/>
              </a:tabLst>
            </a:pPr>
            <a:endParaRPr lang="en-US" sz="2000">
              <a:latin typeface="Palatino" charset="0"/>
              <a:ea typeface="ＭＳ Ｐゴシック" charset="0"/>
            </a:endParaRPr>
          </a:p>
          <a:p>
            <a:pPr marL="292100" indent="-292100" eaLnBrk="1" hangingPunct="1">
              <a:lnSpc>
                <a:spcPct val="90000"/>
              </a:lnSpc>
              <a:tabLst>
                <a:tab pos="457200" algn="l"/>
              </a:tabLst>
            </a:pPr>
            <a:endParaRPr lang="en-US" sz="2000">
              <a:latin typeface="Palatino" charset="0"/>
              <a:ea typeface="ＭＳ Ｐゴシック" charset="0"/>
            </a:endParaRPr>
          </a:p>
          <a:p>
            <a:pPr marL="292100" indent="-292100" eaLnBrk="1" hangingPunct="1">
              <a:lnSpc>
                <a:spcPct val="90000"/>
              </a:lnSpc>
              <a:tabLst>
                <a:tab pos="457200" algn="l"/>
              </a:tabLst>
            </a:pPr>
            <a:endParaRPr lang="en-US" sz="2000">
              <a:latin typeface="Times New Roman" charset="0"/>
              <a:ea typeface="ＭＳ Ｐゴシック" charset="0"/>
            </a:endParaRPr>
          </a:p>
          <a:p>
            <a:pPr marL="292100" indent="-292100" eaLnBrk="1" hangingPunct="1">
              <a:lnSpc>
                <a:spcPct val="90000"/>
              </a:lnSpc>
              <a:tabLst>
                <a:tab pos="457200" algn="l"/>
              </a:tabLst>
            </a:pPr>
            <a:endParaRPr lang="en-US" sz="2000">
              <a:latin typeface="Palatino" charset="0"/>
              <a:ea typeface="ＭＳ Ｐゴシック" charset="0"/>
            </a:endParaRPr>
          </a:p>
          <a:p>
            <a:pPr marL="292100" indent="-292100" eaLnBrk="1" hangingPunct="1">
              <a:lnSpc>
                <a:spcPct val="90000"/>
              </a:lnSpc>
              <a:tabLst>
                <a:tab pos="457200" algn="l"/>
              </a:tabLst>
            </a:pPr>
            <a:endParaRPr lang="en-US" sz="2400">
              <a:latin typeface="Palatino" charset="0"/>
              <a:ea typeface="ＭＳ Ｐゴシック" charset="0"/>
            </a:endParaRPr>
          </a:p>
          <a:p>
            <a:pPr marL="292100" indent="-292100" eaLnBrk="1" hangingPunct="1">
              <a:lnSpc>
                <a:spcPct val="90000"/>
              </a:lnSpc>
              <a:tabLst>
                <a:tab pos="457200" algn="l"/>
              </a:tabLst>
            </a:pPr>
            <a:endParaRPr lang="en-US" sz="2400">
              <a:latin typeface="Palatino" charset="0"/>
              <a:ea typeface="ＭＳ Ｐゴシック" charset="0"/>
            </a:endParaRPr>
          </a:p>
          <a:p>
            <a:pPr marL="292100" indent="-292100" eaLnBrk="1" hangingPunct="1">
              <a:lnSpc>
                <a:spcPct val="90000"/>
              </a:lnSpc>
              <a:tabLst>
                <a:tab pos="457200" algn="l"/>
              </a:tabLst>
            </a:pPr>
            <a:r>
              <a:rPr lang="en-US" sz="2400">
                <a:latin typeface="Palatino" charset="0"/>
                <a:ea typeface="ＭＳ Ｐゴシック" charset="0"/>
              </a:rPr>
              <a:t>1. What patterns do you notice in the fusion reactions?</a:t>
            </a:r>
          </a:p>
          <a:p>
            <a:pPr marL="292100" indent="-292100" eaLnBrk="1" hangingPunct="1">
              <a:lnSpc>
                <a:spcPct val="90000"/>
              </a:lnSpc>
              <a:tabLst>
                <a:tab pos="457200" algn="l"/>
              </a:tabLst>
            </a:pPr>
            <a:r>
              <a:rPr lang="en-US" sz="2400">
                <a:latin typeface="Palatino" charset="0"/>
                <a:ea typeface="ＭＳ Ｐゴシック" charset="0"/>
              </a:rPr>
              <a:t>2. Do you think gold can be created on Earth by a fusion reaction? Explain your thinking.</a:t>
            </a:r>
            <a:endParaRPr lang="en-US" sz="2000">
              <a:latin typeface="Palatino" charset="0"/>
              <a:ea typeface="ＭＳ Ｐゴシック" charset="0"/>
            </a:endParaRPr>
          </a:p>
        </p:txBody>
      </p:sp>
      <p:pic>
        <p:nvPicPr>
          <p:cNvPr id="2" name="Picture 1" descr="Lesson_16.jpg"/>
          <p:cNvPicPr>
            <a:picLocks noChangeAspect="1"/>
          </p:cNvPicPr>
          <p:nvPr/>
        </p:nvPicPr>
        <p:blipFill>
          <a:blip r:embed="rId3">
            <a:alphaModFix/>
            <a:biLevel thresh="7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535840" y="2092052"/>
            <a:ext cx="6109808" cy="2488663"/>
          </a:xfrm>
          <a:prstGeom prst="rect">
            <a:avLst/>
          </a:prstGeom>
        </p:spPr>
      </p:pic>
    </p:spTree>
    <p:extLst>
      <p:ext uri="{BB962C8B-B14F-4D97-AF65-F5344CB8AC3E}">
        <p14:creationId xmlns:p14="http://schemas.microsoft.com/office/powerpoint/2010/main" val="38016126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Key Question</a:t>
            </a:r>
            <a:endParaRPr lang="en-US">
              <a:latin typeface="Arial" charset="0"/>
              <a:ea typeface="ＭＳ Ｐゴシック" charset="0"/>
            </a:endParaRPr>
          </a:p>
        </p:txBody>
      </p:sp>
      <p:sp>
        <p:nvSpPr>
          <p:cNvPr id="130050" name="Rectangle 3"/>
          <p:cNvSpPr>
            <a:spLocks noGrp="1" noChangeArrowheads="1"/>
          </p:cNvSpPr>
          <p:nvPr>
            <p:ph type="body" idx="1"/>
          </p:nvPr>
        </p:nvSpPr>
        <p:spPr/>
        <p:txBody>
          <a:bodyPr/>
          <a:lstStyle/>
          <a:p>
            <a:pPr marL="0" indent="0" eaLnBrk="1" hangingPunct="1"/>
            <a:r>
              <a:rPr lang="en-US">
                <a:latin typeface="Palatino" charset="0"/>
                <a:ea typeface="ＭＳ Ｐゴシック" charset="0"/>
              </a:rPr>
              <a:t>How are new elements formed?</a:t>
            </a:r>
          </a:p>
        </p:txBody>
      </p:sp>
    </p:spTree>
    <p:extLst>
      <p:ext uri="{BB962C8B-B14F-4D97-AF65-F5344CB8AC3E}">
        <p14:creationId xmlns:p14="http://schemas.microsoft.com/office/powerpoint/2010/main" val="3285949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You will be able to:</a:t>
            </a:r>
            <a:endParaRPr lang="en-US">
              <a:latin typeface="Arial" charset="0"/>
              <a:ea typeface="ＭＳ Ｐゴシック" charset="0"/>
            </a:endParaRPr>
          </a:p>
        </p:txBody>
      </p:sp>
      <p:sp>
        <p:nvSpPr>
          <p:cNvPr id="132098" name="Rectangle 3"/>
          <p:cNvSpPr>
            <a:spLocks noGrp="1" noChangeArrowheads="1"/>
          </p:cNvSpPr>
          <p:nvPr>
            <p:ph type="body" idx="1"/>
          </p:nvPr>
        </p:nvSpPr>
        <p:spPr/>
        <p:txBody>
          <a:bodyPr/>
          <a:lstStyle/>
          <a:p>
            <a:pPr marL="457200" indent="-457200" eaLnBrk="1" hangingPunct="1">
              <a:buFontTx/>
              <a:buChar char="•"/>
            </a:pPr>
            <a:r>
              <a:rPr lang="en-US" sz="2400">
                <a:latin typeface="Palatino" charset="0"/>
                <a:ea typeface="ＭＳ Ｐゴシック" charset="0"/>
              </a:rPr>
              <a:t>explain how different elements are formed through nuclear reactions</a:t>
            </a:r>
          </a:p>
          <a:p>
            <a:pPr marL="457200" indent="-457200" eaLnBrk="1" hangingPunct="1">
              <a:buFontTx/>
              <a:buChar char="•"/>
            </a:pPr>
            <a:r>
              <a:rPr lang="en-US" sz="2400">
                <a:latin typeface="Palatino" charset="0"/>
                <a:ea typeface="ＭＳ Ｐゴシック" charset="0"/>
              </a:rPr>
              <a:t>write a balanced nuclear equation</a:t>
            </a:r>
          </a:p>
          <a:p>
            <a:pPr marL="457200" indent="-457200" eaLnBrk="1" hangingPunct="1">
              <a:buFontTx/>
              <a:buChar char="•"/>
            </a:pPr>
            <a:r>
              <a:rPr lang="en-US" sz="2400">
                <a:latin typeface="Palatino" charset="0"/>
                <a:ea typeface="ＭＳ Ｐゴシック" charset="0"/>
              </a:rPr>
              <a:t>describe the mechanism behind a nuclear chain reaction</a:t>
            </a:r>
            <a:endParaRPr lang="en-US">
              <a:latin typeface="Arial" charset="0"/>
              <a:ea typeface="ＭＳ Ｐゴシック" charset="0"/>
            </a:endParaRPr>
          </a:p>
          <a:p>
            <a:pPr marL="457200" indent="-457200" eaLnBrk="1" hangingPunct="1">
              <a:lnSpc>
                <a:spcPct val="90000"/>
              </a:lnSpc>
            </a:pPr>
            <a:endParaRPr lang="en-US" sz="2400">
              <a:latin typeface="Times New Roman" charset="0"/>
              <a:ea typeface="ＭＳ Ｐゴシック" charset="0"/>
            </a:endParaRPr>
          </a:p>
          <a:p>
            <a:pPr marL="457200" indent="-457200" eaLnBrk="1" hangingPunct="1">
              <a:lnSpc>
                <a:spcPct val="90000"/>
              </a:lnSpc>
            </a:pPr>
            <a:endParaRPr lang="en-US" sz="2400">
              <a:latin typeface="Palatino" charset="0"/>
              <a:ea typeface="ＭＳ Ｐゴシック" charset="0"/>
            </a:endParaRPr>
          </a:p>
        </p:txBody>
      </p:sp>
    </p:spTree>
    <p:extLst>
      <p:ext uri="{BB962C8B-B14F-4D97-AF65-F5344CB8AC3E}">
        <p14:creationId xmlns:p14="http://schemas.microsoft.com/office/powerpoint/2010/main" val="22166647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Prepare for the Activity</a:t>
            </a:r>
            <a:endParaRPr lang="en-US">
              <a:latin typeface="Arial" charset="0"/>
              <a:ea typeface="ＭＳ Ｐゴシック" charset="0"/>
            </a:endParaRPr>
          </a:p>
        </p:txBody>
      </p:sp>
      <p:sp>
        <p:nvSpPr>
          <p:cNvPr id="134146" name="Rectangle 3"/>
          <p:cNvSpPr>
            <a:spLocks noGrp="1" noChangeArrowheads="1"/>
          </p:cNvSpPr>
          <p:nvPr>
            <p:ph type="body" idx="1"/>
          </p:nvPr>
        </p:nvSpPr>
        <p:spPr>
          <a:xfrm>
            <a:off x="1295400" y="2133600"/>
            <a:ext cx="7086600" cy="3886200"/>
          </a:xfrm>
        </p:spPr>
        <p:txBody>
          <a:bodyPr/>
          <a:lstStyle/>
          <a:p>
            <a:pPr marL="0" indent="0" eaLnBrk="1" hangingPunct="1"/>
            <a:r>
              <a:rPr lang="en-US" sz="2400">
                <a:latin typeface="Palatino" charset="0"/>
                <a:ea typeface="ＭＳ Ｐゴシック" charset="0"/>
              </a:rPr>
              <a:t>Work individually.</a:t>
            </a:r>
          </a:p>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You will need a copy of the periodic table and the isotope chart from Lesson 14.</a:t>
            </a:r>
            <a:endParaRPr lang="en-US">
              <a:latin typeface="Arial" charset="0"/>
              <a:ea typeface="ＭＳ Ｐゴシック" charset="0"/>
            </a:endParaRPr>
          </a:p>
        </p:txBody>
      </p:sp>
    </p:spTree>
    <p:extLst>
      <p:ext uri="{BB962C8B-B14F-4D97-AF65-F5344CB8AC3E}">
        <p14:creationId xmlns:p14="http://schemas.microsoft.com/office/powerpoint/2010/main" val="31859180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a:t>
            </a:r>
            <a:endParaRPr lang="en-US">
              <a:latin typeface="Arial" charset="0"/>
              <a:ea typeface="ＭＳ Ｐゴシック" charset="0"/>
            </a:endParaRPr>
          </a:p>
        </p:txBody>
      </p:sp>
      <p:sp>
        <p:nvSpPr>
          <p:cNvPr id="136194"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Nuclear processes can be written as nuclear equations.</a:t>
            </a:r>
          </a:p>
          <a:p>
            <a:pPr marL="0" indent="0" eaLnBrk="1" hangingPunct="1"/>
            <a:r>
              <a:rPr lang="en-US" sz="2400">
                <a:latin typeface="Palatino" charset="0"/>
                <a:ea typeface="ＭＳ Ｐゴシック" charset="0"/>
              </a:rPr>
              <a:t>During alpha decay, the nucleus of an atom emits a helium nucleus, transforming the element into an element with a smaller nucleus.</a:t>
            </a:r>
          </a:p>
          <a:p>
            <a:pPr marL="0" indent="0" eaLnBrk="1" hangingPunct="1"/>
            <a:r>
              <a:rPr lang="en-US" sz="2400">
                <a:latin typeface="Palatino" charset="0"/>
                <a:ea typeface="ＭＳ Ｐゴシック" charset="0"/>
              </a:rPr>
              <a:t>During beta decay, a neutron inside the nucleus of an atom emits an electron.</a:t>
            </a:r>
            <a:endParaRPr lang="en-US" b="1">
              <a:latin typeface="Palatino" charset="0"/>
              <a:ea typeface="ＭＳ Ｐゴシック" charset="0"/>
            </a:endParaRPr>
          </a:p>
        </p:txBody>
      </p:sp>
    </p:spTree>
    <p:extLst>
      <p:ext uri="{BB962C8B-B14F-4D97-AF65-F5344CB8AC3E}">
        <p14:creationId xmlns:p14="http://schemas.microsoft.com/office/powerpoint/2010/main" val="26902650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138242"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Nuclear fusion involves the joining together of nuclei.</a:t>
            </a:r>
          </a:p>
          <a:p>
            <a:pPr marL="0" indent="0" eaLnBrk="1" hangingPunct="1"/>
            <a:r>
              <a:rPr lang="en-US" sz="2400">
                <a:latin typeface="Palatino" charset="0"/>
                <a:ea typeface="ＭＳ Ｐゴシック" charset="0"/>
              </a:rPr>
              <a:t>Fission involves a nucleus breaking up into smaller nuclei.</a:t>
            </a:r>
          </a:p>
          <a:p>
            <a:pPr marL="0" indent="0" eaLnBrk="1" hangingPunct="1"/>
            <a:r>
              <a:rPr lang="en-US" sz="2400">
                <a:latin typeface="Palatino" charset="0"/>
                <a:ea typeface="ＭＳ Ｐゴシック" charset="0"/>
              </a:rPr>
              <a:t>Nuclear reactions change the identity of an element.</a:t>
            </a:r>
          </a:p>
          <a:p>
            <a:pPr marL="0" indent="0" eaLnBrk="1" hangingPunct="1"/>
            <a:r>
              <a:rPr lang="en-US" sz="2400">
                <a:latin typeface="Palatino" charset="0"/>
                <a:ea typeface="ＭＳ Ｐゴシック" charset="0"/>
              </a:rPr>
              <a:t>Nuclear fusion produces bigger (heavier) elements from smaller (lighter) ones.</a:t>
            </a:r>
            <a:endParaRPr lang="en-US">
              <a:latin typeface="Palatino" charset="0"/>
              <a:ea typeface="ＭＳ Ｐゴシック" charset="0"/>
            </a:endParaRPr>
          </a:p>
        </p:txBody>
      </p:sp>
    </p:spTree>
    <p:extLst>
      <p:ext uri="{BB962C8B-B14F-4D97-AF65-F5344CB8AC3E}">
        <p14:creationId xmlns:p14="http://schemas.microsoft.com/office/powerpoint/2010/main" val="6112135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89" name="Picture 4" descr="LBCSE_941_01_195"/>
          <p:cNvPicPr>
            <a:picLocks noChangeAspect="1" noChangeArrowheads="1"/>
          </p:cNvPicPr>
          <p:nvPr/>
        </p:nvPicPr>
        <p:blipFill>
          <a:blip r:embed="rId3">
            <a:extLst>
              <a:ext uri="{28A0092B-C50C-407E-A947-70E740481C1C}">
                <a14:useLocalDpi xmlns:a14="http://schemas.microsoft.com/office/drawing/2010/main" val="0"/>
              </a:ext>
            </a:extLst>
          </a:blip>
          <a:srcRect b="24980"/>
          <a:stretch>
            <a:fillRect/>
          </a:stretch>
        </p:blipFill>
        <p:spPr bwMode="auto">
          <a:xfrm>
            <a:off x="2895600" y="1905000"/>
            <a:ext cx="4572000"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290"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140291" name="Rectangle 3"/>
          <p:cNvSpPr>
            <a:spLocks noGrp="1" noChangeArrowheads="1"/>
          </p:cNvSpPr>
          <p:nvPr>
            <p:ph type="body" idx="1"/>
          </p:nvPr>
        </p:nvSpPr>
        <p:spPr>
          <a:xfrm>
            <a:off x="1295400" y="2133600"/>
            <a:ext cx="7162800" cy="3657600"/>
          </a:xfrm>
        </p:spPr>
        <p:txBody>
          <a:bodyPr/>
          <a:lstStyle/>
          <a:p>
            <a:pPr marL="457200" indent="-457200" eaLnBrk="1" hangingPunct="1">
              <a:lnSpc>
                <a:spcPct val="90000"/>
              </a:lnSpc>
            </a:pPr>
            <a:r>
              <a:rPr lang="en-US">
                <a:latin typeface="Palatino" charset="0"/>
                <a:ea typeface="ＭＳ Ｐゴシック" charset="0"/>
              </a:rPr>
              <a:t>Nuclear Chain Reactions</a:t>
            </a:r>
          </a:p>
        </p:txBody>
      </p:sp>
    </p:spTree>
    <p:extLst>
      <p:ext uri="{BB962C8B-B14F-4D97-AF65-F5344CB8AC3E}">
        <p14:creationId xmlns:p14="http://schemas.microsoft.com/office/powerpoint/2010/main" val="8726641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424</Words>
  <Application>Microsoft Macintosh PowerPoint</Application>
  <PresentationFormat>On-screen Show (4:3)</PresentationFormat>
  <Paragraphs>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Living By Chemistry SECOND EDITION</vt:lpstr>
      <vt:lpstr>Lesson 16: Old Gold</vt:lpstr>
      <vt:lpstr>ChemCatalyst</vt:lpstr>
      <vt:lpstr>Key Question</vt:lpstr>
      <vt:lpstr>You will be able to:</vt:lpstr>
      <vt:lpstr>Prepare for the Activity</vt:lpstr>
      <vt:lpstr>Discussion Notes</vt:lpstr>
      <vt:lpstr>Discussion Notes (cont.)</vt:lpstr>
      <vt:lpstr>Discussion Notes (cont.)</vt:lpstr>
      <vt:lpstr>Discussion Notes (cont.)</vt:lpstr>
      <vt:lpstr>Wrap Up</vt:lpstr>
      <vt:lpstr>Wrap Up (cont.)</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16: Old Gold</dc:title>
  <dc:creator>Matthew Belford</dc:creator>
  <cp:lastModifiedBy>Jeffrey Dowling</cp:lastModifiedBy>
  <cp:revision>5</cp:revision>
  <dcterms:created xsi:type="dcterms:W3CDTF">2014-12-05T20:43:41Z</dcterms:created>
  <dcterms:modified xsi:type="dcterms:W3CDTF">2015-06-10T21:57:41Z</dcterms:modified>
</cp:coreProperties>
</file>