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8D3E6-250F-8049-BA76-9FB8A0C5B3CE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0C9B2-72F9-1440-9454-DF0DEE7C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3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A8A00B-1B99-114E-A29E-E6BA06AB4AF1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717887-9AFF-9C46-A554-1A3E3200F080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A4AD64-2913-BA48-A124-0E70E01DFF6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1D2B64-0DE7-854E-90EA-9C9720CA07F2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89C4F5-C167-D141-99A2-DD94BA2CD7B5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0E74C8-95EA-F949-AC89-02968B22F49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3F6F6-1114-2D4D-9B42-ACC69773AA45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739A85-5AD9-5343-B427-CDD90F39DAE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60B4CA-936D-6244-B509-4A9B733EF7E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008134-4B64-C440-BCC2-4CFAF09332D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2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8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0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07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1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8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4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49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35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88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4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7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What types of isotopes do the various elements have?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•	Each element found in nature has somewhere 	between one and ten isotopes.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•	The neutron-to-proton ratio is an important factor 	in determining the stability of the nucleus of an 	isotope. Atoms with small masses have a neutron-	to-proton ratio of about 1:1. The most massive 	atoms have a neutron-to-proton ratio of about 3:2.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•	Some elements have isotopes that are radioactive. 	The nuclei of radioactive isotopes are unstable 	and decay over time.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66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9331" name="Rectangle 9"/>
          <p:cNvSpPr>
            <a:spLocks noChangeArrowheads="1"/>
          </p:cNvSpPr>
          <p:nvPr/>
        </p:nvSpPr>
        <p:spPr bwMode="auto">
          <a:xfrm>
            <a:off x="1295400" y="2057400"/>
            <a:ext cx="6705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defTabSz="9144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Use the chart to determine how many neutrons you would need to make a stable element with 79 protons.</a:t>
            </a:r>
          </a:p>
          <a:p>
            <a:pPr marL="533400" indent="-53340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marL="533400" indent="-5334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2. 	What element is this? Write its isotope symbol.</a:t>
            </a:r>
            <a:endParaRPr lang="en-US" sz="28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533400" indent="-53340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533400" indent="-53340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5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14: Isotopia 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Stable and Radioactive Isotopes</a:t>
            </a:r>
          </a:p>
        </p:txBody>
      </p:sp>
    </p:spTree>
    <p:extLst>
      <p:ext uri="{BB962C8B-B14F-4D97-AF65-F5344CB8AC3E}">
        <p14:creationId xmlns:p14="http://schemas.microsoft.com/office/powerpoint/2010/main" val="52260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Which of the following are isotopes of copper, Cu? Explain your reasoning.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AutoNum type="arabicPeriod" startAt="2"/>
              <a:tabLst>
                <a:tab pos="406400" algn="l"/>
                <a:tab pos="520700" algn="l"/>
                <a:tab pos="2120900" algn="l"/>
                <a:tab pos="4343400" algn="l"/>
              </a:tabLst>
            </a:pP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4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r>
              <a:rPr lang="en-US" sz="2400">
                <a:latin typeface="Arial" charset="0"/>
                <a:ea typeface="ＭＳ Ｐゴシック" charset="0"/>
              </a:rPr>
              <a:t>	 </a:t>
            </a: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r>
              <a:rPr lang="en-US" b="1">
                <a:latin typeface="Arial" charset="0"/>
                <a:ea typeface="ＭＳ Ｐゴシック" charset="0"/>
              </a:rPr>
              <a:t>A.      </a:t>
            </a:r>
            <a:r>
              <a:rPr lang="en-US">
                <a:latin typeface="Arial" charset="0"/>
                <a:ea typeface="ＭＳ Ｐゴシック" charset="0"/>
              </a:rPr>
              <a:t>Cu</a:t>
            </a:r>
            <a:r>
              <a:rPr lang="en-US" b="1">
                <a:latin typeface="Arial" charset="0"/>
                <a:ea typeface="ＭＳ Ｐゴシック" charset="0"/>
              </a:rPr>
              <a:t>	B.      </a:t>
            </a:r>
            <a:r>
              <a:rPr lang="en-US">
                <a:latin typeface="Arial" charset="0"/>
                <a:ea typeface="ＭＳ Ｐゴシック" charset="0"/>
              </a:rPr>
              <a:t>Au</a:t>
            </a:r>
            <a:r>
              <a:rPr lang="en-US" b="1">
                <a:latin typeface="Arial" charset="0"/>
                <a:ea typeface="ＭＳ Ｐゴシック" charset="0"/>
              </a:rPr>
              <a:t>        C.</a:t>
            </a:r>
            <a:r>
              <a:rPr lang="en-US">
                <a:latin typeface="Arial" charset="0"/>
                <a:ea typeface="ＭＳ Ｐゴシック" charset="0"/>
              </a:rPr>
              <a:t>      Cu</a:t>
            </a:r>
            <a:endParaRPr lang="en-US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endParaRPr lang="en-US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endParaRPr lang="en-US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r>
              <a:rPr lang="en-US" b="1">
                <a:latin typeface="Arial" charset="0"/>
                <a:ea typeface="ＭＳ Ｐゴシック" charset="0"/>
              </a:rPr>
              <a:t>D.		</a:t>
            </a:r>
            <a:r>
              <a:rPr lang="en-US">
                <a:latin typeface="Arial" charset="0"/>
                <a:ea typeface="ＭＳ Ｐゴシック" charset="0"/>
              </a:rPr>
              <a:t>    Cu</a:t>
            </a:r>
            <a:r>
              <a:rPr lang="en-US" b="1">
                <a:latin typeface="Arial" charset="0"/>
                <a:ea typeface="ＭＳ Ｐゴシック" charset="0"/>
              </a:rPr>
              <a:t>	E.      </a:t>
            </a:r>
            <a:r>
              <a:rPr lang="en-US">
                <a:latin typeface="Arial" charset="0"/>
                <a:ea typeface="ＭＳ Ｐゴシック" charset="0"/>
              </a:rPr>
              <a:t>Cu</a:t>
            </a:r>
            <a:r>
              <a:rPr lang="en-US" b="1">
                <a:latin typeface="Arial" charset="0"/>
                <a:ea typeface="ＭＳ Ｐゴシック" charset="0"/>
              </a:rPr>
              <a:t>	F.      </a:t>
            </a:r>
            <a:r>
              <a:rPr lang="en-US">
                <a:latin typeface="Arial" charset="0"/>
                <a:ea typeface="ＭＳ Ｐゴシック" charset="0"/>
              </a:rPr>
              <a:t> Cu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06400" algn="l"/>
                <a:tab pos="520700" algn="l"/>
                <a:tab pos="2120900" algn="l"/>
                <a:tab pos="4343400" algn="l"/>
              </a:tabLst>
            </a:pPr>
            <a:endParaRPr lang="en-US" sz="2400">
              <a:latin typeface="Minion Pro" charset="0"/>
              <a:ea typeface="ＭＳ Ｐゴシック" charset="0"/>
            </a:endParaRPr>
          </a:p>
        </p:txBody>
      </p:sp>
      <p:sp>
        <p:nvSpPr>
          <p:cNvPr id="82947" name="Text Box 6"/>
          <p:cNvSpPr txBox="1">
            <a:spLocks noChangeArrowheads="1"/>
          </p:cNvSpPr>
          <p:nvPr/>
        </p:nvSpPr>
        <p:spPr bwMode="auto">
          <a:xfrm>
            <a:off x="1981200" y="35258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63</a:t>
            </a:r>
          </a:p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29</a:t>
            </a:r>
          </a:p>
        </p:txBody>
      </p:sp>
      <p:sp>
        <p:nvSpPr>
          <p:cNvPr id="82948" name="Text Box 7"/>
          <p:cNvSpPr txBox="1">
            <a:spLocks noChangeArrowheads="1"/>
          </p:cNvSpPr>
          <p:nvPr/>
        </p:nvSpPr>
        <p:spPr bwMode="auto">
          <a:xfrm>
            <a:off x="3962400" y="3525838"/>
            <a:ext cx="6096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197</a:t>
            </a:r>
          </a:p>
          <a:p>
            <a:pPr algn="ctr"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79</a:t>
            </a:r>
          </a:p>
        </p:txBody>
      </p:sp>
      <p:sp>
        <p:nvSpPr>
          <p:cNvPr id="82949" name="Text Box 8"/>
          <p:cNvSpPr txBox="1">
            <a:spLocks noChangeArrowheads="1"/>
          </p:cNvSpPr>
          <p:nvPr/>
        </p:nvSpPr>
        <p:spPr bwMode="auto">
          <a:xfrm>
            <a:off x="6324600" y="35258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63</a:t>
            </a:r>
          </a:p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82950" name="Text Box 9"/>
          <p:cNvSpPr txBox="1">
            <a:spLocks noChangeArrowheads="1"/>
          </p:cNvSpPr>
          <p:nvPr/>
        </p:nvSpPr>
        <p:spPr bwMode="auto">
          <a:xfrm>
            <a:off x="1905000" y="4973638"/>
            <a:ext cx="533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87</a:t>
            </a:r>
          </a:p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29</a:t>
            </a:r>
          </a:p>
        </p:txBody>
      </p:sp>
      <p:sp>
        <p:nvSpPr>
          <p:cNvPr id="82951" name="Text Box 10"/>
          <p:cNvSpPr txBox="1">
            <a:spLocks noChangeArrowheads="1"/>
          </p:cNvSpPr>
          <p:nvPr/>
        </p:nvSpPr>
        <p:spPr bwMode="auto">
          <a:xfrm>
            <a:off x="4114800" y="4973638"/>
            <a:ext cx="533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34</a:t>
            </a:r>
          </a:p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29</a:t>
            </a:r>
          </a:p>
        </p:txBody>
      </p:sp>
      <p:sp>
        <p:nvSpPr>
          <p:cNvPr id="82952" name="Text Box 11"/>
          <p:cNvSpPr txBox="1">
            <a:spLocks noChangeArrowheads="1"/>
          </p:cNvSpPr>
          <p:nvPr/>
        </p:nvSpPr>
        <p:spPr bwMode="auto">
          <a:xfrm>
            <a:off x="6400800" y="49736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65</a:t>
            </a:r>
          </a:p>
          <a:p>
            <a:pPr defTabSz="914400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68109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What types of isotopes do the various elements have?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interpret a graph of naturally occurring isotopes</a:t>
            </a:r>
          </a:p>
          <a:p>
            <a:pPr marL="5715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general nuclear composition of a stable nucleus</a:t>
            </a:r>
          </a:p>
          <a:p>
            <a:pPr marL="5715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differentiate between a stable isotope and a radioactive isotope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571500" indent="-45720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5715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685800" lvl="1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3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should each have a copy of the periodic table.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5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graph of naturally occurring isotopes gives us an idea of how many different isotopes of the elements are found in nature.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words </a:t>
            </a:r>
            <a:r>
              <a:rPr lang="en-US" sz="2400" i="1">
                <a:latin typeface="Palatino" charset="0"/>
                <a:ea typeface="ＭＳ Ｐゴシック" charset="0"/>
              </a:rPr>
              <a:t>atom, isotope, </a:t>
            </a:r>
            <a:r>
              <a:rPr lang="en-US" sz="2400">
                <a:latin typeface="Palatino" charset="0"/>
                <a:ea typeface="ＭＳ Ｐゴシック" charset="0"/>
              </a:rPr>
              <a:t>and </a:t>
            </a:r>
            <a:r>
              <a:rPr lang="en-US" sz="2400" i="1">
                <a:latin typeface="Palatino" charset="0"/>
                <a:ea typeface="ＭＳ Ｐゴシック" charset="0"/>
              </a:rPr>
              <a:t>element </a:t>
            </a:r>
            <a:r>
              <a:rPr lang="en-US" sz="2400">
                <a:latin typeface="Palatino" charset="0"/>
                <a:ea typeface="ＭＳ Ｐゴシック" charset="0"/>
              </a:rPr>
              <a:t>are interrelated.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Nearly all atoms have at least one neutron for every proton in the nucleus.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8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Many isotopes have more neutrons than protons.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handful of the isotopes on the chart are unstable.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Some elements have a naturally occurring radioactive isotope.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isotopes of the elements after bismuth (atomic number 84 and up) are all radioactive.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5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10000"/>
          </a:xfrm>
        </p:spPr>
        <p:txBody>
          <a:bodyPr/>
          <a:lstStyle/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endParaRPr lang="en-US" b="1">
              <a:latin typeface="Arial" charset="0"/>
              <a:ea typeface="ＭＳ Ｐゴシック" charset="0"/>
            </a:endParaRPr>
          </a:p>
          <a:p>
            <a:pPr marL="114300" lvl="1" indent="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 b="1">
                <a:latin typeface="Arial" charset="0"/>
                <a:ea typeface="ＭＳ Ｐゴシック" charset="0"/>
              </a:rPr>
              <a:t>Radioactive isotope:</a:t>
            </a:r>
            <a:r>
              <a:rPr lang="en-US" sz="2400">
                <a:latin typeface="Arial" charset="0"/>
                <a:ea typeface="ＭＳ Ｐゴシック" charset="0"/>
              </a:rPr>
              <a:t> Any isotope that has an unstable nucleus and decays over time.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35" name="AutoShape 4"/>
          <p:cNvSpPr>
            <a:spLocks noChangeArrowheads="1"/>
          </p:cNvSpPr>
          <p:nvPr/>
        </p:nvSpPr>
        <p:spPr bwMode="auto">
          <a:xfrm>
            <a:off x="1295400" y="2438400"/>
            <a:ext cx="69342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9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Macintosh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14: Isotopia 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Isotopia </dc:title>
  <dc:creator>Matthew Belford</dc:creator>
  <cp:lastModifiedBy>Jeffrey Dowling</cp:lastModifiedBy>
  <cp:revision>4</cp:revision>
  <dcterms:created xsi:type="dcterms:W3CDTF">2014-12-05T20:42:55Z</dcterms:created>
  <dcterms:modified xsi:type="dcterms:W3CDTF">2015-06-10T21:51:41Z</dcterms:modified>
</cp:coreProperties>
</file>