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6"/>
  </p:notes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104" y="-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7BE1CE-45DD-BC4B-9FDB-112FC0055546}" type="datetimeFigureOut">
              <a:rPr lang="en-US" smtClean="0"/>
              <a:t>6/10/15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320C18-0114-0740-9CD9-23EBACCC8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309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39EEBD7-BA93-AE4C-B175-4BEB07051543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696B0A9-5ACC-1A4D-87DD-6530027EE528}" type="slidenum">
              <a:rPr lang="en-US" sz="1200">
                <a:solidFill>
                  <a:prstClr val="black"/>
                </a:solidFill>
              </a:rPr>
              <a:pPr/>
              <a:t>10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088AFE0-74C8-E042-AAA4-6A91D0BE6699}" type="slidenum">
              <a:rPr lang="en-US" sz="1200">
                <a:solidFill>
                  <a:prstClr val="black"/>
                </a:solidFill>
              </a:rPr>
              <a:pPr/>
              <a:t>11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4BC5948-1872-9845-8D50-83CD7E8BF488}" type="slidenum">
              <a:rPr lang="en-US" sz="1200">
                <a:solidFill>
                  <a:prstClr val="black"/>
                </a:solidFill>
              </a:rPr>
              <a:pPr/>
              <a:t>12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8A02775-77B1-AF49-A62F-8A5869659BB3}" type="slidenum">
              <a:rPr lang="en-US" sz="1200">
                <a:solidFill>
                  <a:prstClr val="black"/>
                </a:solidFill>
              </a:rPr>
              <a:pPr/>
              <a:t>13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E27844B-0282-8040-B98F-4680A29B49B8}" type="slidenum">
              <a:rPr lang="en-US" sz="1200">
                <a:solidFill>
                  <a:prstClr val="black"/>
                </a:solidFill>
              </a:rPr>
              <a:pPr/>
              <a:t>14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BF9E061-0D9C-4B44-924C-FC84C8C9B4EF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057A313-6AF7-5640-9210-97882A8791B7}" type="slidenum">
              <a:rPr lang="en-US" sz="1200">
                <a:solidFill>
                  <a:prstClr val="black"/>
                </a:solidFill>
              </a:rPr>
              <a:pPr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467FA63-1D39-A549-8D91-02E7487A2CAE}" type="slidenum">
              <a:rPr lang="en-US" sz="1200">
                <a:solidFill>
                  <a:prstClr val="black"/>
                </a:solidFill>
              </a:rPr>
              <a:pPr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6210CD2-DBFD-4C47-88A8-27617AAC3112}" type="slidenum">
              <a:rPr lang="en-US" sz="1200">
                <a:solidFill>
                  <a:prstClr val="black"/>
                </a:solidFill>
              </a:rPr>
              <a:pPr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E9AAEEA-469C-B54B-87F4-2117D10F4104}" type="slidenum">
              <a:rPr lang="en-US" sz="1200">
                <a:solidFill>
                  <a:prstClr val="black"/>
                </a:solidFill>
              </a:rPr>
              <a:pPr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1D1189F-2C7E-7441-AD14-DF14ABEABC68}" type="slidenum">
              <a:rPr lang="en-US" sz="1200">
                <a:solidFill>
                  <a:prstClr val="black"/>
                </a:solidFill>
              </a:rPr>
              <a:pPr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FB1C026-9AE6-924F-93E3-C4DB58F036C8}" type="slidenum">
              <a:rPr lang="en-US" sz="1200">
                <a:solidFill>
                  <a:prstClr val="black"/>
                </a:solidFill>
              </a:rPr>
              <a:pPr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13E403F-E3FB-C04C-9CC7-2485ECC5F191}" type="slidenum">
              <a:rPr lang="en-US" sz="1200">
                <a:solidFill>
                  <a:prstClr val="black"/>
                </a:solidFill>
              </a:rPr>
              <a:pPr/>
              <a:t>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5D0101"/>
          </a:solidFill>
          <a:ln w="9525">
            <a:solidFill>
              <a:srgbClr val="000000"/>
            </a:solidFill>
            <a:round/>
            <a:headEnd/>
            <a:tailEnd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AutoShape 3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AutoShape 4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62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295400"/>
            <a:ext cx="75438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6096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54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750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066800"/>
            <a:ext cx="18478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066800"/>
            <a:ext cx="53911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843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726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88433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615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22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049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6669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5260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05389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5D01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AutoShape 12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AutoShape 13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9" name="AutoShape 14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77724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Line 17"/>
          <p:cNvSpPr>
            <a:spLocks noChangeShapeType="1"/>
          </p:cNvSpPr>
          <p:nvPr userDrawn="1"/>
        </p:nvSpPr>
        <p:spPr bwMode="auto">
          <a:xfrm>
            <a:off x="7772400" y="6553200"/>
            <a:ext cx="0" cy="152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1" name="Text Box 23"/>
          <p:cNvSpPr txBox="1">
            <a:spLocks noChangeArrowheads="1"/>
          </p:cNvSpPr>
          <p:nvPr userDrawn="1"/>
        </p:nvSpPr>
        <p:spPr bwMode="auto">
          <a:xfrm>
            <a:off x="1371600" y="1143000"/>
            <a:ext cx="693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3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066800"/>
            <a:ext cx="739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133600"/>
            <a:ext cx="716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Box 28"/>
          <p:cNvSpPr txBox="1">
            <a:spLocks noChangeArrowheads="1"/>
          </p:cNvSpPr>
          <p:nvPr userDrawn="1"/>
        </p:nvSpPr>
        <p:spPr bwMode="auto">
          <a:xfrm>
            <a:off x="3200400" y="6629400"/>
            <a:ext cx="213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759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28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28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28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28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2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2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2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219200"/>
            <a:ext cx="6291263" cy="1600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>
                <a:latin typeface="Arial" charset="0"/>
                <a:ea typeface="ＭＳ Ｐゴシック" charset="0"/>
              </a:rPr>
              <a:t>Living By Chemistry</a:t>
            </a:r>
            <a:br>
              <a:rPr lang="en-US">
                <a:latin typeface="Arial" charset="0"/>
                <a:ea typeface="ＭＳ Ｐゴシック" charset="0"/>
              </a:rPr>
            </a:br>
            <a:r>
              <a:rPr lang="en-US" sz="2000">
                <a:latin typeface="Arial" charset="0"/>
                <a:ea typeface="ＭＳ Ｐゴシック" charset="0"/>
              </a:rPr>
              <a:t>SECOND EDITION</a:t>
            </a:r>
          </a:p>
        </p:txBody>
      </p:sp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971800"/>
            <a:ext cx="6629400" cy="2895600"/>
          </a:xfrm>
        </p:spPr>
        <p:txBody>
          <a:bodyPr/>
          <a:lstStyle/>
          <a:p>
            <a:pPr marL="0" indent="0" eaLnBrk="1" hangingPunct="1"/>
            <a:r>
              <a:rPr lang="en-US" b="1">
                <a:solidFill>
                  <a:srgbClr val="CB8021"/>
                </a:solidFill>
                <a:ea typeface="ＭＳ Ｐゴシック" charset="0"/>
              </a:rPr>
              <a:t>Unit 1: ALCHEMY</a:t>
            </a:r>
          </a:p>
          <a:p>
            <a:pPr marL="0" indent="0" eaLnBrk="1" hangingPunct="1"/>
            <a:r>
              <a:rPr lang="en-US">
                <a:solidFill>
                  <a:srgbClr val="CB8021"/>
                </a:solidFill>
                <a:ea typeface="ＭＳ Ｐゴシック" charset="0"/>
              </a:rPr>
              <a:t>Matter, Atomic Structure, and Bonding</a:t>
            </a:r>
            <a:endParaRPr lang="en-US" sz="2000">
              <a:solidFill>
                <a:srgbClr val="D2931F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078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Chemists use a special notation to symbolize an isotope.</a:t>
            </a: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One way to refer to isotopes is to use their mass numbers.</a:t>
            </a:r>
            <a:endParaRPr lang="en-US" b="1">
              <a:latin typeface="Palatino" charset="0"/>
              <a:ea typeface="ＭＳ Ｐゴシック" charset="0"/>
            </a:endParaRPr>
          </a:p>
          <a:p>
            <a:pPr marL="0" indent="0" eaLnBrk="1" hangingPunct="1"/>
            <a:endParaRPr lang="en-US" sz="2400">
              <a:latin typeface="Times New Roman" charset="0"/>
              <a:ea typeface="ＭＳ Ｐゴシック" charset="0"/>
            </a:endParaRPr>
          </a:p>
          <a:p>
            <a:pPr marL="0" indent="0" eaLnBrk="1" hangingPunct="1"/>
            <a:endParaRPr lang="en-US" sz="2400">
              <a:latin typeface="Minion Pr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588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pic>
        <p:nvPicPr>
          <p:cNvPr id="4" name="Picture 3" descr="neon_sampl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7252" y="2150240"/>
            <a:ext cx="4037784" cy="3966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835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The average atomic mass of an element is the weighted average of the masses of the isotopes in a sample of the element.</a:t>
            </a: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The most common isotope of an element, frequently has a mass that is close to the average atomic mass given in the periodic table.</a:t>
            </a:r>
            <a:endParaRPr lang="en-US" sz="2400">
              <a:latin typeface="Minion Pr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48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Wrap Up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68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315200" cy="39624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How can atoms of the same element be different?</a:t>
            </a:r>
          </a:p>
          <a:p>
            <a:pPr marL="457200" indent="-457200" eaLnBrk="1" hangingPunct="1">
              <a:lnSpc>
                <a:spcPct val="90000"/>
              </a:lnSpc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Isotopes of an element have the same number of protons and electrons but different numbers of neutrons.</a:t>
            </a:r>
          </a:p>
          <a:p>
            <a:pPr marL="457200" indent="-457200" eaLnBrk="1" hangingPunct="1">
              <a:lnSpc>
                <a:spcPct val="90000"/>
              </a:lnSpc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The average atomic mass of an element listed in the periodic table is the weighted average mass of the naturally occurring isotopes of that element.</a:t>
            </a:r>
          </a:p>
          <a:p>
            <a:pPr marL="457200" indent="-457200" eaLnBrk="1" hangingPunct="1">
              <a:lnSpc>
                <a:spcPct val="90000"/>
              </a:lnSpc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Isotopes are referred to by their mass numbers, as in carbon-12.</a:t>
            </a:r>
            <a:endParaRPr lang="en-US" sz="2400">
              <a:latin typeface="Arial" charset="0"/>
              <a:ea typeface="ＭＳ Ｐゴシック" charset="0"/>
            </a:endParaRPr>
          </a:p>
          <a:p>
            <a:pPr marL="457200" indent="-457200" eaLnBrk="1" hangingPunct="1">
              <a:lnSpc>
                <a:spcPct val="90000"/>
              </a:lnSpc>
            </a:pPr>
            <a:endParaRPr lang="en-US" sz="2000">
              <a:latin typeface="Minion Pr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928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Check</a:t>
            </a:r>
            <a:r>
              <a:rPr lang="en-US" smtClean="0">
                <a:solidFill>
                  <a:srgbClr val="CB8021"/>
                </a:solidFill>
                <a:latin typeface="Arial" charset="0"/>
                <a:ea typeface="ＭＳ Ｐゴシック" charset="0"/>
              </a:rPr>
              <a:t>-In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788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705600" cy="37338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Nitrogen has two naturally occurring isotopes. Predict the number of neutrons in the two isotopes of nitrogen, N.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Which isotope do you predict to be more abundant? How do you know?</a:t>
            </a:r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 sz="2400" b="1">
              <a:latin typeface="Palatino" charset="0"/>
              <a:ea typeface="ＭＳ Ｐゴシック" charset="0"/>
            </a:endParaRPr>
          </a:p>
        </p:txBody>
      </p:sp>
      <p:sp>
        <p:nvSpPr>
          <p:cNvPr id="78851" name="Rectangle 27"/>
          <p:cNvSpPr>
            <a:spLocks noChangeArrowheads="1"/>
          </p:cNvSpPr>
          <p:nvPr/>
        </p:nvSpPr>
        <p:spPr bwMode="auto">
          <a:xfrm>
            <a:off x="1371600" y="3124200"/>
            <a:ext cx="6400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567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Lesson 13: Subatomic Heavyweights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b="1">
                <a:latin typeface="Palatino" charset="0"/>
                <a:ea typeface="ＭＳ Ｐゴシック" charset="0"/>
              </a:rPr>
              <a:t>Isotopes</a:t>
            </a:r>
          </a:p>
        </p:txBody>
      </p:sp>
    </p:spTree>
    <p:extLst>
      <p:ext uri="{BB962C8B-B14F-4D97-AF65-F5344CB8AC3E}">
        <p14:creationId xmlns:p14="http://schemas.microsoft.com/office/powerpoint/2010/main" val="2874188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ChemCatalyst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934200" cy="38862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A chemist investigating a sample of lithium found that some lithium atoms have a lower mass than other lithium atoms. The chemist drew models of the two different types of lithium atoms, as shown on the following slide.</a:t>
            </a:r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Times New Roman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Minion Pr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385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ChemCatalyst (cont.)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781800" cy="3886200"/>
          </a:xfrm>
        </p:spPr>
        <p:txBody>
          <a:bodyPr/>
          <a:lstStyle/>
          <a:p>
            <a:pPr marL="533400" indent="-533400" eaLnBrk="1" hangingPunct="1">
              <a:tabLst>
                <a:tab pos="457200" algn="l"/>
              </a:tabLst>
            </a:pPr>
            <a:endParaRPr lang="en-US">
              <a:latin typeface="Palatino" charset="0"/>
              <a:ea typeface="ＭＳ Ｐゴシック" charset="0"/>
            </a:endParaRPr>
          </a:p>
          <a:p>
            <a:pPr marL="533400" indent="-533400" eaLnBrk="1" hangingPunct="1">
              <a:tabLst>
                <a:tab pos="457200" algn="l"/>
              </a:tabLst>
            </a:pPr>
            <a:endParaRPr lang="en-US">
              <a:latin typeface="Palatino" charset="0"/>
              <a:ea typeface="ＭＳ Ｐゴシック" charset="0"/>
            </a:endParaRPr>
          </a:p>
          <a:p>
            <a:pPr marL="533400" indent="-533400" eaLnBrk="1" hangingPunct="1">
              <a:tabLst>
                <a:tab pos="457200" algn="l"/>
              </a:tabLst>
            </a:pPr>
            <a:endParaRPr lang="en-US">
              <a:latin typeface="Palatino" charset="0"/>
              <a:ea typeface="ＭＳ Ｐゴシック" charset="0"/>
            </a:endParaRPr>
          </a:p>
          <a:p>
            <a:pPr marL="533400" indent="-533400" eaLnBrk="1" hangingPunct="1">
              <a:tabLst>
                <a:tab pos="457200" algn="l"/>
              </a:tabLst>
            </a:pPr>
            <a:endParaRPr lang="en-US">
              <a:latin typeface="Palatino" charset="0"/>
              <a:ea typeface="ＭＳ Ｐゴシック" charset="0"/>
            </a:endParaRPr>
          </a:p>
          <a:p>
            <a:pPr marL="533400" indent="-533400" eaLnBrk="1" hangingPunct="1">
              <a:tabLst>
                <a:tab pos="457200" algn="l"/>
              </a:tabLst>
            </a:pPr>
            <a:endParaRPr lang="en-US">
              <a:latin typeface="Palatino" charset="0"/>
              <a:ea typeface="ＭＳ Ｐゴシック" charset="0"/>
            </a:endParaRPr>
          </a:p>
          <a:p>
            <a:pPr marL="533400" indent="-533400" eaLnBrk="1" hangingPunct="1">
              <a:buFontTx/>
              <a:buAutoNum type="arabicPeriod"/>
              <a:tabLst>
                <a:tab pos="457200" algn="l"/>
              </a:tabLst>
            </a:pPr>
            <a:r>
              <a:rPr lang="en-US" sz="2400">
                <a:latin typeface="Palatino" charset="0"/>
                <a:ea typeface="ＭＳ Ｐゴシック" charset="0"/>
              </a:rPr>
              <a:t>What is different about the two atoms?</a:t>
            </a:r>
          </a:p>
          <a:p>
            <a:pPr marL="533400" indent="-533400" eaLnBrk="1" hangingPunct="1">
              <a:buFontTx/>
              <a:buAutoNum type="arabicPeriod"/>
              <a:tabLst>
                <a:tab pos="457200" algn="l"/>
              </a:tabLst>
            </a:pPr>
            <a:r>
              <a:rPr lang="en-US" sz="2400">
                <a:latin typeface="Palatino" charset="0"/>
                <a:ea typeface="ＭＳ Ｐゴシック" charset="0"/>
              </a:rPr>
              <a:t>What is the atomic number of each atom?</a:t>
            </a:r>
          </a:p>
          <a:p>
            <a:pPr marL="533400" indent="-533400" eaLnBrk="1" hangingPunct="1">
              <a:buFontTx/>
              <a:buAutoNum type="arabicPeriod"/>
              <a:tabLst>
                <a:tab pos="457200" algn="l"/>
              </a:tabLst>
            </a:pPr>
            <a:r>
              <a:rPr lang="en-US" sz="2400">
                <a:latin typeface="Palatino" charset="0"/>
                <a:ea typeface="ＭＳ Ｐゴシック" charset="0"/>
              </a:rPr>
              <a:t>What is the atomic mass of each atom?</a:t>
            </a:r>
            <a:endParaRPr lang="en-US">
              <a:latin typeface="Minion Pro" charset="0"/>
              <a:ea typeface="ＭＳ Ｐゴシック" charset="0"/>
            </a:endParaRPr>
          </a:p>
        </p:txBody>
      </p:sp>
      <p:pic>
        <p:nvPicPr>
          <p:cNvPr id="58371" name="Picture 4" descr="LBCTG_ALC_988_1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583"/>
          <a:stretch>
            <a:fillRect/>
          </a:stretch>
        </p:blipFill>
        <p:spPr bwMode="auto">
          <a:xfrm>
            <a:off x="1600200" y="2301875"/>
            <a:ext cx="2514600" cy="234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72" name="Picture 6" descr="LBCSE_941_01_16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16" b="42122"/>
          <a:stretch>
            <a:fillRect/>
          </a:stretch>
        </p:blipFill>
        <p:spPr bwMode="auto">
          <a:xfrm>
            <a:off x="4267200" y="2209800"/>
            <a:ext cx="3505200" cy="230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9935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Key Question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How can atoms of the same element be different?</a:t>
            </a:r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Times New Roman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040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You will be able to: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define </a:t>
            </a:r>
            <a:r>
              <a:rPr lang="en-US" sz="2400" i="1">
                <a:latin typeface="Palatino" charset="0"/>
                <a:ea typeface="ＭＳ Ｐゴシック" charset="0"/>
              </a:rPr>
              <a:t>isotope </a:t>
            </a:r>
            <a:r>
              <a:rPr lang="en-US" sz="2400">
                <a:latin typeface="Palatino" charset="0"/>
                <a:ea typeface="ＭＳ Ｐゴシック" charset="0"/>
              </a:rPr>
              <a:t>and write and interpret the symbol for a specific isotope</a:t>
            </a:r>
          </a:p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determine the average atomic mass of an element based on the natural abundance of 	isotopes of that element</a:t>
            </a:r>
          </a:p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predict the number of protons, neutrons, and  electrons in the most abundant isotope of an atom, based on average atomic mass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786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Prepare for the Activity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086600" cy="38862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Work in pairs.</a:t>
            </a:r>
            <a:endParaRPr lang="en-US" sz="2400" b="1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832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Discussion Notes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6562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657600"/>
          </a:xfrm>
          <a:noFill/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Atoms of the same element that have different numbers of neutrons are called isotopes.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The percentage of each isotope of an element that occurs in nature is called the natural percent abundance of the isotope.</a:t>
            </a:r>
            <a:endParaRPr lang="en-US" sz="2400" b="1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1400" b="1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2000">
              <a:latin typeface="Times New Roman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2000">
              <a:latin typeface="Minion Pr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864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686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Symbols Associated with Isotopes</a:t>
            </a:r>
            <a:endParaRPr lang="en-US" sz="2400">
              <a:latin typeface="Times New Roman" charset="0"/>
              <a:ea typeface="ＭＳ Ｐゴシック" charset="0"/>
            </a:endParaRPr>
          </a:p>
          <a:p>
            <a:pPr marL="0" indent="0" eaLnBrk="1" hangingPunct="1"/>
            <a:endParaRPr lang="en-US" sz="2400">
              <a:latin typeface="Minion Pro" charset="0"/>
              <a:ea typeface="ＭＳ Ｐゴシック" charset="0"/>
            </a:endParaRPr>
          </a:p>
        </p:txBody>
      </p:sp>
      <p:pic>
        <p:nvPicPr>
          <p:cNvPr id="68611" name="Picture 8" descr="LBCTG_ALC_988_1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415"/>
          <a:stretch>
            <a:fillRect/>
          </a:stretch>
        </p:blipFill>
        <p:spPr bwMode="auto">
          <a:xfrm>
            <a:off x="1828800" y="3505200"/>
            <a:ext cx="55626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5122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409</Words>
  <Application>Microsoft Macintosh PowerPoint</Application>
  <PresentationFormat>On-screen Show (4:3)</PresentationFormat>
  <Paragraphs>60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Blank Presentation</vt:lpstr>
      <vt:lpstr>Living By Chemistry SECOND EDITION</vt:lpstr>
      <vt:lpstr>Lesson 13: Subatomic Heavyweights</vt:lpstr>
      <vt:lpstr>ChemCatalyst</vt:lpstr>
      <vt:lpstr>ChemCatalyst (cont.)</vt:lpstr>
      <vt:lpstr>Key Question</vt:lpstr>
      <vt:lpstr>You will be able to:</vt:lpstr>
      <vt:lpstr>Prepare for the Activity</vt:lpstr>
      <vt:lpstr>Discussion Notes</vt:lpstr>
      <vt:lpstr>Discussion Notes (cont.)</vt:lpstr>
      <vt:lpstr>Discussion Notes (cont.)</vt:lpstr>
      <vt:lpstr>Discussion Notes (cont.)</vt:lpstr>
      <vt:lpstr>Discussion Notes (cont.)</vt:lpstr>
      <vt:lpstr>Wrap Up</vt:lpstr>
      <vt:lpstr>Check-In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13: Subatomic Heavyweights</dc:title>
  <dc:creator>Matthew Belford</dc:creator>
  <cp:lastModifiedBy>Jeffrey Dowling</cp:lastModifiedBy>
  <cp:revision>5</cp:revision>
  <dcterms:created xsi:type="dcterms:W3CDTF">2014-12-05T20:42:27Z</dcterms:created>
  <dcterms:modified xsi:type="dcterms:W3CDTF">2015-06-10T21:49:15Z</dcterms:modified>
</cp:coreProperties>
</file>