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67" r:id="rId2"/>
    <p:sldId id="257" r:id="rId3"/>
    <p:sldId id="258" r:id="rId4"/>
    <p:sldId id="259" r:id="rId5"/>
    <p:sldId id="260" r:id="rId6"/>
    <p:sldId id="261" r:id="rId7"/>
    <p:sldId id="268" r:id="rId8"/>
    <p:sldId id="269" r:id="rId9"/>
    <p:sldId id="270" r:id="rId10"/>
    <p:sldId id="263" r:id="rId11"/>
    <p:sldId id="271" r:id="rId12"/>
    <p:sldId id="262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506E6-57E4-854E-83F5-FE40C2D4FBDB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9E173C-8ADA-2C42-8B0A-AC6BE756C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121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5E8B695-0B1E-1F49-8D9F-D9F5D959E0CF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7464640-A9BB-AC49-B10A-A63C20EBA027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C711D1-31D1-384D-A8B2-EF1A417EB721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C711D1-31D1-384D-A8B2-EF1A417EB721}" type="slidenum">
              <a:rPr lang="en-US" sz="1200">
                <a:solidFill>
                  <a:prstClr val="black"/>
                </a:solidFill>
              </a:rPr>
              <a:pPr/>
              <a:t>12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FD69CFB-B216-6145-9870-B7F9E72A8E6E}" type="slidenum">
              <a:rPr lang="en-US" sz="1200">
                <a:solidFill>
                  <a:prstClr val="black"/>
                </a:solidFill>
              </a:rPr>
              <a:pPr/>
              <a:t>13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D8F558F-7052-134E-A6E6-1AB48A1DC26B}" type="slidenum">
              <a:rPr lang="en-US" sz="1200">
                <a:solidFill>
                  <a:prstClr val="black"/>
                </a:solidFill>
              </a:rPr>
              <a:pPr/>
              <a:t>14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B5F7199-9E8D-6542-AFB2-4163777D607E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194DDAD-893B-AA4B-A2CD-B60A2540C37E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9A2A648-FC4C-E24A-8A03-00EC00BBF99C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F946928-4E8F-E74A-85C7-9815A5A44E33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6F71DC9-CD96-EB47-97B8-0FD9192D17FF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C711D1-31D1-384D-A8B2-EF1A417EB721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C711D1-31D1-384D-A8B2-EF1A417EB721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C711D1-31D1-384D-A8B2-EF1A417EB721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9194D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620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08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484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45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291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30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662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33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42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7277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5989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9194D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081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03C7F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03C7F"/>
          </a:solidFill>
          <a:latin typeface="Arial" charset="0"/>
          <a:ea typeface="ＭＳ Ｐゴシック" pitchFamily="8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03C7F"/>
          </a:solidFill>
          <a:latin typeface="Arial" charset="0"/>
          <a:ea typeface="ＭＳ Ｐゴシック" pitchFamily="8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03C7F"/>
          </a:solidFill>
          <a:latin typeface="Arial" charset="0"/>
          <a:ea typeface="ＭＳ Ｐゴシック" pitchFamily="8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03C7F"/>
          </a:solidFill>
          <a:latin typeface="Arial" charset="0"/>
          <a:ea typeface="ＭＳ Ｐゴシック" pitchFamily="8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03C7F"/>
          </a:solidFill>
          <a:latin typeface="Arial" charset="0"/>
          <a:ea typeface="ＭＳ Ｐゴシック" pitchFamily="8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03C7F"/>
          </a:solidFill>
          <a:latin typeface="Arial" charset="0"/>
          <a:ea typeface="ＭＳ Ｐゴシック" pitchFamily="8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03C7F"/>
          </a:solidFill>
          <a:latin typeface="Arial" charset="0"/>
          <a:ea typeface="ＭＳ Ｐゴシック" pitchFamily="8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03C7F"/>
          </a:solidFill>
          <a:latin typeface="Arial" charset="0"/>
          <a:ea typeface="ＭＳ Ｐゴシック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53630"/>
            <a:ext cx="73914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403C7F"/>
                </a:solidFill>
                <a:ea typeface="ＭＳ Ｐゴシック" charset="0"/>
              </a:rPr>
              <a:t>Unit 6: SHOWTIME</a:t>
            </a:r>
          </a:p>
          <a:p>
            <a:pPr marL="0" indent="0" eaLnBrk="1" hangingPunct="1"/>
            <a:r>
              <a:rPr lang="en-US" sz="2400" dirty="0">
                <a:solidFill>
                  <a:srgbClr val="403C7F"/>
                </a:solidFill>
                <a:ea typeface="ＭＳ Ｐゴシック" charset="0"/>
              </a:rPr>
              <a:t>Reversible Reactions and Chemical Equilibrium</a:t>
            </a:r>
            <a:endParaRPr lang="en-US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81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graphicFrame>
        <p:nvGraphicFramePr>
          <p:cNvPr id="172139" name="Group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604390"/>
              </p:ext>
            </p:extLst>
          </p:nvPr>
        </p:nvGraphicFramePr>
        <p:xfrm>
          <a:off x="685800" y="2362200"/>
          <a:ext cx="7848600" cy="3905252"/>
        </p:xfrm>
        <a:graphic>
          <a:graphicData uri="http://schemas.openxmlformats.org/drawingml/2006/table">
            <a:tbl>
              <a:tblPr/>
              <a:tblGrid>
                <a:gridCol w="1752600"/>
                <a:gridCol w="1066800"/>
                <a:gridCol w="1371600"/>
                <a:gridCol w="1219200"/>
                <a:gridCol w="1295400"/>
                <a:gridCol w="1143000"/>
              </a:tblGrid>
              <a:tr h="7315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Indicator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</a:t>
                      </a: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color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</a:t>
                      </a:r>
                      <a:r>
                        <a:rPr kumimoji="0" lang="en-US" sz="1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color</a:t>
                      </a:r>
                      <a:endParaRPr kumimoji="0" lang="en-US" sz="1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</a:t>
                      </a:r>
                      <a:r>
                        <a:rPr kumimoji="0" lang="en-US" sz="1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  <a:endParaRPr kumimoji="0" lang="en-US" sz="1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[H</a:t>
                      </a:r>
                      <a:r>
                        <a:rPr kumimoji="0" lang="en-US" sz="1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] when [H</a:t>
                      </a: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] = [</a:t>
                      </a: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</a:t>
                      </a:r>
                      <a:r>
                        <a:rPr kumimoji="0" lang="en-US" sz="1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]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pH range for color change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40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Methyl orange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red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yellow-orange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3.4 X 10</a:t>
                      </a:r>
                      <a:r>
                        <a:rPr kumimoji="0" 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3.4 X 10</a:t>
                      </a:r>
                      <a:r>
                        <a:rPr kumimoji="0" 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3.2–4.4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Bromocresol green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yellow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blue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1.3 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X 10</a:t>
                      </a:r>
                      <a:r>
                        <a:rPr kumimoji="0" lang="en-US" sz="1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–5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1.3 X 10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–5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3.8–5.4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Methyl red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red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yellow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1.0 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X 10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–5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1.0 X 10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–5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4.8–6.0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Bromothymol blue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yellow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blue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5.0 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X 10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–8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5.0 X 10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–8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6.0–7.6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Phenol red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yellow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red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1.0 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X 10</a:t>
                      </a:r>
                      <a:r>
                        <a:rPr kumimoji="0" lang="en-US" sz="1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–8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1.0 X 10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–8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6.6–8.0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Phenolphthalein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colorless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pink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3.2 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X 10</a:t>
                      </a:r>
                      <a:r>
                        <a:rPr kumimoji="0" lang="en-US" sz="1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–10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3.2 X 10</a:t>
                      </a:r>
                      <a:r>
                        <a:rPr kumimoji="0" lang="en-US" sz="1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–10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8.2–10.0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Alizarin yellow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yellow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red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1.0 X 10</a:t>
                      </a:r>
                      <a:r>
                        <a:rPr kumimoji="0" 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–11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1.0 X 10</a:t>
                      </a:r>
                      <a:r>
                        <a:rPr kumimoji="0" 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–11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10.0–12.0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003" name="Text Box 108"/>
          <p:cNvSpPr txBox="1">
            <a:spLocks noChangeArrowheads="1"/>
          </p:cNvSpPr>
          <p:nvPr/>
        </p:nvSpPr>
        <p:spPr bwMode="auto">
          <a:xfrm>
            <a:off x="685800" y="19050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baseline="0">
                <a:solidFill>
                  <a:srgbClr val="000000"/>
                </a:solidFill>
              </a:rPr>
              <a:t>Acid-Base Indicators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3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endParaRPr lang="en-US" sz="2200" dirty="0" smtClean="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200" dirty="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200" dirty="0" smtClean="0">
                <a:latin typeface="Palatino" charset="0"/>
                <a:ea typeface="ＭＳ Ｐゴシック" charset="0"/>
              </a:rPr>
              <a:t>When </a:t>
            </a:r>
            <a:r>
              <a:rPr lang="en-US" sz="2200" dirty="0">
                <a:latin typeface="Palatino" charset="0"/>
                <a:ea typeface="ＭＳ Ｐゴシック" charset="0"/>
              </a:rPr>
              <a:t>[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H</a:t>
            </a:r>
            <a:r>
              <a:rPr lang="en-US" sz="2200" baseline="30000" dirty="0" smtClean="0">
                <a:latin typeface="Palatino" charset="0"/>
                <a:ea typeface="ＭＳ Ｐゴシック" charset="0"/>
              </a:rPr>
              <a:t>+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] &gt; </a:t>
            </a:r>
            <a:r>
              <a:rPr lang="en-US" sz="2200" dirty="0">
                <a:latin typeface="Palatino" charset="0"/>
                <a:ea typeface="ＭＳ Ｐゴシック" charset="0"/>
              </a:rPr>
              <a:t>K, then [</a:t>
            </a:r>
            <a:r>
              <a:rPr lang="en-US" sz="2200" dirty="0" err="1">
                <a:latin typeface="Palatino" charset="0"/>
                <a:ea typeface="ＭＳ Ｐゴシック" charset="0"/>
              </a:rPr>
              <a:t>H</a:t>
            </a:r>
            <a:r>
              <a:rPr lang="en-US" sz="2200" i="1" dirty="0" err="1">
                <a:latin typeface="Palatino" charset="0"/>
                <a:ea typeface="ＭＳ Ｐゴシック" charset="0"/>
              </a:rPr>
              <a:t>In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]</a:t>
            </a:r>
            <a:r>
              <a:rPr lang="en-US" sz="2200" dirty="0">
                <a:latin typeface="Palatino" charset="0"/>
                <a:ea typeface="ＭＳ Ｐゴシック" charset="0"/>
              </a:rPr>
              <a:t> &gt; 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[</a:t>
            </a:r>
            <a:r>
              <a:rPr lang="en-US" sz="2200" i="1" dirty="0" smtClean="0">
                <a:latin typeface="Palatino" charset="0"/>
                <a:ea typeface="ＭＳ Ｐゴシック" charset="0"/>
              </a:rPr>
              <a:t>In</a:t>
            </a:r>
            <a:r>
              <a:rPr lang="en-US" sz="2200" i="1" baseline="30000" dirty="0" smtClean="0">
                <a:latin typeface="Palatino" charset="0"/>
                <a:ea typeface="ＭＳ Ｐゴシック" charset="0"/>
              </a:rPr>
              <a:t>-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]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200" dirty="0">
                <a:latin typeface="Palatino" charset="0"/>
                <a:ea typeface="ＭＳ Ｐゴシック" charset="0"/>
              </a:rPr>
              <a:t>	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The </a:t>
            </a:r>
            <a:r>
              <a:rPr lang="en-US" sz="2200" dirty="0">
                <a:latin typeface="Palatino" charset="0"/>
                <a:ea typeface="ＭＳ Ｐゴシック" charset="0"/>
              </a:rPr>
              <a:t>solution has the color of </a:t>
            </a:r>
            <a:r>
              <a:rPr lang="en-US" sz="2200" dirty="0" err="1">
                <a:latin typeface="Palatino" charset="0"/>
                <a:ea typeface="ＭＳ Ｐゴシック" charset="0"/>
              </a:rPr>
              <a:t>H</a:t>
            </a:r>
            <a:r>
              <a:rPr lang="en-US" sz="2200" i="1" dirty="0" err="1">
                <a:latin typeface="Palatino" charset="0"/>
                <a:ea typeface="ＭＳ Ｐゴシック" charset="0"/>
              </a:rPr>
              <a:t>In</a:t>
            </a:r>
            <a:r>
              <a:rPr lang="en-US" sz="2200" dirty="0">
                <a:latin typeface="Palatino" charset="0"/>
                <a:ea typeface="ＭＳ Ｐゴシック" charset="0"/>
              </a:rPr>
              <a:t> molecules. </a:t>
            </a:r>
            <a:endParaRPr lang="en-US" sz="2200" dirty="0" smtClean="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200" dirty="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200" dirty="0">
                <a:latin typeface="Palatino" charset="0"/>
                <a:ea typeface="ＭＳ Ｐゴシック" charset="0"/>
              </a:rPr>
              <a:t>When [H</a:t>
            </a:r>
            <a:r>
              <a:rPr lang="en-US" sz="2200" baseline="30000" dirty="0">
                <a:latin typeface="Palatino" charset="0"/>
                <a:ea typeface="ＭＳ Ｐゴシック" charset="0"/>
              </a:rPr>
              <a:t>+</a:t>
            </a:r>
            <a:r>
              <a:rPr lang="en-US" sz="2200" dirty="0">
                <a:latin typeface="Palatino" charset="0"/>
                <a:ea typeface="ＭＳ Ｐゴシック" charset="0"/>
              </a:rPr>
              <a:t>] 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&lt; K</a:t>
            </a:r>
            <a:r>
              <a:rPr lang="en-US" sz="2200" dirty="0">
                <a:latin typeface="Palatino" charset="0"/>
                <a:ea typeface="ＭＳ Ｐゴシック" charset="0"/>
              </a:rPr>
              <a:t>, then [</a:t>
            </a:r>
            <a:r>
              <a:rPr lang="en-US" sz="2200" dirty="0" err="1">
                <a:latin typeface="Palatino" charset="0"/>
                <a:ea typeface="ＭＳ Ｐゴシック" charset="0"/>
              </a:rPr>
              <a:t>H</a:t>
            </a:r>
            <a:r>
              <a:rPr lang="en-US" sz="2200" i="1" dirty="0" err="1">
                <a:latin typeface="Palatino" charset="0"/>
                <a:ea typeface="ＭＳ Ｐゴシック" charset="0"/>
              </a:rPr>
              <a:t>In</a:t>
            </a:r>
            <a:r>
              <a:rPr lang="en-US" sz="2200" dirty="0">
                <a:latin typeface="Palatino" charset="0"/>
                <a:ea typeface="ＭＳ Ｐゴシック" charset="0"/>
              </a:rPr>
              <a:t>] 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&lt;  </a:t>
            </a:r>
            <a:r>
              <a:rPr lang="en-US" sz="2200" dirty="0">
                <a:latin typeface="Palatino" charset="0"/>
                <a:ea typeface="ＭＳ Ｐゴシック" charset="0"/>
              </a:rPr>
              <a:t>[</a:t>
            </a:r>
            <a:r>
              <a:rPr lang="en-US" sz="2200" i="1" dirty="0">
                <a:latin typeface="Palatino" charset="0"/>
                <a:ea typeface="ＭＳ Ｐゴシック" charset="0"/>
              </a:rPr>
              <a:t>In</a:t>
            </a:r>
            <a:r>
              <a:rPr lang="en-US" sz="2200" i="1" baseline="30000" dirty="0">
                <a:latin typeface="Palatino" charset="0"/>
                <a:ea typeface="ＭＳ Ｐゴシック" charset="0"/>
              </a:rPr>
              <a:t>-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]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200" dirty="0">
                <a:latin typeface="Palatino" charset="0"/>
                <a:ea typeface="ＭＳ Ｐゴシック" charset="0"/>
              </a:rPr>
              <a:t>	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The </a:t>
            </a:r>
            <a:r>
              <a:rPr lang="en-US" sz="2200" dirty="0">
                <a:latin typeface="Palatino" charset="0"/>
                <a:ea typeface="ＭＳ Ｐゴシック" charset="0"/>
              </a:rPr>
              <a:t>solution has the color of </a:t>
            </a:r>
            <a:r>
              <a:rPr lang="en-US" sz="2200" i="1" dirty="0" smtClean="0">
                <a:latin typeface="Palatino" charset="0"/>
                <a:ea typeface="ＭＳ Ｐゴシック" charset="0"/>
              </a:rPr>
              <a:t>In</a:t>
            </a:r>
            <a:r>
              <a:rPr lang="en-US" sz="2200" i="1" baseline="30000" dirty="0" smtClean="0">
                <a:latin typeface="Palatino" charset="0"/>
                <a:ea typeface="ＭＳ Ｐゴシック" charset="0"/>
              </a:rPr>
              <a:t>-</a:t>
            </a:r>
            <a:r>
              <a:rPr lang="en-US" sz="2200" i="1" dirty="0" smtClean="0">
                <a:latin typeface="Palatino" charset="0"/>
                <a:ea typeface="ＭＳ Ｐゴシック" charset="0"/>
              </a:rPr>
              <a:t> </a:t>
            </a:r>
            <a:r>
              <a:rPr lang="en-US" sz="2200" dirty="0">
                <a:latin typeface="Palatino" charset="0"/>
                <a:ea typeface="ＭＳ Ｐゴシック" charset="0"/>
              </a:rPr>
              <a:t>ions. </a:t>
            </a:r>
            <a:endParaRPr lang="en-US" sz="2200" dirty="0" smtClean="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200" dirty="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200" dirty="0">
                <a:latin typeface="Palatino" charset="0"/>
                <a:ea typeface="ＭＳ Ｐゴシック" charset="0"/>
              </a:rPr>
              <a:t>When [H</a:t>
            </a:r>
            <a:r>
              <a:rPr lang="en-US" sz="2200" baseline="30000" dirty="0">
                <a:latin typeface="Palatino" charset="0"/>
                <a:ea typeface="ＭＳ Ｐゴシック" charset="0"/>
              </a:rPr>
              <a:t>+</a:t>
            </a:r>
            <a:r>
              <a:rPr lang="en-US" sz="2200" dirty="0">
                <a:latin typeface="Palatino" charset="0"/>
                <a:ea typeface="ＭＳ Ｐゴシック" charset="0"/>
              </a:rPr>
              <a:t>] 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= </a:t>
            </a:r>
            <a:r>
              <a:rPr lang="en-US" sz="2200" dirty="0">
                <a:latin typeface="Palatino" charset="0"/>
                <a:ea typeface="ＭＳ Ｐゴシック" charset="0"/>
              </a:rPr>
              <a:t>K, then [</a:t>
            </a:r>
            <a:r>
              <a:rPr lang="en-US" sz="2200" dirty="0" err="1">
                <a:latin typeface="Palatino" charset="0"/>
                <a:ea typeface="ＭＳ Ｐゴシック" charset="0"/>
              </a:rPr>
              <a:t>H</a:t>
            </a:r>
            <a:r>
              <a:rPr lang="en-US" sz="2200" i="1" dirty="0" err="1">
                <a:latin typeface="Palatino" charset="0"/>
                <a:ea typeface="ＭＳ Ｐゴシック" charset="0"/>
              </a:rPr>
              <a:t>In</a:t>
            </a:r>
            <a:r>
              <a:rPr lang="en-US" sz="2200" dirty="0">
                <a:latin typeface="Palatino" charset="0"/>
                <a:ea typeface="ＭＳ Ｐゴシック" charset="0"/>
              </a:rPr>
              <a:t>] 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=  </a:t>
            </a:r>
            <a:r>
              <a:rPr lang="en-US" sz="2200" dirty="0">
                <a:latin typeface="Palatino" charset="0"/>
                <a:ea typeface="ＭＳ Ｐゴシック" charset="0"/>
              </a:rPr>
              <a:t>[</a:t>
            </a:r>
            <a:r>
              <a:rPr lang="en-US" sz="2200" i="1" dirty="0">
                <a:latin typeface="Palatino" charset="0"/>
                <a:ea typeface="ＭＳ Ｐゴシック" charset="0"/>
              </a:rPr>
              <a:t>In</a:t>
            </a:r>
            <a:r>
              <a:rPr lang="en-US" sz="2200" i="1" baseline="30000" dirty="0">
                <a:latin typeface="Palatino" charset="0"/>
                <a:ea typeface="ＭＳ Ｐゴシック" charset="0"/>
              </a:rPr>
              <a:t>-</a:t>
            </a:r>
            <a:r>
              <a:rPr lang="en-US" sz="2200" dirty="0">
                <a:latin typeface="Palatino" charset="0"/>
                <a:ea typeface="ＭＳ Ｐゴシック" charset="0"/>
              </a:rPr>
              <a:t>]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200" dirty="0" smtClean="0">
                <a:latin typeface="Palatino" charset="0"/>
                <a:ea typeface="ＭＳ Ｐゴシック" charset="0"/>
              </a:rPr>
              <a:t>	The </a:t>
            </a:r>
            <a:r>
              <a:rPr lang="en-US" sz="2200" dirty="0">
                <a:latin typeface="Palatino" charset="0"/>
                <a:ea typeface="ＭＳ Ｐゴシック" charset="0"/>
              </a:rPr>
              <a:t>solution color is a mixture of the color of 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	</a:t>
            </a:r>
            <a:r>
              <a:rPr lang="en-US" sz="2200" dirty="0" err="1" smtClean="0">
                <a:latin typeface="Palatino" charset="0"/>
                <a:ea typeface="ＭＳ Ｐゴシック" charset="0"/>
              </a:rPr>
              <a:t>H</a:t>
            </a:r>
            <a:r>
              <a:rPr lang="en-US" sz="2200" i="1" dirty="0" err="1" smtClean="0">
                <a:latin typeface="Palatino" charset="0"/>
                <a:ea typeface="ＭＳ Ｐゴシック" charset="0"/>
              </a:rPr>
              <a:t>In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 </a:t>
            </a:r>
            <a:r>
              <a:rPr lang="en-US" sz="2200" dirty="0">
                <a:latin typeface="Palatino" charset="0"/>
                <a:ea typeface="ＭＳ Ｐゴシック" charset="0"/>
              </a:rPr>
              <a:t>molecules and </a:t>
            </a:r>
            <a:r>
              <a:rPr lang="en-US" sz="2200" i="1" dirty="0">
                <a:latin typeface="Palatino" charset="0"/>
                <a:ea typeface="ＭＳ Ｐゴシック" charset="0"/>
              </a:rPr>
              <a:t>In</a:t>
            </a:r>
            <a:r>
              <a:rPr lang="en-US" sz="2200" i="1" baseline="30000" dirty="0">
                <a:latin typeface="Palatino" charset="0"/>
                <a:ea typeface="ＭＳ Ｐゴシック" charset="0"/>
              </a:rPr>
              <a:t>-</a:t>
            </a:r>
            <a:r>
              <a:rPr lang="en-US" sz="2200" dirty="0">
                <a:latin typeface="Palatino" charset="0"/>
                <a:ea typeface="ＭＳ Ｐゴシック" charset="0"/>
              </a:rPr>
              <a:t> ions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.</a:t>
            </a:r>
            <a:endParaRPr lang="en-US" sz="2200" dirty="0">
              <a:latin typeface="Palatino" charset="0"/>
              <a:ea typeface="ＭＳ Ｐゴシック" charset="0"/>
            </a:endParaRPr>
          </a:p>
        </p:txBody>
      </p:sp>
      <p:pic>
        <p:nvPicPr>
          <p:cNvPr id="4" name="Picture 3" descr="k_for_indicator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0" t="1371" r="14393"/>
          <a:stretch/>
        </p:blipFill>
        <p:spPr>
          <a:xfrm>
            <a:off x="3249818" y="1844226"/>
            <a:ext cx="1979771" cy="911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60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200" dirty="0">
                <a:latin typeface="Palatino" charset="0"/>
                <a:ea typeface="ＭＳ Ｐゴシック" charset="0"/>
              </a:rPr>
              <a:t>The equilibrium constant </a:t>
            </a:r>
            <a:r>
              <a:rPr lang="en-US" sz="2200" i="1" dirty="0">
                <a:latin typeface="Palatino" charset="0"/>
                <a:ea typeface="ＭＳ Ｐゴシック" charset="0"/>
              </a:rPr>
              <a:t>K </a:t>
            </a:r>
            <a:r>
              <a:rPr lang="en-US" sz="2200" dirty="0">
                <a:latin typeface="Palatino" charset="0"/>
                <a:ea typeface="ＭＳ Ｐゴシック" charset="0"/>
              </a:rPr>
              <a:t>can be used to solve a variety of equilibrium problems; sometimes a subscript is used to identify the type of situation.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200" dirty="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200" dirty="0">
              <a:latin typeface="Palatino" charset="0"/>
              <a:ea typeface="ＭＳ Ｐゴシック" charset="0"/>
            </a:endParaRPr>
          </a:p>
        </p:txBody>
      </p:sp>
      <p:pic>
        <p:nvPicPr>
          <p:cNvPr id="2" name="Picture 1" descr="equilibrium_constant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861" y="3400035"/>
            <a:ext cx="8162668" cy="2066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70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05000"/>
            <a:ext cx="7315200" cy="4114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 dirty="0">
                <a:latin typeface="Palatino" charset="0"/>
                <a:ea typeface="ＭＳ Ｐゴシック" charset="0"/>
              </a:rPr>
              <a:t>How do acid-base indicators work?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 dirty="0">
                <a:latin typeface="Palatino" charset="0"/>
                <a:ea typeface="ＭＳ Ｐゴシック" charset="0"/>
              </a:rPr>
              <a:t>Acid-base indicators are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weak acids or bases that change color depending on </a:t>
            </a:r>
            <a:r>
              <a:rPr lang="en-US" sz="2400" dirty="0" err="1" smtClean="0">
                <a:latin typeface="Palatino" charset="0"/>
                <a:ea typeface="ＭＳ Ｐゴシック" charset="0"/>
              </a:rPr>
              <a:t>pH.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 </a:t>
            </a:r>
          </a:p>
          <a:p>
            <a:pPr marL="114300" lvl="1" indent="0" eaLnBrk="1" hangingPunct="1">
              <a:lnSpc>
                <a:spcPct val="90000"/>
              </a:lnSpc>
              <a:buNone/>
            </a:pPr>
            <a:endParaRPr lang="en-US" sz="2400" dirty="0">
              <a:latin typeface="Palatino" charset="0"/>
              <a:ea typeface="ＭＳ Ｐゴシック" charset="0"/>
            </a:endParaRP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 dirty="0" smtClean="0">
                <a:latin typeface="Palatino" charset="0"/>
                <a:ea typeface="ＭＳ Ｐゴシック" charset="0"/>
              </a:rPr>
              <a:t>The </a:t>
            </a:r>
            <a:r>
              <a:rPr lang="en-US" sz="2400" dirty="0">
                <a:latin typeface="Palatino" charset="0"/>
                <a:ea typeface="ＭＳ Ｐゴシック" charset="0"/>
              </a:rPr>
              <a:t>color of an indicator changes when the concentrations of the </a:t>
            </a:r>
            <a:r>
              <a:rPr lang="en-US" sz="2400" dirty="0" err="1">
                <a:latin typeface="Palatino" charset="0"/>
                <a:ea typeface="ＭＳ Ｐゴシック" charset="0"/>
              </a:rPr>
              <a:t>H</a:t>
            </a:r>
            <a:r>
              <a:rPr lang="en-US" sz="2400" i="1" dirty="0" err="1">
                <a:latin typeface="Palatino" charset="0"/>
                <a:ea typeface="ＭＳ Ｐゴシック" charset="0"/>
              </a:rPr>
              <a:t>In</a:t>
            </a:r>
            <a:r>
              <a:rPr lang="en-US" sz="2400" dirty="0">
                <a:latin typeface="Palatino" charset="0"/>
                <a:ea typeface="ＭＳ Ｐゴシック" charset="0"/>
              </a:rPr>
              <a:t> molecules and </a:t>
            </a:r>
            <a:r>
              <a:rPr lang="en-US" sz="2400" i="1" dirty="0" smtClean="0">
                <a:latin typeface="Palatino" charset="0"/>
                <a:ea typeface="ＭＳ Ｐゴシック" charset="0"/>
              </a:rPr>
              <a:t>In</a:t>
            </a:r>
            <a:r>
              <a:rPr lang="en-US" sz="2400" i="1" baseline="30000" dirty="0" smtClean="0">
                <a:latin typeface="Palatino" charset="0"/>
                <a:ea typeface="ＭＳ Ｐゴシック" charset="0"/>
              </a:rPr>
              <a:t>-</a:t>
            </a:r>
            <a:r>
              <a:rPr lang="en-US" sz="2400" i="1" dirty="0" smtClean="0">
                <a:latin typeface="Palatino" charset="0"/>
                <a:ea typeface="ＭＳ Ｐゴシック" charset="0"/>
              </a:rPr>
              <a:t> </a:t>
            </a:r>
            <a:r>
              <a:rPr lang="en-US" sz="2400" dirty="0">
                <a:latin typeface="Palatino" charset="0"/>
                <a:ea typeface="ＭＳ Ｐゴシック" charset="0"/>
              </a:rPr>
              <a:t>anions are identical.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This </a:t>
            </a:r>
            <a:r>
              <a:rPr lang="en-US" sz="2400" dirty="0">
                <a:latin typeface="Palatino" charset="0"/>
                <a:ea typeface="ＭＳ Ｐゴシック" charset="0"/>
              </a:rPr>
              <a:t>occurs when K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= </a:t>
            </a:r>
            <a:r>
              <a:rPr lang="en-US" sz="2400" dirty="0">
                <a:latin typeface="Palatino" charset="0"/>
                <a:ea typeface="ＭＳ Ｐゴシック" charset="0"/>
              </a:rPr>
              <a:t>[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H</a:t>
            </a:r>
            <a:r>
              <a:rPr lang="en-US" sz="2400" baseline="30000" dirty="0" smtClean="0">
                <a:latin typeface="Palatino" charset="0"/>
                <a:ea typeface="ＭＳ Ｐゴシック" charset="0"/>
              </a:rPr>
              <a:t>+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].</a:t>
            </a:r>
          </a:p>
          <a:p>
            <a:pPr marL="114300" lvl="1" indent="0" eaLnBrk="1" hangingPunct="1">
              <a:lnSpc>
                <a:spcPct val="90000"/>
              </a:lnSpc>
              <a:buNone/>
            </a:pPr>
            <a:r>
              <a:rPr lang="en-US" sz="2400" dirty="0" smtClean="0">
                <a:latin typeface="Palatino" charset="0"/>
                <a:ea typeface="ＭＳ Ｐゴシック" charset="0"/>
              </a:rPr>
              <a:t> 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 dirty="0" smtClean="0">
                <a:latin typeface="Palatino" charset="0"/>
                <a:ea typeface="ＭＳ Ｐゴシック" charset="0"/>
              </a:rPr>
              <a:t>The </a:t>
            </a:r>
            <a:r>
              <a:rPr lang="en-US" sz="2400" dirty="0">
                <a:latin typeface="Palatino" charset="0"/>
                <a:ea typeface="ＭＳ Ｐゴシック" charset="0"/>
              </a:rPr>
              <a:t>lessons learned from applying equilibrium ideas to indicators are general, and they can be applied to other types of </a:t>
            </a:r>
            <a:r>
              <a:rPr lang="en-US" sz="2400" dirty="0" err="1">
                <a:latin typeface="Palatino" charset="0"/>
                <a:ea typeface="ＭＳ Ｐゴシック" charset="0"/>
              </a:rPr>
              <a:t>equilibria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.</a:t>
            </a:r>
            <a:endParaRPr lang="en-US" sz="2400" dirty="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74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Check</a:t>
            </a:r>
            <a:r>
              <a:rPr lang="en-US" dirty="0" smtClean="0">
                <a:latin typeface="Arial" charset="0"/>
                <a:ea typeface="ＭＳ Ｐゴシック" charset="0"/>
              </a:rPr>
              <a:t>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822916" cy="34698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 dirty="0">
                <a:latin typeface="Palatino" charset="0"/>
                <a:ea typeface="ＭＳ Ｐゴシック" charset="0"/>
              </a:rPr>
              <a:t>For the indicator phenol red, </a:t>
            </a:r>
            <a:r>
              <a:rPr lang="en-US" sz="2400" dirty="0" err="1">
                <a:latin typeface="Palatino" charset="0"/>
                <a:ea typeface="ＭＳ Ｐゴシック" charset="0"/>
              </a:rPr>
              <a:t>H</a:t>
            </a:r>
            <a:r>
              <a:rPr lang="en-US" sz="2400" i="1" dirty="0" err="1">
                <a:latin typeface="Palatino" charset="0"/>
                <a:ea typeface="ＭＳ Ｐゴシック" charset="0"/>
              </a:rPr>
              <a:t>In</a:t>
            </a:r>
            <a:r>
              <a:rPr lang="en-US" sz="2400" dirty="0">
                <a:latin typeface="Palatino" charset="0"/>
                <a:ea typeface="ＭＳ Ｐゴシック" charset="0"/>
              </a:rPr>
              <a:t> is yellow and </a:t>
            </a:r>
            <a:r>
              <a:rPr lang="en-US" sz="2400" i="1" dirty="0" smtClean="0">
                <a:latin typeface="Palatino" charset="0"/>
                <a:ea typeface="ＭＳ Ｐゴシック" charset="0"/>
              </a:rPr>
              <a:t>In</a:t>
            </a:r>
            <a:r>
              <a:rPr lang="en-US" sz="2400" i="1" baseline="30000" dirty="0" smtClean="0">
                <a:latin typeface="Palatino" charset="0"/>
                <a:ea typeface="ＭＳ Ｐゴシック" charset="0"/>
              </a:rPr>
              <a:t>-</a:t>
            </a:r>
            <a:r>
              <a:rPr lang="en-US" sz="2400" i="1" dirty="0">
                <a:latin typeface="Palatino" charset="0"/>
                <a:ea typeface="ＭＳ Ｐゴシック" charset="0"/>
              </a:rPr>
              <a:t>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is </a:t>
            </a:r>
            <a:r>
              <a:rPr lang="en-US" sz="2400" dirty="0">
                <a:latin typeface="Palatino" charset="0"/>
                <a:ea typeface="ＭＳ Ｐゴシック" charset="0"/>
              </a:rPr>
              <a:t>red. The equilibrium constant, </a:t>
            </a:r>
            <a:r>
              <a:rPr lang="en-US" sz="2400" i="1" dirty="0">
                <a:latin typeface="Palatino" charset="0"/>
                <a:ea typeface="ＭＳ Ｐゴシック" charset="0"/>
              </a:rPr>
              <a:t>K</a:t>
            </a:r>
            <a:r>
              <a:rPr lang="en-US" sz="2400" dirty="0">
                <a:latin typeface="Palatino" charset="0"/>
                <a:ea typeface="ＭＳ Ｐゴシック" charset="0"/>
              </a:rPr>
              <a:t>, is equal to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1.3 x 10</a:t>
            </a:r>
            <a:r>
              <a:rPr lang="en-US" sz="2400" baseline="30000" dirty="0">
                <a:latin typeface="Palatino" charset="0"/>
                <a:ea typeface="ＭＳ Ｐゴシック" charset="0"/>
              </a:rPr>
              <a:t>-</a:t>
            </a:r>
            <a:r>
              <a:rPr lang="en-US" sz="2400" baseline="30000" dirty="0" smtClean="0">
                <a:latin typeface="Palatino" charset="0"/>
                <a:ea typeface="ＭＳ Ｐゴシック" charset="0"/>
              </a:rPr>
              <a:t>8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 dirty="0">
              <a:latin typeface="Palatino" charset="0"/>
              <a:ea typeface="ＭＳ Ｐゴシック" charset="0"/>
            </a:endParaRPr>
          </a:p>
          <a:p>
            <a:pPr marL="457200" indent="-457200" eaLnBrk="1" hangingPunct="1">
              <a:lnSpc>
                <a:spcPct val="90000"/>
              </a:lnSpc>
              <a:buAutoNum type="arabicPeriod"/>
            </a:pPr>
            <a:r>
              <a:rPr lang="en-US" sz="2400" dirty="0" smtClean="0">
                <a:latin typeface="Palatino" charset="0"/>
                <a:ea typeface="ＭＳ Ｐゴシック" charset="0"/>
              </a:rPr>
              <a:t>What </a:t>
            </a:r>
            <a:r>
              <a:rPr lang="en-US" sz="2400" dirty="0">
                <a:latin typeface="Palatino" charset="0"/>
                <a:ea typeface="ＭＳ Ｐゴシック" charset="0"/>
              </a:rPr>
              <a:t>color do you expect phenol red to be when it is dissolved in a solution of pH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= 10?</a:t>
            </a:r>
            <a:br>
              <a:rPr lang="en-US" sz="2400" dirty="0" smtClean="0">
                <a:latin typeface="Palatino" charset="0"/>
                <a:ea typeface="ＭＳ Ｐゴシック" charset="0"/>
              </a:rPr>
            </a:br>
            <a:r>
              <a:rPr lang="en-US" sz="2400" dirty="0" smtClean="0">
                <a:latin typeface="Palatino" charset="0"/>
                <a:ea typeface="ＭＳ Ｐゴシック" charset="0"/>
              </a:rPr>
              <a:t> </a:t>
            </a:r>
          </a:p>
          <a:p>
            <a:pPr marL="457200" indent="-457200" eaLnBrk="1" hangingPunct="1">
              <a:lnSpc>
                <a:spcPct val="90000"/>
              </a:lnSpc>
              <a:buAutoNum type="arabicPeriod"/>
            </a:pPr>
            <a:r>
              <a:rPr lang="en-US" sz="2400" dirty="0" smtClean="0">
                <a:latin typeface="Palatino" charset="0"/>
                <a:ea typeface="ＭＳ Ｐゴシック" charset="0"/>
              </a:rPr>
              <a:t>How </a:t>
            </a:r>
            <a:r>
              <a:rPr lang="en-US" sz="2400" dirty="0">
                <a:latin typeface="Palatino" charset="0"/>
                <a:ea typeface="ＭＳ Ｐゴシック" charset="0"/>
              </a:rPr>
              <a:t>could you make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a solution of phenol </a:t>
            </a:r>
            <a:r>
              <a:rPr lang="en-US" sz="2400" dirty="0">
                <a:latin typeface="Palatino" charset="0"/>
                <a:ea typeface="ＭＳ Ｐゴシック" charset="0"/>
              </a:rPr>
              <a:t>red turn yellow?</a:t>
            </a:r>
            <a:endParaRPr lang="en-US" sz="2400" b="1" dirty="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15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Lesson 123: How Colorful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Applying Le Châtelier</a:t>
            </a:r>
            <a:r>
              <a:rPr lang="ja-JP" altLang="en-US" b="1">
                <a:latin typeface="Palatino" charset="0"/>
                <a:ea typeface="ＭＳ Ｐゴシック" charset="0"/>
              </a:rPr>
              <a:t>’</a:t>
            </a:r>
            <a:r>
              <a:rPr lang="en-US" altLang="ja-JP" b="1">
                <a:latin typeface="Palatino" charset="0"/>
                <a:ea typeface="ＭＳ Ｐゴシック" charset="0"/>
              </a:rPr>
              <a:t>s Principle</a:t>
            </a:r>
            <a:endParaRPr lang="en-US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32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609600"/>
            <a:ext cx="7391400" cy="9144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924800" cy="4572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 dirty="0">
                <a:latin typeface="Palatino" charset="0"/>
                <a:ea typeface="ＭＳ Ｐゴシック" charset="0"/>
              </a:rPr>
              <a:t>The chemical equation for the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equilibrium </a:t>
            </a:r>
            <a:r>
              <a:rPr lang="en-US" sz="2400" dirty="0">
                <a:latin typeface="Palatino" charset="0"/>
                <a:ea typeface="ＭＳ Ｐゴシック" charset="0"/>
              </a:rPr>
              <a:t>mixture of an acid-base indicator is given below. A solution at pH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= </a:t>
            </a:r>
            <a:r>
              <a:rPr lang="en-US" sz="2400" dirty="0">
                <a:latin typeface="Palatino" charset="0"/>
                <a:ea typeface="ＭＳ Ｐゴシック" charset="0"/>
              </a:rPr>
              <a:t>7 is green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.</a:t>
            </a:r>
          </a:p>
          <a:p>
            <a:pPr marL="0" indent="0" eaLnBrk="1" hangingPunct="1"/>
            <a:r>
              <a:rPr lang="en-US" sz="2400" dirty="0" smtClean="0">
                <a:latin typeface="Palatino" charset="0"/>
                <a:ea typeface="ＭＳ Ｐゴシック" charset="0"/>
              </a:rPr>
              <a:t>		</a:t>
            </a:r>
            <a:r>
              <a:rPr lang="nl-NL" sz="2400" dirty="0" err="1" smtClean="0">
                <a:latin typeface="Palatino" charset="0"/>
                <a:ea typeface="ＭＳ Ｐゴシック" charset="0"/>
              </a:rPr>
              <a:t>H</a:t>
            </a:r>
            <a:r>
              <a:rPr lang="nl-NL" sz="2400" i="1" dirty="0" err="1" smtClean="0">
                <a:latin typeface="Palatino" charset="0"/>
                <a:ea typeface="ＭＳ Ｐゴシック" charset="0"/>
              </a:rPr>
              <a:t>In</a:t>
            </a:r>
            <a:r>
              <a:rPr lang="nl-NL" sz="2400" dirty="0">
                <a:latin typeface="Palatino" charset="0"/>
                <a:ea typeface="ＭＳ Ｐゴシック" charset="0"/>
              </a:rPr>
              <a:t>(</a:t>
            </a:r>
            <a:r>
              <a:rPr lang="nl-NL" sz="2400" i="1" dirty="0" err="1">
                <a:latin typeface="Palatino" charset="0"/>
                <a:ea typeface="ＭＳ Ｐゴシック" charset="0"/>
              </a:rPr>
              <a:t>aq</a:t>
            </a:r>
            <a:r>
              <a:rPr lang="nl-NL" sz="2400" dirty="0">
                <a:latin typeface="Palatino" charset="0"/>
                <a:ea typeface="ＭＳ Ｐゴシック" charset="0"/>
              </a:rPr>
              <a:t>) → H</a:t>
            </a:r>
            <a:r>
              <a:rPr lang="nl-NL" sz="2400" baseline="30000" dirty="0">
                <a:latin typeface="Palatino" charset="0"/>
                <a:ea typeface="ＭＳ Ｐゴシック" charset="0"/>
              </a:rPr>
              <a:t>+</a:t>
            </a:r>
            <a:r>
              <a:rPr lang="nl-NL" sz="2400" dirty="0">
                <a:latin typeface="Palatino" charset="0"/>
                <a:ea typeface="ＭＳ Ｐゴシック" charset="0"/>
              </a:rPr>
              <a:t>(</a:t>
            </a:r>
            <a:r>
              <a:rPr lang="nl-NL" sz="2400" i="1" dirty="0" err="1">
                <a:latin typeface="Palatino" charset="0"/>
                <a:ea typeface="ＭＳ Ｐゴシック" charset="0"/>
              </a:rPr>
              <a:t>aq</a:t>
            </a:r>
            <a:r>
              <a:rPr lang="nl-NL" sz="2400" dirty="0">
                <a:latin typeface="Palatino" charset="0"/>
                <a:ea typeface="ＭＳ Ｐゴシック" charset="0"/>
              </a:rPr>
              <a:t>) </a:t>
            </a:r>
            <a:r>
              <a:rPr lang="nl-NL" sz="2400" dirty="0">
                <a:latin typeface="Palatino" charset="0"/>
                <a:ea typeface="ＭＳ Ｐゴシック" charset="0"/>
                <a:sym typeface="Wingdings"/>
              </a:rPr>
              <a:t>+</a:t>
            </a:r>
            <a:r>
              <a:rPr lang="nl-NL" sz="2400" dirty="0">
                <a:latin typeface="Palatino" charset="0"/>
                <a:ea typeface="ＭＳ Ｐゴシック" charset="0"/>
              </a:rPr>
              <a:t> </a:t>
            </a:r>
            <a:r>
              <a:rPr lang="nl-NL" sz="2400" i="1" dirty="0">
                <a:latin typeface="Palatino" charset="0"/>
                <a:ea typeface="ＭＳ Ｐゴシック" charset="0"/>
              </a:rPr>
              <a:t>In</a:t>
            </a:r>
            <a:r>
              <a:rPr lang="nl-NL" sz="2400" i="1" baseline="30000" dirty="0">
                <a:latin typeface="Palatino" charset="0"/>
                <a:ea typeface="ＭＳ Ｐゴシック" charset="0"/>
              </a:rPr>
              <a:t>-</a:t>
            </a:r>
            <a:r>
              <a:rPr lang="nl-NL" sz="2400" dirty="0">
                <a:latin typeface="Palatino" charset="0"/>
                <a:ea typeface="ＭＳ Ｐゴシック" charset="0"/>
              </a:rPr>
              <a:t>(</a:t>
            </a:r>
            <a:r>
              <a:rPr lang="nl-NL" sz="2400" i="1" dirty="0" err="1">
                <a:latin typeface="Palatino" charset="0"/>
                <a:ea typeface="ＭＳ Ｐゴシック" charset="0"/>
              </a:rPr>
              <a:t>aq</a:t>
            </a:r>
            <a:r>
              <a:rPr lang="nl-NL" sz="2400" dirty="0">
                <a:latin typeface="Palatino" charset="0"/>
                <a:ea typeface="ＭＳ Ｐゴシック" charset="0"/>
              </a:rPr>
              <a:t>)</a:t>
            </a:r>
          </a:p>
          <a:p>
            <a:pPr marL="0" indent="0" eaLnBrk="1" hangingPunct="1"/>
            <a:endParaRPr lang="nl-NL" sz="2400" dirty="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400" dirty="0" smtClean="0">
              <a:latin typeface="Palatino" charset="0"/>
              <a:ea typeface="ＭＳ Ｐゴシック" charset="0"/>
            </a:endParaRPr>
          </a:p>
          <a:p>
            <a:pPr marL="457200" lvl="1" indent="-3429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400" dirty="0" smtClean="0">
                <a:latin typeface="Palatino" charset="0"/>
                <a:ea typeface="ＭＳ Ｐゴシック" charset="0"/>
              </a:rPr>
              <a:t>Use </a:t>
            </a:r>
            <a:r>
              <a:rPr lang="en-US" sz="2400" dirty="0">
                <a:latin typeface="Palatino" charset="0"/>
                <a:ea typeface="ＭＳ Ｐゴシック" charset="0"/>
              </a:rPr>
              <a:t>Le </a:t>
            </a:r>
            <a:r>
              <a:rPr lang="en-US" sz="2400" dirty="0" err="1">
                <a:latin typeface="Palatino" charset="0"/>
                <a:ea typeface="ＭＳ Ｐゴシック" charset="0"/>
              </a:rPr>
              <a:t>Châtelier’s</a:t>
            </a:r>
            <a:r>
              <a:rPr lang="en-US" sz="2400" dirty="0">
                <a:latin typeface="Palatino" charset="0"/>
                <a:ea typeface="ＭＳ Ｐゴシック" charset="0"/>
              </a:rPr>
              <a:t> principle to explain what happens if you add concentrated acid to the solution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.</a:t>
            </a:r>
          </a:p>
          <a:p>
            <a:pPr marL="457200" lvl="1" indent="-3429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400" dirty="0">
                <a:latin typeface="Palatino" charset="0"/>
                <a:ea typeface="ＭＳ Ｐゴシック" charset="0"/>
              </a:rPr>
              <a:t>Use Le </a:t>
            </a:r>
            <a:r>
              <a:rPr lang="en-US" sz="2400" dirty="0" err="1">
                <a:latin typeface="Palatino" charset="0"/>
                <a:ea typeface="ＭＳ Ｐゴシック" charset="0"/>
              </a:rPr>
              <a:t>Châtelier’s</a:t>
            </a:r>
            <a:r>
              <a:rPr lang="en-US" sz="2400" dirty="0">
                <a:latin typeface="Palatino" charset="0"/>
                <a:ea typeface="ＭＳ Ｐゴシック" charset="0"/>
              </a:rPr>
              <a:t> principle to explain what happens if you add concentrated base to the solution.</a:t>
            </a:r>
            <a:endParaRPr lang="en-US" sz="2000" dirty="0">
              <a:latin typeface="Palatino" charset="0"/>
              <a:ea typeface="ＭＳ Ｐゴシック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08607" y="3215529"/>
            <a:ext cx="833897" cy="369332"/>
          </a:xfrm>
          <a:prstGeom prst="rect">
            <a:avLst/>
          </a:prstGeom>
          <a:solidFill>
            <a:srgbClr val="333399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blue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27700" y="3118554"/>
            <a:ext cx="926901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yellow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7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do acid-base indicators work?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09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133600"/>
            <a:ext cx="7162800" cy="3886200"/>
          </a:xfrm>
        </p:spPr>
        <p:txBody>
          <a:bodyPr/>
          <a:lstStyle/>
          <a:p>
            <a:pPr marL="457200" lvl="1" indent="-342900" eaLnBrk="1" hangingPunct="1"/>
            <a:r>
              <a:rPr lang="en-US" sz="2400" dirty="0">
                <a:latin typeface="Palatino" charset="0"/>
                <a:ea typeface="ＭＳ Ｐゴシック" charset="0"/>
              </a:rPr>
              <a:t>explain generally how acid-base indicators work</a:t>
            </a:r>
          </a:p>
          <a:p>
            <a:pPr marL="457200" lvl="1" indent="-342900" eaLnBrk="1" hangingPunct="1"/>
            <a:r>
              <a:rPr lang="en-US" sz="2400" dirty="0">
                <a:latin typeface="Palatino" charset="0"/>
                <a:ea typeface="ＭＳ Ｐゴシック" charset="0"/>
              </a:rPr>
              <a:t>apply </a:t>
            </a:r>
            <a:r>
              <a:rPr lang="en-US" sz="2400" dirty="0" err="1">
                <a:latin typeface="Palatino" charset="0"/>
                <a:ea typeface="ＭＳ Ｐゴシック" charset="0"/>
              </a:rPr>
              <a:t>Châtelier’s</a:t>
            </a:r>
            <a:r>
              <a:rPr lang="en-US" sz="2400" dirty="0">
                <a:latin typeface="Palatino" charset="0"/>
                <a:ea typeface="ＭＳ Ｐゴシック" charset="0"/>
              </a:rPr>
              <a:t> principle to predict the color of an indicator solution as the pH changes</a:t>
            </a:r>
          </a:p>
          <a:p>
            <a:pPr marL="457200" lvl="1" indent="-342900" eaLnBrk="1" hangingPunct="1"/>
            <a:r>
              <a:rPr lang="en-US" sz="2400" dirty="0">
                <a:latin typeface="Palatino" charset="0"/>
                <a:ea typeface="ＭＳ Ｐゴシック" charset="0"/>
              </a:rPr>
              <a:t>c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omplete </a:t>
            </a:r>
            <a:r>
              <a:rPr lang="en-US" sz="2400" dirty="0">
                <a:latin typeface="Palatino" charset="0"/>
                <a:ea typeface="ＭＳ Ｐゴシック" charset="0"/>
              </a:rPr>
              <a:t>equilibrium problems involving </a:t>
            </a:r>
            <a:r>
              <a:rPr lang="en-US" sz="2400" dirty="0" err="1">
                <a:latin typeface="Palatino" charset="0"/>
                <a:ea typeface="ＭＳ Ｐゴシック" charset="0"/>
              </a:rPr>
              <a:t>equilibria</a:t>
            </a:r>
            <a:r>
              <a:rPr lang="en-US" sz="2400" dirty="0">
                <a:latin typeface="Palatino" charset="0"/>
                <a:ea typeface="ＭＳ Ｐゴシック" charset="0"/>
              </a:rPr>
              <a:t> with acid-base indicators.</a:t>
            </a:r>
          </a:p>
        </p:txBody>
      </p:sp>
    </p:spTree>
    <p:extLst>
      <p:ext uri="{BB962C8B-B14F-4D97-AF65-F5344CB8AC3E}">
        <p14:creationId xmlns:p14="http://schemas.microsoft.com/office/powerpoint/2010/main" val="385515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Prepare for the </a:t>
            </a:r>
            <a:r>
              <a:rPr lang="en-US" dirty="0" smtClean="0">
                <a:latin typeface="Arial" charset="0"/>
                <a:ea typeface="ＭＳ Ｐゴシック" charset="0"/>
              </a:rPr>
              <a:t>Classwork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5842" name="Text Box 3"/>
          <p:cNvSpPr txBox="1">
            <a:spLocks noChangeArrowheads="1"/>
          </p:cNvSpPr>
          <p:nvPr/>
        </p:nvSpPr>
        <p:spPr bwMode="auto">
          <a:xfrm>
            <a:off x="1295400" y="2209800"/>
            <a:ext cx="6629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aseline="0" dirty="0">
                <a:solidFill>
                  <a:srgbClr val="000000"/>
                </a:solidFill>
                <a:latin typeface="Palatino" charset="0"/>
              </a:rPr>
              <a:t>Work in </a:t>
            </a:r>
            <a:r>
              <a:rPr lang="en-US" baseline="0" dirty="0" smtClean="0">
                <a:solidFill>
                  <a:srgbClr val="000000"/>
                </a:solidFill>
                <a:latin typeface="Palatino" charset="0"/>
              </a:rPr>
              <a:t>pairs.</a:t>
            </a:r>
            <a:endParaRPr lang="en-US" baseline="0" dirty="0">
              <a:solidFill>
                <a:srgbClr val="000000"/>
              </a:solidFill>
              <a:latin typeface="Palatino" charset="0"/>
            </a:endParaRPr>
          </a:p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baseline="0" dirty="0">
              <a:solidFill>
                <a:srgbClr val="000000"/>
              </a:solidFill>
              <a:latin typeface="Palati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34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200" dirty="0">
                <a:latin typeface="Palatino" charset="0"/>
                <a:ea typeface="ＭＳ Ｐゴシック" charset="0"/>
              </a:rPr>
              <a:t>Acid-base indicators are weak acids that dissociate into 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H</a:t>
            </a:r>
            <a:r>
              <a:rPr lang="en-US" sz="2200" baseline="30000" dirty="0" smtClean="0">
                <a:latin typeface="Palatino" charset="0"/>
                <a:ea typeface="ＭＳ Ｐゴシック" charset="0"/>
              </a:rPr>
              <a:t>+ </a:t>
            </a:r>
            <a:r>
              <a:rPr lang="en-US" sz="2200" dirty="0">
                <a:latin typeface="Palatino" charset="0"/>
                <a:ea typeface="ＭＳ Ｐゴシック" charset="0"/>
              </a:rPr>
              <a:t>and </a:t>
            </a:r>
            <a:r>
              <a:rPr lang="en-US" sz="2200" i="1" dirty="0" smtClean="0">
                <a:latin typeface="Palatino" charset="0"/>
                <a:ea typeface="ＭＳ Ｐゴシック" charset="0"/>
              </a:rPr>
              <a:t>In</a:t>
            </a:r>
            <a:r>
              <a:rPr lang="en-US" sz="2200" i="1" baseline="30000" dirty="0" smtClean="0">
                <a:latin typeface="Palatino" charset="0"/>
                <a:ea typeface="ＭＳ Ｐゴシック" charset="0"/>
              </a:rPr>
              <a:t>-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. </a:t>
            </a:r>
            <a:r>
              <a:rPr lang="en-US" sz="2200" dirty="0">
                <a:latin typeface="Palatino" charset="0"/>
                <a:ea typeface="ＭＳ Ｐゴシック" charset="0"/>
              </a:rPr>
              <a:t>The indicator molecule, </a:t>
            </a:r>
            <a:r>
              <a:rPr lang="en-US" sz="2200" dirty="0" err="1">
                <a:latin typeface="Palatino" charset="0"/>
                <a:ea typeface="ＭＳ Ｐゴシック" charset="0"/>
              </a:rPr>
              <a:t>H</a:t>
            </a:r>
            <a:r>
              <a:rPr lang="en-US" sz="2200" i="1" dirty="0" err="1">
                <a:latin typeface="Palatino" charset="0"/>
                <a:ea typeface="ＭＳ Ｐゴシック" charset="0"/>
              </a:rPr>
              <a:t>ln</a:t>
            </a:r>
            <a:r>
              <a:rPr lang="en-US" sz="2200" dirty="0">
                <a:latin typeface="Palatino" charset="0"/>
                <a:ea typeface="ＭＳ Ｐゴシック" charset="0"/>
              </a:rPr>
              <a:t>, and the anion, </a:t>
            </a:r>
            <a:r>
              <a:rPr lang="en-US" sz="2200" i="1" dirty="0">
                <a:latin typeface="Palatino" charset="0"/>
                <a:ea typeface="ＭＳ Ｐゴシック" charset="0"/>
              </a:rPr>
              <a:t>In</a:t>
            </a:r>
            <a:r>
              <a:rPr lang="en-US" sz="2200" i="1" baseline="30000" dirty="0" smtClean="0">
                <a:latin typeface="Palatino" charset="0"/>
                <a:ea typeface="ＭＳ Ｐゴシック" charset="0"/>
              </a:rPr>
              <a:t>- 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,are </a:t>
            </a:r>
            <a:r>
              <a:rPr lang="en-US" sz="2200" dirty="0">
                <a:latin typeface="Palatino" charset="0"/>
                <a:ea typeface="ＭＳ Ｐゴシック" charset="0"/>
              </a:rPr>
              <a:t>different colors. </a:t>
            </a:r>
            <a:endParaRPr lang="en-US" sz="2200" dirty="0" smtClean="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200" dirty="0" smtClean="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200" dirty="0" smtClean="0">
                <a:latin typeface="Palatino" charset="0"/>
                <a:ea typeface="ＭＳ Ｐゴシック" charset="0"/>
              </a:rPr>
              <a:t>You </a:t>
            </a:r>
            <a:r>
              <a:rPr lang="en-US" sz="2200" dirty="0">
                <a:latin typeface="Palatino" charset="0"/>
                <a:ea typeface="ＭＳ Ｐゴシック" charset="0"/>
              </a:rPr>
              <a:t>can tell the degree to which the 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indicator </a:t>
            </a:r>
            <a:r>
              <a:rPr lang="en-US" sz="2200" dirty="0">
                <a:latin typeface="Palatino" charset="0"/>
                <a:ea typeface="ＭＳ Ｐゴシック" charset="0"/>
              </a:rPr>
              <a:t>molecule dissociates by the color of the solution. For example, 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a </a:t>
            </a:r>
            <a:r>
              <a:rPr lang="en-US" sz="2200" dirty="0">
                <a:latin typeface="Palatino" charset="0"/>
                <a:ea typeface="ＭＳ Ｐゴシック" charset="0"/>
              </a:rPr>
              <a:t>methyl orange solution is yellow at pH 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= </a:t>
            </a:r>
            <a:r>
              <a:rPr lang="en-US" sz="2200" dirty="0">
                <a:latin typeface="Palatino" charset="0"/>
                <a:ea typeface="ＭＳ Ｐゴシック" charset="0"/>
              </a:rPr>
              <a:t>7, indicating the dominance of </a:t>
            </a:r>
            <a:r>
              <a:rPr lang="en-US" sz="2200" i="1" dirty="0">
                <a:latin typeface="Palatino" charset="0"/>
                <a:ea typeface="ＭＳ Ｐゴシック" charset="0"/>
              </a:rPr>
              <a:t>In</a:t>
            </a:r>
            <a:r>
              <a:rPr lang="en-US" sz="2200" i="1" baseline="30000" dirty="0">
                <a:latin typeface="Palatino" charset="0"/>
                <a:ea typeface="ＭＳ Ｐゴシック" charset="0"/>
              </a:rPr>
              <a:t>- 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 </a:t>
            </a:r>
            <a:r>
              <a:rPr lang="en-US" sz="2200" dirty="0">
                <a:latin typeface="Palatino" charset="0"/>
                <a:ea typeface="ＭＳ Ｐゴシック" charset="0"/>
              </a:rPr>
              <a:t>ions. </a:t>
            </a:r>
            <a:r>
              <a:rPr lang="en-US" sz="2200" dirty="0" err="1">
                <a:latin typeface="Palatino" charset="0"/>
                <a:ea typeface="ＭＳ Ｐゴシック" charset="0"/>
              </a:rPr>
              <a:t>B</a:t>
            </a:r>
            <a:r>
              <a:rPr lang="en-US" sz="2200" dirty="0" err="1" smtClean="0">
                <a:latin typeface="Palatino" charset="0"/>
                <a:ea typeface="ＭＳ Ｐゴシック" charset="0"/>
              </a:rPr>
              <a:t>romothymol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 </a:t>
            </a:r>
            <a:r>
              <a:rPr lang="en-US" sz="2200" dirty="0">
                <a:latin typeface="Palatino" charset="0"/>
                <a:ea typeface="ＭＳ Ｐゴシック" charset="0"/>
              </a:rPr>
              <a:t>blue solution is green at pH 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= </a:t>
            </a:r>
            <a:r>
              <a:rPr lang="en-US" sz="2200" dirty="0">
                <a:latin typeface="Palatino" charset="0"/>
                <a:ea typeface="ＭＳ Ｐゴシック" charset="0"/>
              </a:rPr>
              <a:t>7 because both the blue </a:t>
            </a:r>
            <a:r>
              <a:rPr lang="en-US" sz="2200" dirty="0" err="1" smtClean="0">
                <a:latin typeface="Palatino" charset="0"/>
                <a:ea typeface="ＭＳ Ｐゴシック" charset="0"/>
              </a:rPr>
              <a:t>H</a:t>
            </a:r>
            <a:r>
              <a:rPr lang="en-US" sz="2200" i="1" dirty="0" err="1" smtClean="0">
                <a:latin typeface="Palatino" charset="0"/>
                <a:ea typeface="ＭＳ Ｐゴシック" charset="0"/>
              </a:rPr>
              <a:t>ln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 </a:t>
            </a:r>
            <a:r>
              <a:rPr lang="en-US" sz="2200" dirty="0">
                <a:latin typeface="Palatino" charset="0"/>
                <a:ea typeface="ＭＳ Ｐゴシック" charset="0"/>
              </a:rPr>
              <a:t>molecule and the yellow </a:t>
            </a:r>
            <a:r>
              <a:rPr lang="en-US" sz="2200" i="1" dirty="0">
                <a:latin typeface="Palatino" charset="0"/>
                <a:ea typeface="ＭＳ Ｐゴシック" charset="0"/>
              </a:rPr>
              <a:t>In</a:t>
            </a:r>
            <a:r>
              <a:rPr lang="en-US" sz="2200" i="1" baseline="30000" dirty="0">
                <a:latin typeface="Palatino" charset="0"/>
                <a:ea typeface="ＭＳ Ｐゴシック" charset="0"/>
              </a:rPr>
              <a:t>- 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 </a:t>
            </a:r>
            <a:r>
              <a:rPr lang="en-US" sz="2200" dirty="0">
                <a:latin typeface="Palatino" charset="0"/>
                <a:ea typeface="ＭＳ Ｐゴシック" charset="0"/>
              </a:rPr>
              <a:t>ion are present in roughly equal concentrations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.</a:t>
            </a:r>
            <a:endParaRPr lang="en-US" sz="2200" b="1" dirty="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43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992088"/>
            <a:ext cx="7391400" cy="9144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46436"/>
            <a:ext cx="7162800" cy="3657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200" dirty="0">
                <a:latin typeface="Palatino" charset="0"/>
                <a:ea typeface="ＭＳ Ｐゴシック" charset="0"/>
              </a:rPr>
              <a:t>The value of the equilibrium constant, </a:t>
            </a:r>
            <a:r>
              <a:rPr lang="en-US" sz="2200" i="1" dirty="0">
                <a:latin typeface="Palatino" charset="0"/>
                <a:ea typeface="ＭＳ Ｐゴシック" charset="0"/>
              </a:rPr>
              <a:t>K</a:t>
            </a:r>
            <a:r>
              <a:rPr lang="en-US" sz="2200" dirty="0">
                <a:latin typeface="Palatino" charset="0"/>
                <a:ea typeface="ＭＳ Ｐゴシック" charset="0"/>
              </a:rPr>
              <a:t>, is also a measure of the degree to which an acid-base indicator 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dissociates</a:t>
            </a:r>
            <a:r>
              <a:rPr lang="en-US" sz="2200" dirty="0">
                <a:latin typeface="Palatino" charset="0"/>
                <a:ea typeface="ＭＳ Ｐゴシック" charset="0"/>
              </a:rPr>
              <a:t>. </a:t>
            </a:r>
            <a:endParaRPr lang="en-US" sz="2200" dirty="0" smtClean="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200" dirty="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200" dirty="0" smtClean="0">
                <a:latin typeface="Palatino" charset="0"/>
                <a:ea typeface="ＭＳ Ｐゴシック" charset="0"/>
              </a:rPr>
              <a:t>When </a:t>
            </a:r>
            <a:r>
              <a:rPr lang="en-US" sz="2200" dirty="0">
                <a:latin typeface="Palatino" charset="0"/>
                <a:ea typeface="ＭＳ Ｐゴシック" charset="0"/>
              </a:rPr>
              <a:t>the equilibrium constant is small, the indicator does not dissociate very much at pH 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= </a:t>
            </a:r>
            <a:r>
              <a:rPr lang="en-US" sz="2200" dirty="0">
                <a:latin typeface="Palatino" charset="0"/>
                <a:ea typeface="ＭＳ Ｐゴシック" charset="0"/>
              </a:rPr>
              <a:t>7. When the 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equilibrium </a:t>
            </a:r>
            <a:r>
              <a:rPr lang="en-US" sz="2200" dirty="0">
                <a:latin typeface="Palatino" charset="0"/>
                <a:ea typeface="ＭＳ Ｐゴシック" charset="0"/>
              </a:rPr>
              <a:t>constant is larger, the indicator dissociates to a greater degree. </a:t>
            </a:r>
            <a:endParaRPr lang="en-US" sz="2200" dirty="0" smtClean="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200" dirty="0" smtClean="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200" dirty="0" smtClean="0">
                <a:latin typeface="Palatino" charset="0"/>
                <a:ea typeface="ＭＳ Ｐゴシック" charset="0"/>
              </a:rPr>
              <a:t>In solutions </a:t>
            </a:r>
            <a:r>
              <a:rPr lang="en-US" sz="2200" dirty="0">
                <a:latin typeface="Palatino" charset="0"/>
                <a:ea typeface="ＭＳ Ｐゴシック" charset="0"/>
              </a:rPr>
              <a:t>with pH 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= </a:t>
            </a:r>
            <a:r>
              <a:rPr lang="en-US" sz="2200" dirty="0">
                <a:latin typeface="Palatino" charset="0"/>
                <a:ea typeface="ＭＳ Ｐゴシック" charset="0"/>
              </a:rPr>
              <a:t>7, indicators with larger equilibrium constants will be present as </a:t>
            </a:r>
            <a:r>
              <a:rPr lang="en-US" sz="2200" i="1" dirty="0" smtClean="0">
                <a:latin typeface="Palatino" charset="0"/>
                <a:ea typeface="ＭＳ Ｐゴシック" charset="0"/>
              </a:rPr>
              <a:t>In</a:t>
            </a:r>
            <a:r>
              <a:rPr lang="en-US" sz="2200" i="1" baseline="30000" dirty="0" smtClean="0">
                <a:latin typeface="Palatino" charset="0"/>
                <a:ea typeface="ＭＳ Ｐゴシック" charset="0"/>
              </a:rPr>
              <a:t>-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 </a:t>
            </a:r>
            <a:r>
              <a:rPr lang="en-US" sz="2200" dirty="0">
                <a:latin typeface="Palatino" charset="0"/>
                <a:ea typeface="ＭＳ Ｐゴシック" charset="0"/>
              </a:rPr>
              <a:t>ions. Indicators with smaller 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equilibrium </a:t>
            </a:r>
            <a:r>
              <a:rPr lang="en-US" sz="2200" dirty="0">
                <a:latin typeface="Palatino" charset="0"/>
                <a:ea typeface="ＭＳ Ｐゴシック" charset="0"/>
              </a:rPr>
              <a:t>constants will mostly be </a:t>
            </a:r>
            <a:r>
              <a:rPr lang="en-US" sz="2200" dirty="0" err="1" smtClean="0">
                <a:latin typeface="Palatino" charset="0"/>
                <a:ea typeface="ＭＳ Ｐゴシック" charset="0"/>
              </a:rPr>
              <a:t>undissociated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 </a:t>
            </a:r>
            <a:r>
              <a:rPr lang="en-US" sz="2200" dirty="0" err="1">
                <a:latin typeface="Palatino" charset="0"/>
                <a:ea typeface="ＭＳ Ｐゴシック" charset="0"/>
              </a:rPr>
              <a:t>H</a:t>
            </a:r>
            <a:r>
              <a:rPr lang="en-US" sz="2200" i="1" dirty="0" err="1">
                <a:latin typeface="Palatino" charset="0"/>
                <a:ea typeface="ＭＳ Ｐゴシック" charset="0"/>
              </a:rPr>
              <a:t>In</a:t>
            </a:r>
            <a:r>
              <a:rPr lang="en-US" sz="2200" dirty="0">
                <a:latin typeface="Palatino" charset="0"/>
                <a:ea typeface="ＭＳ Ｐゴシック" charset="0"/>
              </a:rPr>
              <a:t> molecules.</a:t>
            </a:r>
            <a:endParaRPr lang="en-US" sz="2200" dirty="0" smtClean="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33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992088"/>
            <a:ext cx="7391400" cy="9144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Discussion </a:t>
            </a:r>
            <a:r>
              <a:rPr lang="en-US" dirty="0" smtClean="0">
                <a:latin typeface="Arial" charset="0"/>
                <a:ea typeface="ＭＳ Ｐゴシック" charset="0"/>
              </a:rPr>
              <a:t>Notes (</a:t>
            </a:r>
            <a:r>
              <a:rPr lang="en-US" dirty="0">
                <a:latin typeface="Arial" charset="0"/>
                <a:ea typeface="ＭＳ Ｐゴシック" charset="0"/>
              </a:rPr>
              <a:t>cont.)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822300"/>
            <a:ext cx="7162800" cy="110394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200" dirty="0">
                <a:latin typeface="Palatino" charset="0"/>
                <a:ea typeface="ＭＳ Ｐゴシック" charset="0"/>
              </a:rPr>
              <a:t>The equilibrium constant equation is useful in explaining the color changes of an indicator solution as the pH varies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: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200" dirty="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200" dirty="0" smtClean="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200" dirty="0" smtClean="0">
                <a:latin typeface="Palatino" charset="0"/>
                <a:ea typeface="ＭＳ Ｐゴシック" charset="0"/>
              </a:rPr>
              <a:t>If </a:t>
            </a:r>
            <a:r>
              <a:rPr lang="en-US" sz="2200" dirty="0">
                <a:latin typeface="Palatino" charset="0"/>
                <a:ea typeface="ＭＳ Ｐゴシック" charset="0"/>
              </a:rPr>
              <a:t>the numerator gets smaller because 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H</a:t>
            </a:r>
            <a:r>
              <a:rPr lang="en-US" sz="2200" baseline="30000" dirty="0" smtClean="0">
                <a:latin typeface="Palatino" charset="0"/>
                <a:ea typeface="ＭＳ Ｐゴシック" charset="0"/>
              </a:rPr>
              <a:t>+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 </a:t>
            </a:r>
            <a:r>
              <a:rPr lang="en-US" sz="2200" dirty="0">
                <a:latin typeface="Palatino" charset="0"/>
                <a:ea typeface="ＭＳ Ｐゴシック" charset="0"/>
              </a:rPr>
              <a:t>is removed, the system responds in such a way that the denominator is 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decreased and </a:t>
            </a:r>
            <a:r>
              <a:rPr lang="en-US" sz="2200" dirty="0">
                <a:latin typeface="Palatino" charset="0"/>
                <a:ea typeface="ＭＳ Ｐゴシック" charset="0"/>
              </a:rPr>
              <a:t>the numerator is increased to keep the ratio equal to K. Likewise, if more H</a:t>
            </a:r>
            <a:r>
              <a:rPr lang="en-US" sz="2200" baseline="30000" dirty="0">
                <a:latin typeface="Palatino" charset="0"/>
                <a:ea typeface="ＭＳ Ｐゴシック" charset="0"/>
              </a:rPr>
              <a:t>+</a:t>
            </a:r>
            <a:r>
              <a:rPr lang="en-US" sz="2200" dirty="0">
                <a:latin typeface="Palatino" charset="0"/>
                <a:ea typeface="ＭＳ Ｐゴシック" charset="0"/>
              </a:rPr>
              <a:t> 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 </a:t>
            </a:r>
            <a:r>
              <a:rPr lang="en-US" sz="2200" dirty="0">
                <a:latin typeface="Palatino" charset="0"/>
                <a:ea typeface="ＭＳ Ｐゴシック" charset="0"/>
              </a:rPr>
              <a:t>is added to the solution, the 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numerator </a:t>
            </a:r>
            <a:r>
              <a:rPr lang="en-US" sz="2200" dirty="0">
                <a:latin typeface="Palatino" charset="0"/>
                <a:ea typeface="ＭＳ Ｐゴシック" charset="0"/>
              </a:rPr>
              <a:t>becomes larger. </a:t>
            </a:r>
            <a:endParaRPr lang="en-US" sz="2200" dirty="0" smtClean="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200" dirty="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200" dirty="0">
                <a:latin typeface="Palatino" charset="0"/>
                <a:ea typeface="ＭＳ Ｐゴシック" charset="0"/>
              </a:rPr>
              <a:t>The color change for an indicator occurs when the 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H</a:t>
            </a:r>
            <a:r>
              <a:rPr lang="en-US" sz="2200" baseline="30000" dirty="0" smtClean="0">
                <a:latin typeface="Palatino" charset="0"/>
                <a:ea typeface="ＭＳ Ｐゴシック" charset="0"/>
              </a:rPr>
              <a:t>+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 </a:t>
            </a:r>
            <a:r>
              <a:rPr lang="en-US" sz="2200" dirty="0">
                <a:latin typeface="Palatino" charset="0"/>
                <a:ea typeface="ＭＳ Ｐゴシック" charset="0"/>
              </a:rPr>
              <a:t>ion concentration is equal to the value of </a:t>
            </a:r>
            <a:r>
              <a:rPr lang="en-US" sz="2200" i="1" dirty="0" smtClean="0">
                <a:latin typeface="Palatino" charset="0"/>
                <a:ea typeface="ＭＳ Ｐゴシック" charset="0"/>
              </a:rPr>
              <a:t>K</a:t>
            </a:r>
            <a:r>
              <a:rPr lang="en-US" sz="2200" dirty="0" smtClean="0">
                <a:latin typeface="Palatino" charset="0"/>
                <a:ea typeface="ＭＳ Ｐゴシック" charset="0"/>
              </a:rPr>
              <a:t>. </a:t>
            </a:r>
          </a:p>
        </p:txBody>
      </p:sp>
      <p:pic>
        <p:nvPicPr>
          <p:cNvPr id="2" name="Picture 1" descr="k_for_indicator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0" t="1371" r="14393"/>
          <a:stretch/>
        </p:blipFill>
        <p:spPr>
          <a:xfrm>
            <a:off x="3312075" y="2664754"/>
            <a:ext cx="1755648" cy="808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13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642</Words>
  <Application>Microsoft Office PowerPoint</Application>
  <PresentationFormat>On-screen Show (4:3)</PresentationFormat>
  <Paragraphs>128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Blank Presentation</vt:lpstr>
      <vt:lpstr>Living By Chemistry SECOND EDITION</vt:lpstr>
      <vt:lpstr>Lesson 123: How Colorful</vt:lpstr>
      <vt:lpstr>ChemCatalyst</vt:lpstr>
      <vt:lpstr>Key Question</vt:lpstr>
      <vt:lpstr>You will be able to:</vt:lpstr>
      <vt:lpstr>Prepare for the Classwork</vt:lpstr>
      <vt:lpstr>Discussion Notes</vt:lpstr>
      <vt:lpstr>Discussion Notes (cont.)</vt:lpstr>
      <vt:lpstr>Discussion Notes (cont.)</vt:lpstr>
      <vt:lpstr>Discussion Notes (cont.)</vt:lpstr>
      <vt:lpstr>Discussion Notes (cont.)</vt:lpstr>
      <vt:lpstr>Discussion Notes (cont.)</vt:lpstr>
      <vt:lpstr>Wrap Up</vt:lpstr>
      <vt:lpstr>Check-In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123: How Colorful</dc:title>
  <dc:creator>Matthew Belford</dc:creator>
  <cp:lastModifiedBy>00, 00</cp:lastModifiedBy>
  <cp:revision>9</cp:revision>
  <dcterms:created xsi:type="dcterms:W3CDTF">2014-12-05T23:20:03Z</dcterms:created>
  <dcterms:modified xsi:type="dcterms:W3CDTF">2018-04-17T12:56:59Z</dcterms:modified>
</cp:coreProperties>
</file>