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68" r:id="rId2"/>
    <p:sldId id="259" r:id="rId3"/>
    <p:sldId id="260" r:id="rId4"/>
    <p:sldId id="261" r:id="rId5"/>
    <p:sldId id="262" r:id="rId6"/>
    <p:sldId id="263" r:id="rId7"/>
    <p:sldId id="269" r:id="rId8"/>
    <p:sldId id="270" r:id="rId9"/>
    <p:sldId id="272" r:id="rId10"/>
    <p:sldId id="274" r:id="rId11"/>
    <p:sldId id="266" r:id="rId12"/>
    <p:sldId id="267"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2" d="100"/>
          <a:sy n="112" d="100"/>
        </p:scale>
        <p:origin x="-157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B7772-4898-C343-8263-7AFF0E196E5C}" type="datetimeFigureOut">
              <a:rPr lang="en-US" smtClean="0"/>
              <a:t>4/17/2018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526CA-BFE6-7245-8428-8B6AA192ADD4}" type="slidenum">
              <a:rPr lang="en-US" smtClean="0"/>
              <a:t>‹#›</a:t>
            </a:fld>
            <a:endParaRPr lang="en-US"/>
          </a:p>
        </p:txBody>
      </p:sp>
    </p:spTree>
    <p:extLst>
      <p:ext uri="{BB962C8B-B14F-4D97-AF65-F5344CB8AC3E}">
        <p14:creationId xmlns:p14="http://schemas.microsoft.com/office/powerpoint/2010/main" val="20589487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5E8B695-0B1E-1F49-8D9F-D9F5D959E0CF}" type="slidenum">
              <a:rPr lang="en-US" sz="1200">
                <a:solidFill>
                  <a:prstClr val="black"/>
                </a:solidFill>
              </a:rPr>
              <a:pPr/>
              <a:t>1</a:t>
            </a:fld>
            <a:endParaRPr lang="en-US" sz="1200">
              <a:solidFill>
                <a:prstClr val="black"/>
              </a:solidFill>
            </a:endParaRPr>
          </a:p>
        </p:txBody>
      </p:sp>
      <p:sp>
        <p:nvSpPr>
          <p:cNvPr id="55299"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B9F2DBE-8341-7E41-AC4E-0B9E3F831AC5}" type="slidenum">
              <a:rPr lang="en-US" sz="1200">
                <a:solidFill>
                  <a:prstClr val="black"/>
                </a:solidFill>
              </a:rPr>
              <a:pPr/>
              <a:t>10</a:t>
            </a:fld>
            <a:endParaRPr lang="en-US" sz="1200">
              <a:solidFill>
                <a:prstClr val="black"/>
              </a:solidFill>
            </a:endParaRPr>
          </a:p>
        </p:txBody>
      </p:sp>
      <p:sp>
        <p:nvSpPr>
          <p:cNvPr id="39939"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86A83D79-7A8D-3244-8548-381A9EEC452A}" type="slidenum">
              <a:rPr lang="en-US" sz="1200">
                <a:solidFill>
                  <a:prstClr val="black"/>
                </a:solidFill>
              </a:rPr>
              <a:pPr/>
              <a:t>11</a:t>
            </a:fld>
            <a:endParaRPr lang="en-US" sz="1200">
              <a:solidFill>
                <a:prstClr val="black"/>
              </a:solidFill>
            </a:endParaRPr>
          </a:p>
        </p:txBody>
      </p:sp>
      <p:sp>
        <p:nvSpPr>
          <p:cNvPr id="40963"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7EEB170F-3540-C249-89C8-BEEB100A4265}" type="slidenum">
              <a:rPr lang="en-US" sz="1200">
                <a:solidFill>
                  <a:prstClr val="black"/>
                </a:solidFill>
              </a:rPr>
              <a:pPr/>
              <a:t>12</a:t>
            </a:fld>
            <a:endParaRPr lang="en-US" sz="1200">
              <a:solidFill>
                <a:prstClr val="black"/>
              </a:solidFill>
            </a:endParaRPr>
          </a:p>
        </p:txBody>
      </p:sp>
      <p:sp>
        <p:nvSpPr>
          <p:cNvPr id="41987" name="Rectangle 2"/>
          <p:cNvSpPr>
            <a:spLocks noGrp="1" noRot="1" noChangeAspect="1" noChangeArrowheads="1" noTextEdit="1"/>
          </p:cNvSpPr>
          <p:nvPr>
            <p:ph type="sldImg"/>
          </p:nvPr>
        </p:nvSpPr>
        <p:spPr>
          <a:solidFill>
            <a:srgbClr val="FFFFFF"/>
          </a:solidFill>
          <a:ln/>
        </p:spPr>
      </p:sp>
      <p:sp>
        <p:nvSpPr>
          <p:cNvPr id="2662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B9F2DBE-8341-7E41-AC4E-0B9E3F831AC5}" type="slidenum">
              <a:rPr lang="en-US" sz="1200">
                <a:solidFill>
                  <a:prstClr val="black"/>
                </a:solidFill>
              </a:rPr>
              <a:pPr/>
              <a:t>13</a:t>
            </a:fld>
            <a:endParaRPr lang="en-US" sz="1200">
              <a:solidFill>
                <a:prstClr val="black"/>
              </a:solidFill>
            </a:endParaRPr>
          </a:p>
        </p:txBody>
      </p:sp>
      <p:sp>
        <p:nvSpPr>
          <p:cNvPr id="39939"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FFE1EB9-2950-3044-819D-132786D566C9}" type="slidenum">
              <a:rPr lang="en-US" sz="1200">
                <a:solidFill>
                  <a:prstClr val="black"/>
                </a:solidFill>
              </a:rPr>
              <a:pPr/>
              <a:t>2</a:t>
            </a:fld>
            <a:endParaRPr lang="en-US" sz="1200">
              <a:solidFill>
                <a:prstClr val="black"/>
              </a:solidFill>
            </a:endParaRPr>
          </a:p>
        </p:txBody>
      </p:sp>
      <p:sp>
        <p:nvSpPr>
          <p:cNvPr id="33795"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F532017-03E0-814B-9219-F7AA864BC5AA}" type="slidenum">
              <a:rPr lang="en-US" sz="1200">
                <a:solidFill>
                  <a:prstClr val="black"/>
                </a:solidFill>
              </a:rPr>
              <a:pPr/>
              <a:t>3</a:t>
            </a:fld>
            <a:endParaRPr lang="en-US" sz="1200">
              <a:solidFill>
                <a:prstClr val="black"/>
              </a:solidFill>
            </a:endParaRPr>
          </a:p>
        </p:txBody>
      </p:sp>
      <p:sp>
        <p:nvSpPr>
          <p:cNvPr id="34819"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6DA87D07-AF14-BC4A-9FB4-0573BD786CFA}" type="slidenum">
              <a:rPr lang="en-US" sz="1200">
                <a:solidFill>
                  <a:prstClr val="black"/>
                </a:solidFill>
              </a:rPr>
              <a:pPr/>
              <a:t>4</a:t>
            </a:fld>
            <a:endParaRPr lang="en-US" sz="1200">
              <a:solidFill>
                <a:prstClr val="black"/>
              </a:solidFill>
            </a:endParaRPr>
          </a:p>
        </p:txBody>
      </p:sp>
      <p:sp>
        <p:nvSpPr>
          <p:cNvPr id="35843"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5C2EABE9-4CF0-EB4A-94D4-530B269B16B6}" type="slidenum">
              <a:rPr lang="en-US" sz="1200">
                <a:solidFill>
                  <a:prstClr val="black"/>
                </a:solidFill>
              </a:rPr>
              <a:pPr/>
              <a:t>5</a:t>
            </a:fld>
            <a:endParaRPr lang="en-US" sz="1200">
              <a:solidFill>
                <a:prstClr val="black"/>
              </a:solidFill>
            </a:endParaRPr>
          </a:p>
        </p:txBody>
      </p:sp>
      <p:sp>
        <p:nvSpPr>
          <p:cNvPr id="36867"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C0F7E87-ED8B-F24F-86CB-A31DB576E6A6}" type="slidenum">
              <a:rPr lang="en-US" sz="1200">
                <a:solidFill>
                  <a:prstClr val="black"/>
                </a:solidFill>
              </a:rPr>
              <a:pPr/>
              <a:t>6</a:t>
            </a:fld>
            <a:endParaRPr lang="en-US" sz="1200">
              <a:solidFill>
                <a:prstClr val="black"/>
              </a:solidFill>
            </a:endParaRPr>
          </a:p>
        </p:txBody>
      </p:sp>
      <p:sp>
        <p:nvSpPr>
          <p:cNvPr id="37891"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B9F2DBE-8341-7E41-AC4E-0B9E3F831AC5}" type="slidenum">
              <a:rPr lang="en-US" sz="1200">
                <a:solidFill>
                  <a:prstClr val="black"/>
                </a:solidFill>
              </a:rPr>
              <a:pPr/>
              <a:t>7</a:t>
            </a:fld>
            <a:endParaRPr lang="en-US" sz="1200">
              <a:solidFill>
                <a:prstClr val="black"/>
              </a:solidFill>
            </a:endParaRPr>
          </a:p>
        </p:txBody>
      </p:sp>
      <p:sp>
        <p:nvSpPr>
          <p:cNvPr id="39939"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B9F2DBE-8341-7E41-AC4E-0B9E3F831AC5}" type="slidenum">
              <a:rPr lang="en-US" sz="1200">
                <a:solidFill>
                  <a:prstClr val="black"/>
                </a:solidFill>
              </a:rPr>
              <a:pPr/>
              <a:t>8</a:t>
            </a:fld>
            <a:endParaRPr lang="en-US" sz="1200">
              <a:solidFill>
                <a:prstClr val="black"/>
              </a:solidFill>
            </a:endParaRPr>
          </a:p>
        </p:txBody>
      </p:sp>
      <p:sp>
        <p:nvSpPr>
          <p:cNvPr id="39939"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BB9F2DBE-8341-7E41-AC4E-0B9E3F831AC5}" type="slidenum">
              <a:rPr lang="en-US" sz="1200">
                <a:solidFill>
                  <a:prstClr val="black"/>
                </a:solidFill>
              </a:rPr>
              <a:pPr/>
              <a:t>9</a:t>
            </a:fld>
            <a:endParaRPr lang="en-US" sz="1200">
              <a:solidFill>
                <a:prstClr val="black"/>
              </a:solidFill>
            </a:endParaRPr>
          </a:p>
        </p:txBody>
      </p:sp>
      <p:sp>
        <p:nvSpPr>
          <p:cNvPr id="39939"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FAA26D3D-D897-4be2-8F04-BA451C77F1D7}">
              <ma14:placeholderFlag xmlns:ma14="http://schemas.microsoft.com/office/mac/drawingml/2011/main" xmlns=""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2"/>
          <p:cNvSpPr>
            <a:spLocks noChangeArrowheads="1"/>
          </p:cNvSpPr>
          <p:nvPr userDrawn="1"/>
        </p:nvSpPr>
        <p:spPr bwMode="auto">
          <a:xfrm>
            <a:off x="0" y="0"/>
            <a:ext cx="9144000" cy="6858000"/>
          </a:xfrm>
          <a:prstGeom prst="rect">
            <a:avLst/>
          </a:prstGeom>
          <a:solidFill>
            <a:srgbClr val="19194D"/>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3">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4">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297" name="Rectangle 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298" name="Rectangle 1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187741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581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673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847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1661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420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210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13771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9141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1815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303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6858000"/>
          </a:xfrm>
          <a:prstGeom prst="rect">
            <a:avLst/>
          </a:prstGeom>
          <a:solidFill>
            <a:srgbClr val="19194D"/>
          </a:solidFill>
          <a:ln w="9525">
            <a:solidFill>
              <a:srgbClr val="000000"/>
            </a:solidFill>
            <a:round/>
            <a:headEnd/>
            <a:tailEnd/>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9"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30"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1"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3200545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600" b="1">
          <a:solidFill>
            <a:srgbClr val="403C7F"/>
          </a:solidFill>
          <a:latin typeface="+mj-lt"/>
          <a:ea typeface="+mj-ea"/>
          <a:cs typeface="ＭＳ Ｐゴシック" charset="0"/>
        </a:defRPr>
      </a:lvl1pPr>
      <a:lvl2pPr algn="l" rtl="0" eaLnBrk="0" fontAlgn="base" hangingPunct="0">
        <a:spcBef>
          <a:spcPct val="0"/>
        </a:spcBef>
        <a:spcAft>
          <a:spcPct val="0"/>
        </a:spcAft>
        <a:defRPr sz="3600" b="1">
          <a:solidFill>
            <a:srgbClr val="403C7F"/>
          </a:solidFill>
          <a:latin typeface="Arial" charset="0"/>
          <a:ea typeface="ＭＳ Ｐゴシック" pitchFamily="84" charset="-128"/>
          <a:cs typeface="ＭＳ Ｐゴシック" charset="0"/>
        </a:defRPr>
      </a:lvl2pPr>
      <a:lvl3pPr algn="l" rtl="0" eaLnBrk="0" fontAlgn="base" hangingPunct="0">
        <a:spcBef>
          <a:spcPct val="0"/>
        </a:spcBef>
        <a:spcAft>
          <a:spcPct val="0"/>
        </a:spcAft>
        <a:defRPr sz="3600" b="1">
          <a:solidFill>
            <a:srgbClr val="403C7F"/>
          </a:solidFill>
          <a:latin typeface="Arial" charset="0"/>
          <a:ea typeface="ＭＳ Ｐゴシック" pitchFamily="84" charset="-128"/>
          <a:cs typeface="ＭＳ Ｐゴシック" charset="0"/>
        </a:defRPr>
      </a:lvl3pPr>
      <a:lvl4pPr algn="l" rtl="0" eaLnBrk="0" fontAlgn="base" hangingPunct="0">
        <a:spcBef>
          <a:spcPct val="0"/>
        </a:spcBef>
        <a:spcAft>
          <a:spcPct val="0"/>
        </a:spcAft>
        <a:defRPr sz="3600" b="1">
          <a:solidFill>
            <a:srgbClr val="403C7F"/>
          </a:solidFill>
          <a:latin typeface="Arial" charset="0"/>
          <a:ea typeface="ＭＳ Ｐゴシック" pitchFamily="84" charset="-128"/>
          <a:cs typeface="ＭＳ Ｐゴシック" charset="0"/>
        </a:defRPr>
      </a:lvl4pPr>
      <a:lvl5pPr algn="l" rtl="0" eaLnBrk="0" fontAlgn="base" hangingPunct="0">
        <a:spcBef>
          <a:spcPct val="0"/>
        </a:spcBef>
        <a:spcAft>
          <a:spcPct val="0"/>
        </a:spcAft>
        <a:defRPr sz="3600" b="1">
          <a:solidFill>
            <a:srgbClr val="403C7F"/>
          </a:solidFill>
          <a:latin typeface="Arial" charset="0"/>
          <a:ea typeface="ＭＳ Ｐゴシック" pitchFamily="84" charset="-128"/>
          <a:cs typeface="ＭＳ Ｐゴシック" charset="0"/>
        </a:defRPr>
      </a:lvl5pPr>
      <a:lvl6pPr marL="457200" algn="l" rtl="0" fontAlgn="base">
        <a:spcBef>
          <a:spcPct val="0"/>
        </a:spcBef>
        <a:spcAft>
          <a:spcPct val="0"/>
        </a:spcAft>
        <a:defRPr sz="3600" b="1">
          <a:solidFill>
            <a:srgbClr val="403C7F"/>
          </a:solidFill>
          <a:latin typeface="Arial" charset="0"/>
          <a:ea typeface="ＭＳ Ｐゴシック" pitchFamily="84" charset="-128"/>
        </a:defRPr>
      </a:lvl6pPr>
      <a:lvl7pPr marL="914400" algn="l" rtl="0" fontAlgn="base">
        <a:spcBef>
          <a:spcPct val="0"/>
        </a:spcBef>
        <a:spcAft>
          <a:spcPct val="0"/>
        </a:spcAft>
        <a:defRPr sz="3600" b="1">
          <a:solidFill>
            <a:srgbClr val="403C7F"/>
          </a:solidFill>
          <a:latin typeface="Arial" charset="0"/>
          <a:ea typeface="ＭＳ Ｐゴシック" pitchFamily="84" charset="-128"/>
        </a:defRPr>
      </a:lvl7pPr>
      <a:lvl8pPr marL="1371600" algn="l" rtl="0" fontAlgn="base">
        <a:spcBef>
          <a:spcPct val="0"/>
        </a:spcBef>
        <a:spcAft>
          <a:spcPct val="0"/>
        </a:spcAft>
        <a:defRPr sz="3600" b="1">
          <a:solidFill>
            <a:srgbClr val="403C7F"/>
          </a:solidFill>
          <a:latin typeface="Arial" charset="0"/>
          <a:ea typeface="ＭＳ Ｐゴシック" pitchFamily="84" charset="-128"/>
        </a:defRPr>
      </a:lvl8pPr>
      <a:lvl9pPr marL="1828800" algn="l" rtl="0" fontAlgn="base">
        <a:spcBef>
          <a:spcPct val="0"/>
        </a:spcBef>
        <a:spcAft>
          <a:spcPct val="0"/>
        </a:spcAft>
        <a:defRPr sz="3600" b="1">
          <a:solidFill>
            <a:srgbClr val="403C7F"/>
          </a:solidFill>
          <a:latin typeface="Arial" charset="0"/>
          <a:ea typeface="ＭＳ Ｐゴシック" pitchFamily="8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EDITION</a:t>
            </a:r>
            <a:endParaRPr lang="en-US" sz="2000" dirty="0">
              <a:latin typeface="Arial" charset="0"/>
              <a:ea typeface="ＭＳ Ｐゴシック" charset="0"/>
            </a:endParaRPr>
          </a:p>
        </p:txBody>
      </p:sp>
      <p:sp>
        <p:nvSpPr>
          <p:cNvPr id="5122" name="Rectangle 3"/>
          <p:cNvSpPr>
            <a:spLocks noGrp="1" noChangeArrowheads="1"/>
          </p:cNvSpPr>
          <p:nvPr>
            <p:ph type="subTitle" idx="1"/>
          </p:nvPr>
        </p:nvSpPr>
        <p:spPr>
          <a:xfrm>
            <a:off x="1447800" y="2853630"/>
            <a:ext cx="7391400" cy="2895600"/>
          </a:xfrm>
        </p:spPr>
        <p:txBody>
          <a:bodyPr/>
          <a:lstStyle/>
          <a:p>
            <a:pPr marL="0" indent="0" eaLnBrk="1" hangingPunct="1"/>
            <a:r>
              <a:rPr lang="en-US" b="1" dirty="0">
                <a:solidFill>
                  <a:srgbClr val="403C7F"/>
                </a:solidFill>
                <a:ea typeface="ＭＳ Ｐゴシック" charset="0"/>
              </a:rPr>
              <a:t>Unit 6: SHOWTIME</a:t>
            </a:r>
          </a:p>
          <a:p>
            <a:pPr marL="0" indent="0" eaLnBrk="1" hangingPunct="1"/>
            <a:r>
              <a:rPr lang="en-US" sz="2400" dirty="0">
                <a:solidFill>
                  <a:srgbClr val="403C7F"/>
                </a:solidFill>
                <a:ea typeface="ＭＳ Ｐゴシック" charset="0"/>
              </a:rPr>
              <a:t>Reversible Reactions and Chemical Equilibrium</a:t>
            </a:r>
            <a:endParaRPr lang="en-US" dirty="0">
              <a:solidFill>
                <a:srgbClr val="D2931F"/>
              </a:solidFill>
              <a:ea typeface="ＭＳ Ｐゴシック" charset="0"/>
            </a:endParaRPr>
          </a:p>
        </p:txBody>
      </p:sp>
    </p:spTree>
    <p:extLst>
      <p:ext uri="{BB962C8B-B14F-4D97-AF65-F5344CB8AC3E}">
        <p14:creationId xmlns:p14="http://schemas.microsoft.com/office/powerpoint/2010/main" val="2149832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dirty="0">
                <a:latin typeface="Arial" charset="0"/>
                <a:ea typeface="ＭＳ Ｐゴシック" charset="0"/>
              </a:rPr>
              <a:t>Discussion Notes (cont.)</a:t>
            </a:r>
          </a:p>
        </p:txBody>
      </p:sp>
      <p:sp>
        <p:nvSpPr>
          <p:cNvPr id="21506" name="Rectangle 3"/>
          <p:cNvSpPr>
            <a:spLocks noGrp="1" noChangeArrowheads="1"/>
          </p:cNvSpPr>
          <p:nvPr>
            <p:ph type="body" idx="1"/>
          </p:nvPr>
        </p:nvSpPr>
        <p:spPr>
          <a:xfrm>
            <a:off x="1295400" y="1984176"/>
            <a:ext cx="6934200" cy="3657600"/>
          </a:xfrm>
        </p:spPr>
        <p:txBody>
          <a:bodyPr/>
          <a:lstStyle/>
          <a:p>
            <a:pPr marL="0" indent="0" eaLnBrk="1" hangingPunct="1">
              <a:lnSpc>
                <a:spcPct val="90000"/>
              </a:lnSpc>
            </a:pPr>
            <a:r>
              <a:rPr lang="en-US" sz="2400" dirty="0" smtClean="0">
                <a:latin typeface="Palatino" charset="0"/>
                <a:ea typeface="ＭＳ Ｐゴシック" charset="0"/>
              </a:rPr>
              <a:t>Because there is a new value of </a:t>
            </a:r>
            <a:r>
              <a:rPr lang="en-US" sz="2400" i="1" dirty="0" smtClean="0">
                <a:latin typeface="Palatino" charset="0"/>
                <a:ea typeface="ＭＳ Ｐゴシック" charset="0"/>
              </a:rPr>
              <a:t>K</a:t>
            </a:r>
            <a:r>
              <a:rPr lang="en-US" sz="2400" dirty="0" smtClean="0">
                <a:latin typeface="Palatino" charset="0"/>
                <a:ea typeface="ＭＳ Ｐゴシック" charset="0"/>
              </a:rPr>
              <a:t>, the concentrations of starting substances and products change to satisfy the new equilibrium constant equation. </a:t>
            </a:r>
          </a:p>
          <a:p>
            <a:pPr marL="0" indent="0" eaLnBrk="1" hangingPunct="1">
              <a:lnSpc>
                <a:spcPct val="90000"/>
              </a:lnSpc>
            </a:pPr>
            <a:endParaRPr lang="en-US" sz="2400" dirty="0">
              <a:latin typeface="Palatino" charset="0"/>
              <a:ea typeface="ＭＳ Ｐゴシック" charset="0"/>
            </a:endParaRPr>
          </a:p>
          <a:p>
            <a:pPr marL="0" indent="0" eaLnBrk="1" hangingPunct="1">
              <a:lnSpc>
                <a:spcPct val="90000"/>
              </a:lnSpc>
            </a:pPr>
            <a:r>
              <a:rPr lang="en-US" sz="2400" dirty="0"/>
              <a:t>If you transfer heat to an endothermic reaction, more product will form to absorb the added energy. If you transfer heat to an </a:t>
            </a:r>
            <a:r>
              <a:rPr lang="en-US" sz="2400" dirty="0" err="1"/>
              <a:t>exo</a:t>
            </a:r>
            <a:r>
              <a:rPr lang="en-US" sz="2400" dirty="0"/>
              <a:t>-thermic reaction, more starting sub-stance will form to remove the added energy. This is referred to as Le </a:t>
            </a:r>
            <a:r>
              <a:rPr lang="en-US" sz="2400" dirty="0" err="1" smtClean="0"/>
              <a:t>Châtelier’s</a:t>
            </a:r>
            <a:r>
              <a:rPr lang="en-US" sz="2400" dirty="0" smtClean="0"/>
              <a:t> </a:t>
            </a:r>
            <a:r>
              <a:rPr lang="en-US" sz="2400" dirty="0"/>
              <a:t>principle.</a:t>
            </a:r>
          </a:p>
          <a:p>
            <a:pPr marL="0" indent="0" eaLnBrk="1" hangingPunct="1">
              <a:lnSpc>
                <a:spcPct val="90000"/>
              </a:lnSpc>
            </a:pPr>
            <a:endParaRPr lang="en-US" sz="2200" dirty="0">
              <a:latin typeface="Palatino" charset="0"/>
              <a:ea typeface="ＭＳ Ｐゴシック" charset="0"/>
            </a:endParaRPr>
          </a:p>
        </p:txBody>
      </p:sp>
    </p:spTree>
    <p:extLst>
      <p:ext uri="{BB962C8B-B14F-4D97-AF65-F5344CB8AC3E}">
        <p14:creationId xmlns:p14="http://schemas.microsoft.com/office/powerpoint/2010/main" val="1579613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1295400" y="914400"/>
            <a:ext cx="7391400" cy="914400"/>
          </a:xfrm>
        </p:spPr>
        <p:txBody>
          <a:bodyPr/>
          <a:lstStyle/>
          <a:p>
            <a:pPr eaLnBrk="1" hangingPunct="1"/>
            <a:r>
              <a:rPr lang="en-US">
                <a:latin typeface="Arial" charset="0"/>
                <a:ea typeface="ＭＳ Ｐゴシック" charset="0"/>
              </a:rPr>
              <a:t>Wrap Up</a:t>
            </a:r>
          </a:p>
        </p:txBody>
      </p:sp>
      <p:sp>
        <p:nvSpPr>
          <p:cNvPr id="23554" name="Rectangle 3"/>
          <p:cNvSpPr>
            <a:spLocks noGrp="1" noChangeArrowheads="1"/>
          </p:cNvSpPr>
          <p:nvPr>
            <p:ph type="body" idx="1"/>
          </p:nvPr>
        </p:nvSpPr>
        <p:spPr>
          <a:xfrm>
            <a:off x="1295400" y="1676400"/>
            <a:ext cx="7315200" cy="4114800"/>
          </a:xfrm>
        </p:spPr>
        <p:txBody>
          <a:bodyPr/>
          <a:lstStyle/>
          <a:p>
            <a:pPr marL="0" indent="0" eaLnBrk="1" hangingPunct="1">
              <a:lnSpc>
                <a:spcPct val="90000"/>
              </a:lnSpc>
            </a:pPr>
            <a:r>
              <a:rPr lang="en-US" sz="2400">
                <a:latin typeface="Palatino" charset="0"/>
                <a:ea typeface="ＭＳ Ｐゴシック" charset="0"/>
              </a:rPr>
              <a:t>What happens to a system at equilibrium when conditions change?</a:t>
            </a:r>
          </a:p>
          <a:p>
            <a:pPr marL="457200" lvl="1" indent="-342900" eaLnBrk="1" hangingPunct="1">
              <a:lnSpc>
                <a:spcPct val="90000"/>
              </a:lnSpc>
            </a:pPr>
            <a:r>
              <a:rPr lang="en-US" sz="2400">
                <a:latin typeface="Palatino" charset="0"/>
                <a:ea typeface="ＭＳ Ｐゴシック" charset="0"/>
              </a:rPr>
              <a:t>When conditions change for a system at equilibrium, the system will respond by reducing the effect of the change. This is known as Le Châtelier</a:t>
            </a:r>
            <a:r>
              <a:rPr lang="ja-JP" altLang="en-US" sz="2400">
                <a:latin typeface="Palatino" charset="0"/>
                <a:ea typeface="ＭＳ Ｐゴシック" charset="0"/>
              </a:rPr>
              <a:t>’</a:t>
            </a:r>
            <a:r>
              <a:rPr lang="en-US" altLang="ja-JP" sz="2400">
                <a:latin typeface="Palatino" charset="0"/>
                <a:ea typeface="ＭＳ Ｐゴシック" charset="0"/>
              </a:rPr>
              <a:t>s principle.</a:t>
            </a:r>
          </a:p>
          <a:p>
            <a:pPr marL="457200" lvl="1" indent="-342900" eaLnBrk="1" hangingPunct="1">
              <a:lnSpc>
                <a:spcPct val="90000"/>
              </a:lnSpc>
            </a:pPr>
            <a:r>
              <a:rPr lang="en-US" sz="2400">
                <a:latin typeface="Palatino" charset="0"/>
                <a:ea typeface="ＭＳ Ｐゴシック" charset="0"/>
              </a:rPr>
              <a:t>The condition that changes may be temperature, concentration, or pressure. The last two do not change the value of K, but a change in temperature does.</a:t>
            </a:r>
          </a:p>
          <a:p>
            <a:pPr marL="457200" lvl="1" indent="-342900" eaLnBrk="1" hangingPunct="1">
              <a:lnSpc>
                <a:spcPct val="90000"/>
              </a:lnSpc>
            </a:pPr>
            <a:r>
              <a:rPr lang="en-US" sz="2400">
                <a:latin typeface="Palatino" charset="0"/>
                <a:ea typeface="ＭＳ Ｐゴシック" charset="0"/>
              </a:rPr>
              <a:t>The exact nature of the shift in a reversible reaction is predictable and depends on the type of change encountered by the system.</a:t>
            </a:r>
          </a:p>
        </p:txBody>
      </p:sp>
    </p:spTree>
    <p:extLst>
      <p:ext uri="{BB962C8B-B14F-4D97-AF65-F5344CB8AC3E}">
        <p14:creationId xmlns:p14="http://schemas.microsoft.com/office/powerpoint/2010/main" val="22087934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noFill/>
        </p:spPr>
        <p:txBody>
          <a:bodyPr/>
          <a:lstStyle/>
          <a:p>
            <a:pPr eaLnBrk="1" hangingPunct="1"/>
            <a:r>
              <a:rPr lang="en-US">
                <a:latin typeface="Arial" charset="0"/>
                <a:ea typeface="ＭＳ Ｐゴシック" charset="0"/>
              </a:rPr>
              <a:t>Check</a:t>
            </a:r>
            <a:r>
              <a:rPr lang="en-US" smtClean="0">
                <a:latin typeface="Arial" charset="0"/>
                <a:ea typeface="ＭＳ Ｐゴシック" charset="0"/>
              </a:rPr>
              <a:t>-In</a:t>
            </a:r>
            <a:endParaRPr lang="en-US" dirty="0">
              <a:latin typeface="Arial" charset="0"/>
              <a:ea typeface="ＭＳ Ｐゴシック" charset="0"/>
            </a:endParaRPr>
          </a:p>
        </p:txBody>
      </p:sp>
      <p:sp>
        <p:nvSpPr>
          <p:cNvPr id="25602" name="Rectangle 3"/>
          <p:cNvSpPr>
            <a:spLocks noGrp="1" noChangeArrowheads="1"/>
          </p:cNvSpPr>
          <p:nvPr>
            <p:ph type="body" idx="1"/>
          </p:nvPr>
        </p:nvSpPr>
        <p:spPr>
          <a:xfrm>
            <a:off x="1295400" y="2133600"/>
            <a:ext cx="6460912" cy="2667000"/>
          </a:xfrm>
        </p:spPr>
        <p:txBody>
          <a:bodyPr/>
          <a:lstStyle/>
          <a:p>
            <a:pPr marL="0" indent="0" eaLnBrk="1" hangingPunct="1"/>
            <a:r>
              <a:rPr lang="en-US" sz="2200" dirty="0" smtClean="0">
                <a:latin typeface="Palatino" charset="0"/>
                <a:ea typeface="ＭＳ Ｐゴシック" charset="0"/>
              </a:rPr>
              <a:t>Imagine </a:t>
            </a:r>
            <a:r>
              <a:rPr lang="en-US" sz="2200" dirty="0">
                <a:latin typeface="Palatino" charset="0"/>
                <a:ea typeface="ＭＳ Ｐゴシック" charset="0"/>
              </a:rPr>
              <a:t>you have an orange solution of 0.001 M </a:t>
            </a:r>
            <a:r>
              <a:rPr lang="en-US" sz="2200" dirty="0" smtClean="0">
                <a:latin typeface="Palatino" charset="0"/>
                <a:ea typeface="ＭＳ Ｐゴシック" charset="0"/>
              </a:rPr>
              <a:t>FeSCN</a:t>
            </a:r>
            <a:r>
              <a:rPr lang="en-US" sz="2200" baseline="30000" dirty="0" smtClean="0">
                <a:latin typeface="Palatino" charset="0"/>
                <a:ea typeface="ＭＳ Ｐゴシック" charset="0"/>
              </a:rPr>
              <a:t>2+ </a:t>
            </a:r>
            <a:r>
              <a:rPr lang="en-US" sz="2200" dirty="0" smtClean="0">
                <a:latin typeface="Palatino" charset="0"/>
                <a:ea typeface="ＭＳ Ｐゴシック" charset="0"/>
              </a:rPr>
              <a:t>(</a:t>
            </a:r>
            <a:r>
              <a:rPr lang="en-US" sz="2200" i="1" dirty="0" err="1">
                <a:latin typeface="Palatino" charset="0"/>
                <a:ea typeface="ＭＳ Ｐゴシック" charset="0"/>
              </a:rPr>
              <a:t>aq</a:t>
            </a:r>
            <a:r>
              <a:rPr lang="en-US" sz="2200" dirty="0">
                <a:latin typeface="Palatino" charset="0"/>
                <a:ea typeface="ＭＳ Ｐゴシック" charset="0"/>
              </a:rPr>
              <a:t>). You add </a:t>
            </a:r>
            <a:r>
              <a:rPr lang="en-US" sz="2200" dirty="0" smtClean="0">
                <a:latin typeface="Palatino" charset="0"/>
                <a:ea typeface="ＭＳ Ｐゴシック" charset="0"/>
              </a:rPr>
              <a:t>Ag</a:t>
            </a:r>
            <a:r>
              <a:rPr lang="en-US" sz="2200" baseline="30000" dirty="0" smtClean="0">
                <a:latin typeface="Palatino" charset="0"/>
                <a:ea typeface="ＭＳ Ｐゴシック" charset="0"/>
              </a:rPr>
              <a:t>+</a:t>
            </a:r>
            <a:r>
              <a:rPr lang="en-US" sz="2200" dirty="0" smtClean="0">
                <a:latin typeface="Palatino" charset="0"/>
                <a:ea typeface="ＭＳ Ｐゴシック" charset="0"/>
              </a:rPr>
              <a:t>(</a:t>
            </a:r>
            <a:r>
              <a:rPr lang="en-US" sz="2200" i="1" dirty="0" err="1">
                <a:latin typeface="Palatino" charset="0"/>
                <a:ea typeface="ＭＳ Ｐゴシック" charset="0"/>
              </a:rPr>
              <a:t>aq</a:t>
            </a:r>
            <a:r>
              <a:rPr lang="en-US" sz="2200" dirty="0">
                <a:latin typeface="Palatino" charset="0"/>
                <a:ea typeface="ＭＳ Ｐゴシック" charset="0"/>
              </a:rPr>
              <a:t>) to the solution. This causes the precipitation of </a:t>
            </a:r>
            <a:r>
              <a:rPr lang="en-US" sz="2200" dirty="0" err="1">
                <a:latin typeface="Palatino" charset="0"/>
                <a:ea typeface="ＭＳ Ｐゴシック" charset="0"/>
              </a:rPr>
              <a:t>AgSCN</a:t>
            </a:r>
            <a:r>
              <a:rPr lang="en-US" sz="2200" dirty="0">
                <a:latin typeface="Palatino" charset="0"/>
                <a:ea typeface="ＭＳ Ｐゴシック" charset="0"/>
              </a:rPr>
              <a:t>(</a:t>
            </a:r>
            <a:r>
              <a:rPr lang="en-US" sz="2200" i="1" dirty="0">
                <a:latin typeface="Palatino" charset="0"/>
                <a:ea typeface="ＭＳ Ｐゴシック" charset="0"/>
              </a:rPr>
              <a:t>s</a:t>
            </a:r>
            <a:r>
              <a:rPr lang="en-US" sz="2200" dirty="0">
                <a:latin typeface="Palatino" charset="0"/>
                <a:ea typeface="ＭＳ Ｐゴシック" charset="0"/>
              </a:rPr>
              <a:t>), thereby removing </a:t>
            </a:r>
            <a:r>
              <a:rPr lang="en-US" sz="2200" dirty="0" smtClean="0">
                <a:latin typeface="Palatino" charset="0"/>
                <a:ea typeface="ＭＳ Ｐゴシック" charset="0"/>
              </a:rPr>
              <a:t>SCN</a:t>
            </a:r>
            <a:r>
              <a:rPr lang="en-US" sz="2200" baseline="30000" dirty="0" smtClean="0">
                <a:latin typeface="Palatino" charset="0"/>
                <a:ea typeface="ＭＳ Ｐゴシック" charset="0"/>
              </a:rPr>
              <a:t>-</a:t>
            </a:r>
            <a:r>
              <a:rPr lang="en-US" sz="2200" dirty="0" smtClean="0">
                <a:latin typeface="Palatino" charset="0"/>
                <a:ea typeface="ＭＳ Ｐゴシック" charset="0"/>
              </a:rPr>
              <a:t>(</a:t>
            </a:r>
            <a:r>
              <a:rPr lang="en-US" sz="2200" i="1" dirty="0" err="1">
                <a:latin typeface="Palatino" charset="0"/>
                <a:ea typeface="ＭＳ Ｐゴシック" charset="0"/>
              </a:rPr>
              <a:t>aq</a:t>
            </a:r>
            <a:r>
              <a:rPr lang="en-US" sz="2200" dirty="0">
                <a:latin typeface="Palatino" charset="0"/>
                <a:ea typeface="ＭＳ Ｐゴシック" charset="0"/>
              </a:rPr>
              <a:t>) from the solution. Use Le </a:t>
            </a:r>
            <a:r>
              <a:rPr lang="en-US" sz="2200" dirty="0" err="1">
                <a:latin typeface="Palatino" charset="0"/>
                <a:ea typeface="ＭＳ Ｐゴシック" charset="0"/>
              </a:rPr>
              <a:t>Châtelier’s</a:t>
            </a:r>
            <a:r>
              <a:rPr lang="en-US" sz="2200" dirty="0">
                <a:latin typeface="Palatino" charset="0"/>
                <a:ea typeface="ＭＳ Ｐゴシック" charset="0"/>
              </a:rPr>
              <a:t> principle to predict the color change</a:t>
            </a:r>
            <a:r>
              <a:rPr lang="en-US" sz="2200" dirty="0" smtClean="0">
                <a:latin typeface="Palatino" charset="0"/>
                <a:ea typeface="ＭＳ Ｐゴシック" charset="0"/>
              </a:rPr>
              <a:t>.</a:t>
            </a:r>
            <a:endParaRPr lang="en-US" altLang="ja-JP" sz="2400" dirty="0" smtClean="0">
              <a:latin typeface="Palatino" charset="0"/>
              <a:ea typeface="ＭＳ Ｐゴシック" charset="0"/>
            </a:endParaRPr>
          </a:p>
        </p:txBody>
      </p:sp>
    </p:spTree>
    <p:extLst>
      <p:ext uri="{BB962C8B-B14F-4D97-AF65-F5344CB8AC3E}">
        <p14:creationId xmlns:p14="http://schemas.microsoft.com/office/powerpoint/2010/main" val="2121480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dirty="0">
                <a:latin typeface="Arial" charset="0"/>
                <a:ea typeface="ＭＳ Ｐゴシック" charset="0"/>
              </a:rPr>
              <a:t>Discussion Notes (cont.)</a:t>
            </a:r>
          </a:p>
        </p:txBody>
      </p:sp>
      <p:sp>
        <p:nvSpPr>
          <p:cNvPr id="21506" name="Rectangle 3"/>
          <p:cNvSpPr>
            <a:spLocks noGrp="1" noChangeArrowheads="1"/>
          </p:cNvSpPr>
          <p:nvPr>
            <p:ph type="body" idx="1"/>
          </p:nvPr>
        </p:nvSpPr>
        <p:spPr>
          <a:xfrm>
            <a:off x="1295400" y="1984176"/>
            <a:ext cx="6934200" cy="3657600"/>
          </a:xfrm>
        </p:spPr>
        <p:txBody>
          <a:bodyPr/>
          <a:lstStyle/>
          <a:p>
            <a:pPr marL="0" indent="0" eaLnBrk="1" hangingPunct="1">
              <a:lnSpc>
                <a:spcPct val="90000"/>
              </a:lnSpc>
            </a:pPr>
            <a:endParaRPr lang="en-US" sz="2200" dirty="0" smtClean="0">
              <a:latin typeface="Palatino" charset="0"/>
              <a:ea typeface="ＭＳ Ｐゴシック" charset="0"/>
            </a:endParaRPr>
          </a:p>
          <a:p>
            <a:pPr marL="0" indent="0" eaLnBrk="1" hangingPunct="1">
              <a:lnSpc>
                <a:spcPct val="90000"/>
              </a:lnSpc>
            </a:pPr>
            <a:r>
              <a:rPr lang="en-US" sz="2200" dirty="0" smtClean="0">
                <a:latin typeface="Palatino" charset="0"/>
                <a:ea typeface="ＭＳ Ｐゴシック" charset="0"/>
              </a:rPr>
              <a:t>Because there is a new value of </a:t>
            </a:r>
            <a:r>
              <a:rPr lang="en-US" sz="2200" i="1" dirty="0" smtClean="0">
                <a:latin typeface="Palatino" charset="0"/>
                <a:ea typeface="ＭＳ Ｐゴシック" charset="0"/>
              </a:rPr>
              <a:t>K</a:t>
            </a:r>
            <a:r>
              <a:rPr lang="en-US" sz="2200" dirty="0" smtClean="0">
                <a:latin typeface="Palatino" charset="0"/>
                <a:ea typeface="ＭＳ Ｐゴシック" charset="0"/>
              </a:rPr>
              <a:t>, the concentrations of starting substances and products change to satisfy the new equilibrium constant equation. </a:t>
            </a:r>
          </a:p>
          <a:p>
            <a:pPr marL="0" indent="0" eaLnBrk="1" hangingPunct="1">
              <a:lnSpc>
                <a:spcPct val="90000"/>
              </a:lnSpc>
            </a:pPr>
            <a:endParaRPr lang="en-US" sz="2200" dirty="0">
              <a:latin typeface="Palatino" charset="0"/>
              <a:ea typeface="ＭＳ Ｐゴシック" charset="0"/>
            </a:endParaRPr>
          </a:p>
          <a:p>
            <a:pPr marL="0" indent="0" eaLnBrk="1" hangingPunct="1">
              <a:lnSpc>
                <a:spcPct val="90000"/>
              </a:lnSpc>
            </a:pPr>
            <a:r>
              <a:rPr lang="en-US" sz="2200" dirty="0" smtClean="0">
                <a:latin typeface="Palatino" charset="0"/>
                <a:ea typeface="ＭＳ Ｐゴシック" charset="0"/>
              </a:rPr>
              <a:t>If the forward process is exothermic (heat is released)</a:t>
            </a:r>
            <a:r>
              <a:rPr lang="en-US" sz="2200" dirty="0">
                <a:latin typeface="Palatino" charset="0"/>
                <a:ea typeface="ＭＳ Ｐゴシック" charset="0"/>
              </a:rPr>
              <a:t>, the value of</a:t>
            </a:r>
            <a:r>
              <a:rPr lang="en-US" sz="2200" i="1" dirty="0">
                <a:latin typeface="Palatino" charset="0"/>
                <a:ea typeface="ＭＳ Ｐゴシック" charset="0"/>
              </a:rPr>
              <a:t> K </a:t>
            </a:r>
            <a:r>
              <a:rPr lang="en-US" sz="2200" dirty="0">
                <a:latin typeface="Palatino" charset="0"/>
                <a:ea typeface="ＭＳ Ｐゴシック" charset="0"/>
              </a:rPr>
              <a:t>gets smaller as the temperature is raised. </a:t>
            </a:r>
            <a:endParaRPr lang="en-US" sz="2200" dirty="0" smtClean="0">
              <a:latin typeface="Palatino" charset="0"/>
              <a:ea typeface="ＭＳ Ｐゴシック" charset="0"/>
            </a:endParaRPr>
          </a:p>
          <a:p>
            <a:pPr marL="0" indent="0" eaLnBrk="1" hangingPunct="1">
              <a:lnSpc>
                <a:spcPct val="90000"/>
              </a:lnSpc>
            </a:pPr>
            <a:endParaRPr lang="en-US" sz="2200" dirty="0">
              <a:latin typeface="Palatino" charset="0"/>
              <a:ea typeface="ＭＳ Ｐゴシック" charset="0"/>
            </a:endParaRPr>
          </a:p>
          <a:p>
            <a:pPr marL="0" indent="0" eaLnBrk="1" hangingPunct="1">
              <a:lnSpc>
                <a:spcPct val="90000"/>
              </a:lnSpc>
            </a:pPr>
            <a:r>
              <a:rPr lang="en-US" sz="2200" dirty="0" smtClean="0">
                <a:latin typeface="Palatino" charset="0"/>
                <a:ea typeface="ＭＳ Ｐゴシック" charset="0"/>
              </a:rPr>
              <a:t>Likewise</a:t>
            </a:r>
            <a:r>
              <a:rPr lang="en-US" sz="2200" dirty="0">
                <a:latin typeface="Palatino" charset="0"/>
                <a:ea typeface="ＭＳ Ｐゴシック" charset="0"/>
              </a:rPr>
              <a:t>, if the forward process is endothermic (heat is required), the value of </a:t>
            </a:r>
            <a:r>
              <a:rPr lang="en-US" sz="2200" i="1" dirty="0">
                <a:latin typeface="Palatino" charset="0"/>
                <a:ea typeface="ＭＳ Ｐゴシック" charset="0"/>
              </a:rPr>
              <a:t>K</a:t>
            </a:r>
            <a:r>
              <a:rPr lang="en-US" sz="2200" dirty="0">
                <a:latin typeface="Palatino" charset="0"/>
                <a:ea typeface="ＭＳ Ｐゴシック" charset="0"/>
              </a:rPr>
              <a:t> gets larger as the temperature is raised.</a:t>
            </a:r>
          </a:p>
        </p:txBody>
      </p:sp>
    </p:spTree>
    <p:extLst>
      <p:ext uri="{BB962C8B-B14F-4D97-AF65-F5344CB8AC3E}">
        <p14:creationId xmlns:p14="http://schemas.microsoft.com/office/powerpoint/2010/main" val="4208725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US">
                <a:latin typeface="Arial" charset="0"/>
                <a:ea typeface="ＭＳ Ｐゴシック" charset="0"/>
              </a:rPr>
              <a:t>Lesson 122: How Pushy</a:t>
            </a:r>
          </a:p>
        </p:txBody>
      </p:sp>
      <p:sp>
        <p:nvSpPr>
          <p:cNvPr id="9218"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Le Châtelier</a:t>
            </a:r>
            <a:r>
              <a:rPr lang="ja-JP" altLang="en-US" b="1">
                <a:latin typeface="Palatino" charset="0"/>
                <a:ea typeface="ＭＳ Ｐゴシック" charset="0"/>
              </a:rPr>
              <a:t>’</a:t>
            </a:r>
            <a:r>
              <a:rPr lang="en-US" altLang="ja-JP" b="1">
                <a:latin typeface="Palatino" charset="0"/>
                <a:ea typeface="ＭＳ Ｐゴシック" charset="0"/>
              </a:rPr>
              <a:t>s Principle</a:t>
            </a:r>
            <a:endParaRPr lang="en-US" b="1">
              <a:latin typeface="Palatino" charset="0"/>
              <a:ea typeface="ＭＳ Ｐゴシック" charset="0"/>
            </a:endParaRPr>
          </a:p>
        </p:txBody>
      </p:sp>
    </p:spTree>
    <p:extLst>
      <p:ext uri="{BB962C8B-B14F-4D97-AF65-F5344CB8AC3E}">
        <p14:creationId xmlns:p14="http://schemas.microsoft.com/office/powerpoint/2010/main" val="1136938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dirty="0" err="1">
                <a:latin typeface="Arial" charset="0"/>
                <a:ea typeface="ＭＳ Ｐゴシック" charset="0"/>
              </a:rPr>
              <a:t>ChemCatalyst</a:t>
            </a:r>
            <a:endParaRPr lang="en-US" dirty="0">
              <a:latin typeface="Arial" charset="0"/>
              <a:ea typeface="ＭＳ Ｐゴシック" charset="0"/>
            </a:endParaRPr>
          </a:p>
        </p:txBody>
      </p:sp>
      <p:sp>
        <p:nvSpPr>
          <p:cNvPr id="11266" name="Rectangle 3"/>
          <p:cNvSpPr>
            <a:spLocks noGrp="1" noChangeArrowheads="1"/>
          </p:cNvSpPr>
          <p:nvPr>
            <p:ph type="body" idx="1"/>
          </p:nvPr>
        </p:nvSpPr>
        <p:spPr>
          <a:xfrm>
            <a:off x="1295400" y="1981200"/>
            <a:ext cx="7239000" cy="4267200"/>
          </a:xfrm>
        </p:spPr>
        <p:txBody>
          <a:bodyPr/>
          <a:lstStyle/>
          <a:p>
            <a:pPr marL="0" indent="0" eaLnBrk="1" hangingPunct="1"/>
            <a:r>
              <a:rPr lang="en-US" sz="2200" dirty="0" smtClean="0">
                <a:latin typeface="Palatino" charset="0"/>
                <a:ea typeface="ＭＳ Ｐゴシック" charset="0"/>
              </a:rPr>
              <a:t>Im</a:t>
            </a:r>
            <a:r>
              <a:rPr lang="en-US" sz="2000" dirty="0" smtClean="0">
                <a:latin typeface="Palatino" charset="0"/>
                <a:ea typeface="ＭＳ Ｐゴシック" charset="0"/>
              </a:rPr>
              <a:t>agine </a:t>
            </a:r>
            <a:r>
              <a:rPr lang="en-US" sz="2000" dirty="0">
                <a:latin typeface="Palatino" charset="0"/>
                <a:ea typeface="ＭＳ Ｐゴシック" charset="0"/>
              </a:rPr>
              <a:t>that you have a test tube with a solution of iron (III) </a:t>
            </a:r>
            <a:r>
              <a:rPr lang="en-US" sz="2000" dirty="0" err="1" smtClean="0">
                <a:latin typeface="Palatino" charset="0"/>
                <a:ea typeface="ＭＳ Ｐゴシック" charset="0"/>
              </a:rPr>
              <a:t>thiocyanate</a:t>
            </a:r>
            <a:r>
              <a:rPr lang="en-US" sz="2000" dirty="0" smtClean="0">
                <a:latin typeface="Palatino" charset="0"/>
                <a:ea typeface="ＭＳ Ｐゴシック" charset="0"/>
              </a:rPr>
              <a:t> ions FeSCN</a:t>
            </a:r>
            <a:r>
              <a:rPr lang="en-US" sz="2000" baseline="30000" dirty="0" smtClean="0">
                <a:latin typeface="Palatino" charset="0"/>
                <a:ea typeface="ＭＳ Ｐゴシック" charset="0"/>
              </a:rPr>
              <a:t>2</a:t>
            </a:r>
            <a:r>
              <a:rPr lang="en-US" sz="2000" baseline="30000" dirty="0">
                <a:latin typeface="Palatino" charset="0"/>
                <a:ea typeface="ＭＳ Ｐゴシック" charset="0"/>
              </a:rPr>
              <a:t>+</a:t>
            </a:r>
            <a:r>
              <a:rPr lang="en-US" sz="2000" dirty="0" smtClean="0">
                <a:latin typeface="Palatino" charset="0"/>
                <a:ea typeface="ＭＳ Ｐゴシック" charset="0"/>
              </a:rPr>
              <a:t>. </a:t>
            </a:r>
            <a:r>
              <a:rPr lang="en-US" sz="2000" dirty="0">
                <a:latin typeface="Palatino" charset="0"/>
                <a:ea typeface="ＭＳ Ｐゴシック" charset="0"/>
              </a:rPr>
              <a:t>The solution is an equilibrium mixture in which FeSCN</a:t>
            </a:r>
            <a:r>
              <a:rPr lang="en-US" sz="2000" baseline="30000" dirty="0">
                <a:latin typeface="Palatino" charset="0"/>
                <a:ea typeface="ＭＳ Ｐゴシック" charset="0"/>
              </a:rPr>
              <a:t>2</a:t>
            </a:r>
            <a:r>
              <a:rPr lang="en-US" sz="2000" baseline="30000" dirty="0" smtClean="0">
                <a:latin typeface="Palatino" charset="0"/>
                <a:ea typeface="ＭＳ Ｐゴシック" charset="0"/>
              </a:rPr>
              <a:t>+</a:t>
            </a:r>
            <a:r>
              <a:rPr lang="en-US" sz="2000" dirty="0">
                <a:latin typeface="Palatino" charset="0"/>
                <a:ea typeface="ＭＳ Ｐゴシック" charset="0"/>
              </a:rPr>
              <a:t> </a:t>
            </a:r>
            <a:r>
              <a:rPr lang="en-US" sz="2000" dirty="0" smtClean="0">
                <a:latin typeface="Palatino" charset="0"/>
                <a:ea typeface="ＭＳ Ｐゴシック" charset="0"/>
              </a:rPr>
              <a:t>dissociates </a:t>
            </a:r>
            <a:r>
              <a:rPr lang="en-US" sz="2000" dirty="0">
                <a:latin typeface="Palatino" charset="0"/>
                <a:ea typeface="ＭＳ Ｐゴシック" charset="0"/>
              </a:rPr>
              <a:t>to iron (III) ions, </a:t>
            </a:r>
            <a:r>
              <a:rPr lang="en-US" sz="2000" dirty="0" smtClean="0">
                <a:latin typeface="Palatino" charset="0"/>
                <a:ea typeface="ＭＳ Ｐゴシック" charset="0"/>
              </a:rPr>
              <a:t>Fe</a:t>
            </a:r>
            <a:r>
              <a:rPr lang="en-US" sz="2000" baseline="30000" dirty="0" smtClean="0">
                <a:latin typeface="Palatino" charset="0"/>
                <a:ea typeface="ＭＳ Ｐゴシック" charset="0"/>
              </a:rPr>
              <a:t>3+</a:t>
            </a:r>
            <a:r>
              <a:rPr lang="en-US" sz="2000" dirty="0" smtClean="0">
                <a:latin typeface="Palatino" charset="0"/>
                <a:ea typeface="ＭＳ Ｐゴシック" charset="0"/>
              </a:rPr>
              <a:t>, </a:t>
            </a:r>
            <a:r>
              <a:rPr lang="en-US" sz="2000" dirty="0">
                <a:latin typeface="Palatino" charset="0"/>
                <a:ea typeface="ＭＳ Ｐゴシック" charset="0"/>
              </a:rPr>
              <a:t>and </a:t>
            </a:r>
            <a:r>
              <a:rPr lang="en-US" sz="2000" dirty="0" err="1">
                <a:latin typeface="Palatino" charset="0"/>
                <a:ea typeface="ＭＳ Ｐゴシック" charset="0"/>
              </a:rPr>
              <a:t>thiocyanate</a:t>
            </a:r>
            <a:r>
              <a:rPr lang="en-US" sz="2000" dirty="0">
                <a:latin typeface="Palatino" charset="0"/>
                <a:ea typeface="ＭＳ Ｐゴシック" charset="0"/>
              </a:rPr>
              <a:t> ions, SCN</a:t>
            </a:r>
            <a:r>
              <a:rPr lang="en-US" sz="2000" baseline="30000" dirty="0">
                <a:latin typeface="Palatino" charset="0"/>
                <a:ea typeface="ＭＳ Ｐゴシック" charset="0"/>
              </a:rPr>
              <a:t>–</a:t>
            </a:r>
            <a:r>
              <a:rPr lang="en-US" sz="2000" dirty="0" smtClean="0">
                <a:latin typeface="Palatino" charset="0"/>
                <a:ea typeface="ＭＳ Ｐゴシック" charset="0"/>
              </a:rPr>
              <a:t>.</a:t>
            </a:r>
            <a:endParaRPr lang="en-US" sz="2000" dirty="0">
              <a:latin typeface="Palatino" charset="0"/>
              <a:ea typeface="ＭＳ Ｐゴシック" charset="0"/>
            </a:endParaRPr>
          </a:p>
          <a:p>
            <a:pPr marL="0" indent="0" eaLnBrk="1" hangingPunct="1"/>
            <a:r>
              <a:rPr lang="en-US" sz="2400" dirty="0" smtClean="0">
                <a:latin typeface="Palatino" charset="0"/>
                <a:ea typeface="ＭＳ Ｐゴシック" charset="0"/>
              </a:rPr>
              <a:t>    </a:t>
            </a:r>
            <a:r>
              <a:rPr lang="en-US" sz="2200" dirty="0" smtClean="0">
                <a:latin typeface="Palatino" charset="0"/>
                <a:ea typeface="ＭＳ Ｐゴシック" charset="0"/>
              </a:rPr>
              <a:t>      FeSCN</a:t>
            </a:r>
            <a:r>
              <a:rPr lang="en-US" sz="2200" baseline="30000" dirty="0" smtClean="0">
                <a:latin typeface="Palatino" charset="0"/>
                <a:ea typeface="ＭＳ Ｐゴシック" charset="0"/>
              </a:rPr>
              <a:t>2</a:t>
            </a:r>
            <a:r>
              <a:rPr lang="en-US" sz="2200" baseline="30000" dirty="0">
                <a:latin typeface="Palatino" charset="0"/>
                <a:ea typeface="ＭＳ Ｐゴシック" charset="0"/>
              </a:rPr>
              <a:t>+</a:t>
            </a:r>
            <a:r>
              <a:rPr lang="en-US" sz="2200" dirty="0">
                <a:latin typeface="Palatino" charset="0"/>
                <a:ea typeface="ＭＳ Ｐゴシック" charset="0"/>
              </a:rPr>
              <a:t>(</a:t>
            </a:r>
            <a:r>
              <a:rPr lang="en-US" sz="2200" i="1" dirty="0" err="1">
                <a:latin typeface="Palatino" charset="0"/>
                <a:ea typeface="ＭＳ Ｐゴシック" charset="0"/>
              </a:rPr>
              <a:t>aq</a:t>
            </a:r>
            <a:r>
              <a:rPr lang="en-US" sz="2200" dirty="0" smtClean="0">
                <a:latin typeface="Palatino" charset="0"/>
                <a:ea typeface="ＭＳ Ｐゴシック" charset="0"/>
              </a:rPr>
              <a:t>)             Fe</a:t>
            </a:r>
            <a:r>
              <a:rPr lang="en-US" sz="2200" baseline="30000" dirty="0" smtClean="0">
                <a:latin typeface="Palatino" charset="0"/>
                <a:ea typeface="ＭＳ Ｐゴシック" charset="0"/>
              </a:rPr>
              <a:t>3</a:t>
            </a:r>
            <a:r>
              <a:rPr lang="en-US" sz="2200" baseline="30000" dirty="0">
                <a:latin typeface="Palatino" charset="0"/>
                <a:ea typeface="ＭＳ Ｐゴシック" charset="0"/>
              </a:rPr>
              <a:t>+</a:t>
            </a:r>
            <a:r>
              <a:rPr lang="en-US" sz="2200" dirty="0">
                <a:latin typeface="Palatino" charset="0"/>
                <a:ea typeface="ＭＳ Ｐゴシック" charset="0"/>
              </a:rPr>
              <a:t>(</a:t>
            </a:r>
            <a:r>
              <a:rPr lang="en-US" sz="2200" i="1" dirty="0" err="1">
                <a:latin typeface="Palatino" charset="0"/>
                <a:ea typeface="ＭＳ Ｐゴシック" charset="0"/>
              </a:rPr>
              <a:t>aq</a:t>
            </a:r>
            <a:r>
              <a:rPr lang="en-US" sz="2200" dirty="0">
                <a:latin typeface="Palatino" charset="0"/>
                <a:ea typeface="ＭＳ Ｐゴシック" charset="0"/>
              </a:rPr>
              <a:t>) + SCN</a:t>
            </a:r>
            <a:r>
              <a:rPr lang="en-US" sz="2200" baseline="30000" dirty="0">
                <a:latin typeface="Palatino" charset="0"/>
                <a:ea typeface="ＭＳ Ｐゴシック" charset="0"/>
              </a:rPr>
              <a:t>–</a:t>
            </a:r>
            <a:r>
              <a:rPr lang="en-US" sz="2200" dirty="0">
                <a:latin typeface="Palatino" charset="0"/>
                <a:ea typeface="ＭＳ Ｐゴシック" charset="0"/>
              </a:rPr>
              <a:t>(</a:t>
            </a:r>
            <a:r>
              <a:rPr lang="en-US" sz="2200" i="1" dirty="0" err="1">
                <a:latin typeface="Palatino" charset="0"/>
                <a:ea typeface="ＭＳ Ｐゴシック" charset="0"/>
              </a:rPr>
              <a:t>aq</a:t>
            </a:r>
            <a:r>
              <a:rPr lang="en-US" sz="2200" dirty="0">
                <a:latin typeface="Palatino" charset="0"/>
                <a:ea typeface="ＭＳ Ｐゴシック" charset="0"/>
              </a:rPr>
              <a:t>) </a:t>
            </a:r>
            <a:endParaRPr lang="en-US" sz="2200" dirty="0" smtClean="0">
              <a:latin typeface="Palatino" charset="0"/>
              <a:ea typeface="ＭＳ Ｐゴシック" charset="0"/>
            </a:endParaRPr>
          </a:p>
          <a:p>
            <a:pPr marL="0" indent="0" eaLnBrk="1" hangingPunct="1"/>
            <a:r>
              <a:rPr lang="en-US" sz="2200" dirty="0" smtClean="0">
                <a:latin typeface="Palatino" charset="0"/>
                <a:ea typeface="ＭＳ Ｐゴシック" charset="0"/>
              </a:rPr>
              <a:t>             red		</a:t>
            </a:r>
            <a:r>
              <a:rPr lang="en-US" sz="2200" dirty="0">
                <a:latin typeface="Palatino" charset="0"/>
                <a:ea typeface="ＭＳ Ｐゴシック" charset="0"/>
              </a:rPr>
              <a:t> </a:t>
            </a:r>
            <a:r>
              <a:rPr lang="en-US" sz="2200" dirty="0" smtClean="0">
                <a:latin typeface="Palatino" charset="0"/>
                <a:ea typeface="ＭＳ Ｐゴシック" charset="0"/>
              </a:rPr>
              <a:t>     yellow       </a:t>
            </a:r>
            <a:r>
              <a:rPr lang="en-US" sz="2200" i="1" dirty="0" smtClean="0">
                <a:latin typeface="Palatino" charset="0"/>
                <a:ea typeface="ＭＳ Ｐゴシック" charset="0"/>
              </a:rPr>
              <a:t>K</a:t>
            </a:r>
            <a:r>
              <a:rPr lang="en-US" sz="2200" dirty="0" smtClean="0">
                <a:latin typeface="Palatino" charset="0"/>
                <a:ea typeface="ＭＳ Ｐゴシック" charset="0"/>
              </a:rPr>
              <a:t>= 0.025</a:t>
            </a:r>
            <a:endParaRPr lang="en-US" sz="2200" dirty="0">
              <a:latin typeface="Palatino" charset="0"/>
              <a:ea typeface="ＭＳ Ｐゴシック" charset="0"/>
            </a:endParaRPr>
          </a:p>
          <a:p>
            <a:pPr marL="457200" lvl="1" indent="-342900" eaLnBrk="1" hangingPunct="1">
              <a:buFont typeface="Arial" charset="0"/>
              <a:buAutoNum type="arabicPeriod"/>
            </a:pPr>
            <a:r>
              <a:rPr lang="en-US" sz="2000" dirty="0">
                <a:latin typeface="Palatino" charset="0"/>
                <a:ea typeface="ＭＳ Ｐゴシック" charset="0"/>
              </a:rPr>
              <a:t>Write the equilibrium constant equation for the equilibrium mixture</a:t>
            </a:r>
            <a:r>
              <a:rPr lang="en-US" sz="2000" dirty="0" smtClean="0">
                <a:latin typeface="Palatino" charset="0"/>
                <a:ea typeface="ＭＳ Ｐゴシック" charset="0"/>
              </a:rPr>
              <a:t>.</a:t>
            </a:r>
          </a:p>
          <a:p>
            <a:pPr marL="457200" lvl="1" indent="-342900" eaLnBrk="1" hangingPunct="1">
              <a:buFont typeface="Arial" charset="0"/>
              <a:buAutoNum type="arabicPeriod"/>
            </a:pPr>
            <a:r>
              <a:rPr lang="en-US" sz="2000" dirty="0">
                <a:latin typeface="Palatino" charset="0"/>
                <a:ea typeface="ＭＳ Ｐゴシック" charset="0"/>
              </a:rPr>
              <a:t>If [</a:t>
            </a:r>
            <a:r>
              <a:rPr lang="en-US" sz="2000" dirty="0" smtClean="0">
                <a:latin typeface="Palatino" charset="0"/>
                <a:ea typeface="ＭＳ Ｐゴシック" charset="0"/>
              </a:rPr>
              <a:t>Fe3</a:t>
            </a:r>
            <a:r>
              <a:rPr lang="en-US" sz="2000" baseline="30000" dirty="0" smtClean="0">
                <a:latin typeface="Palatino" charset="0"/>
                <a:ea typeface="ＭＳ Ｐゴシック" charset="0"/>
              </a:rPr>
              <a:t>+</a:t>
            </a:r>
            <a:r>
              <a:rPr lang="en-US" sz="2000" dirty="0" smtClean="0">
                <a:latin typeface="Palatino" charset="0"/>
                <a:ea typeface="ＭＳ Ｐゴシック" charset="0"/>
              </a:rPr>
              <a:t>] </a:t>
            </a:r>
            <a:r>
              <a:rPr lang="en-US" sz="2000" dirty="0">
                <a:latin typeface="Palatino" charset="0"/>
                <a:ea typeface="ＭＳ Ｐゴシック" charset="0"/>
              </a:rPr>
              <a:t>5 0.0060 M </a:t>
            </a:r>
            <a:r>
              <a:rPr lang="en-US" sz="2000" dirty="0" smtClean="0">
                <a:latin typeface="Palatino" charset="0"/>
                <a:ea typeface="ＭＳ Ｐゴシック" charset="0"/>
              </a:rPr>
              <a:t>and [SCN</a:t>
            </a:r>
            <a:r>
              <a:rPr lang="en-US" sz="2000" baseline="30000" dirty="0" smtClean="0">
                <a:latin typeface="Palatino" charset="0"/>
                <a:ea typeface="ＭＳ Ｐゴシック" charset="0"/>
              </a:rPr>
              <a:t>-</a:t>
            </a:r>
            <a:r>
              <a:rPr lang="en-US" sz="2000" dirty="0" smtClean="0">
                <a:latin typeface="Palatino" charset="0"/>
                <a:ea typeface="ＭＳ Ｐゴシック" charset="0"/>
              </a:rPr>
              <a:t>] </a:t>
            </a:r>
            <a:r>
              <a:rPr lang="en-US" sz="2000" dirty="0">
                <a:latin typeface="Palatino" charset="0"/>
                <a:ea typeface="ＭＳ Ｐゴシック" charset="0"/>
              </a:rPr>
              <a:t>5 0.0060 M, determine the concentration of </a:t>
            </a:r>
            <a:r>
              <a:rPr lang="en-US" sz="2000" dirty="0" smtClean="0">
                <a:latin typeface="Palatino" charset="0"/>
                <a:ea typeface="ＭＳ Ｐゴシック" charset="0"/>
              </a:rPr>
              <a:t>[</a:t>
            </a:r>
            <a:r>
              <a:rPr lang="en-US" sz="2000" dirty="0">
                <a:latin typeface="Palatino" charset="0"/>
                <a:ea typeface="ＭＳ Ｐゴシック" charset="0"/>
              </a:rPr>
              <a:t>FeSCN</a:t>
            </a:r>
            <a:r>
              <a:rPr lang="en-US" sz="2000" baseline="30000" dirty="0">
                <a:latin typeface="Palatino" charset="0"/>
                <a:ea typeface="ＭＳ Ｐゴシック" charset="0"/>
              </a:rPr>
              <a:t>2+</a:t>
            </a:r>
            <a:r>
              <a:rPr lang="en-US" sz="2000" dirty="0">
                <a:latin typeface="Palatino" charset="0"/>
                <a:ea typeface="ＭＳ Ｐゴシック" charset="0"/>
              </a:rPr>
              <a:t> </a:t>
            </a:r>
            <a:r>
              <a:rPr lang="en-US" sz="2000" dirty="0" smtClean="0">
                <a:latin typeface="Palatino" charset="0"/>
                <a:ea typeface="ＭＳ Ｐゴシック" charset="0"/>
              </a:rPr>
              <a:t>].</a:t>
            </a:r>
          </a:p>
          <a:p>
            <a:pPr marL="457200" lvl="1" indent="-342900" eaLnBrk="1" hangingPunct="1">
              <a:buFont typeface="Arial" charset="0"/>
              <a:buAutoNum type="arabicPeriod"/>
            </a:pPr>
            <a:r>
              <a:rPr lang="en-US" sz="2000" dirty="0" smtClean="0">
                <a:latin typeface="Palatino" charset="0"/>
                <a:ea typeface="ＭＳ Ｐゴシック" charset="0"/>
              </a:rPr>
              <a:t>Explain </a:t>
            </a:r>
            <a:r>
              <a:rPr lang="en-US" sz="2000" dirty="0">
                <a:latin typeface="Palatino" charset="0"/>
                <a:ea typeface="ＭＳ Ｐゴシック" charset="0"/>
              </a:rPr>
              <a:t>why the equilibrium mixture is orange.</a:t>
            </a:r>
            <a:endParaRPr lang="en-US" sz="2400" dirty="0">
              <a:latin typeface="Palatino" charset="0"/>
              <a:ea typeface="ＭＳ Ｐゴシック" charset="0"/>
            </a:endParaRPr>
          </a:p>
        </p:txBody>
      </p:sp>
      <p:sp>
        <p:nvSpPr>
          <p:cNvPr id="11267" name="Line 4"/>
          <p:cNvSpPr>
            <a:spLocks noChangeShapeType="1"/>
          </p:cNvSpPr>
          <p:nvPr/>
        </p:nvSpPr>
        <p:spPr bwMode="auto">
          <a:xfrm>
            <a:off x="3861795" y="3586418"/>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11268" name="Line 6"/>
          <p:cNvSpPr>
            <a:spLocks noChangeShapeType="1"/>
          </p:cNvSpPr>
          <p:nvPr/>
        </p:nvSpPr>
        <p:spPr bwMode="auto">
          <a:xfrm flipH="1">
            <a:off x="3785595" y="3510218"/>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728368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13314"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What happens to a system at equilibrium when conditions change?</a:t>
            </a:r>
            <a:endParaRPr lang="en-US">
              <a:latin typeface="Times New Roman" charset="0"/>
              <a:ea typeface="ＭＳ Ｐゴシック" charset="0"/>
            </a:endParaRPr>
          </a:p>
          <a:p>
            <a:pPr marL="0" indent="0" eaLnBrk="1" hangingPunct="1"/>
            <a:endParaRPr lang="en-US" b="1">
              <a:latin typeface="Times New Roman" charset="0"/>
              <a:ea typeface="ＭＳ Ｐゴシック" charset="0"/>
            </a:endParaRPr>
          </a:p>
          <a:p>
            <a:pPr marL="0" indent="0" eaLnBrk="1" hangingPunct="1"/>
            <a:endParaRPr lang="en-US">
              <a:latin typeface="Palatino" charset="0"/>
              <a:ea typeface="ＭＳ Ｐゴシック" charset="0"/>
            </a:endParaRPr>
          </a:p>
        </p:txBody>
      </p:sp>
    </p:spTree>
    <p:extLst>
      <p:ext uri="{BB962C8B-B14F-4D97-AF65-F5344CB8AC3E}">
        <p14:creationId xmlns:p14="http://schemas.microsoft.com/office/powerpoint/2010/main" val="3202794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15362" name="Rectangle 3"/>
          <p:cNvSpPr>
            <a:spLocks noGrp="1" noChangeArrowheads="1"/>
          </p:cNvSpPr>
          <p:nvPr>
            <p:ph type="body" idx="1"/>
          </p:nvPr>
        </p:nvSpPr>
        <p:spPr>
          <a:xfrm>
            <a:off x="1219200" y="2133600"/>
            <a:ext cx="7010400" cy="3886200"/>
          </a:xfrm>
        </p:spPr>
        <p:txBody>
          <a:bodyPr/>
          <a:lstStyle/>
          <a:p>
            <a:pPr marL="457200" lvl="1" indent="-342900" eaLnBrk="1" hangingPunct="1"/>
            <a:r>
              <a:rPr lang="en-US" sz="2400">
                <a:latin typeface="Palatino" charset="0"/>
                <a:ea typeface="ＭＳ Ｐゴシック" charset="0"/>
              </a:rPr>
              <a:t>explain how a reversible reaction will shift in response to certain stresses</a:t>
            </a:r>
          </a:p>
          <a:p>
            <a:pPr marL="457200" lvl="1" indent="-342900" eaLnBrk="1" hangingPunct="1"/>
            <a:r>
              <a:rPr lang="en-US" sz="2400">
                <a:latin typeface="Palatino" charset="0"/>
                <a:ea typeface="ＭＳ Ｐゴシック" charset="0"/>
              </a:rPr>
              <a:t>articulate Le Châtelier</a:t>
            </a:r>
            <a:r>
              <a:rPr lang="ja-JP" altLang="en-US" sz="2400">
                <a:latin typeface="Palatino" charset="0"/>
                <a:ea typeface="ＭＳ Ｐゴシック" charset="0"/>
              </a:rPr>
              <a:t>’</a:t>
            </a:r>
            <a:r>
              <a:rPr lang="en-US" altLang="ja-JP" sz="2400">
                <a:latin typeface="Palatino" charset="0"/>
                <a:ea typeface="ＭＳ Ｐゴシック" charset="0"/>
              </a:rPr>
              <a:t>s principle</a:t>
            </a:r>
            <a:endParaRPr lang="en-US" altLang="ja-JP">
              <a:latin typeface="Times New Roman" charset="0"/>
              <a:ea typeface="ＭＳ Ｐゴシック" charset="0"/>
            </a:endParaRPr>
          </a:p>
          <a:p>
            <a:pPr marL="0" indent="0" eaLnBrk="1" hangingPunct="1"/>
            <a:endParaRPr lang="en-US">
              <a:latin typeface="Palatino" charset="0"/>
              <a:ea typeface="ＭＳ Ｐゴシック" charset="0"/>
            </a:endParaRPr>
          </a:p>
        </p:txBody>
      </p:sp>
      <p:sp>
        <p:nvSpPr>
          <p:cNvPr id="15363" name="Rectangle 4"/>
          <p:cNvSpPr>
            <a:spLocks noChangeArrowheads="1"/>
          </p:cNvSpPr>
          <p:nvPr/>
        </p:nvSpPr>
        <p:spPr bwMode="auto">
          <a:xfrm>
            <a:off x="581025" y="1819275"/>
            <a:ext cx="765175"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lvl="1" defTabSz="914400" fontAlgn="base">
              <a:spcBef>
                <a:spcPct val="20000"/>
              </a:spcBef>
              <a:spcAft>
                <a:spcPct val="0"/>
              </a:spcAft>
              <a:buFont typeface="Times" charset="0"/>
              <a:buChar char="•"/>
            </a:pPr>
            <a:endParaRPr lang="en-US" sz="2800" b="1">
              <a:solidFill>
                <a:srgbClr val="000000"/>
              </a:solidFill>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754216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Lab</a:t>
            </a:r>
          </a:p>
        </p:txBody>
      </p:sp>
      <p:sp>
        <p:nvSpPr>
          <p:cNvPr id="17410" name="Text Box 4"/>
          <p:cNvSpPr txBox="1">
            <a:spLocks noChangeArrowheads="1"/>
          </p:cNvSpPr>
          <p:nvPr/>
        </p:nvSpPr>
        <p:spPr bwMode="auto">
          <a:xfrm>
            <a:off x="1295400" y="2209800"/>
            <a:ext cx="66294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baseline="0" dirty="0" smtClean="0">
                <a:solidFill>
                  <a:srgbClr val="000000"/>
                </a:solidFill>
                <a:latin typeface="Palatino" charset="0"/>
              </a:rPr>
              <a:t>Work in pairs.</a:t>
            </a:r>
            <a:endParaRPr lang="en-US" baseline="0" dirty="0">
              <a:solidFill>
                <a:srgbClr val="000000"/>
              </a:solidFill>
              <a:latin typeface="Palatino" charset="0"/>
            </a:endParaRPr>
          </a:p>
        </p:txBody>
      </p:sp>
    </p:spTree>
    <p:extLst>
      <p:ext uri="{BB962C8B-B14F-4D97-AF65-F5344CB8AC3E}">
        <p14:creationId xmlns:p14="http://schemas.microsoft.com/office/powerpoint/2010/main" val="4160152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 (cont.)</a:t>
            </a:r>
          </a:p>
        </p:txBody>
      </p:sp>
      <p:sp>
        <p:nvSpPr>
          <p:cNvPr id="21506" name="Rectangle 3"/>
          <p:cNvSpPr>
            <a:spLocks noGrp="1" noChangeArrowheads="1"/>
          </p:cNvSpPr>
          <p:nvPr>
            <p:ph type="body" idx="1"/>
          </p:nvPr>
        </p:nvSpPr>
        <p:spPr>
          <a:xfrm>
            <a:off x="1295400" y="2133600"/>
            <a:ext cx="6934200" cy="3657600"/>
          </a:xfrm>
        </p:spPr>
        <p:txBody>
          <a:bodyPr/>
          <a:lstStyle/>
          <a:p>
            <a:pPr marL="0" indent="0" eaLnBrk="1" hangingPunct="1">
              <a:lnSpc>
                <a:spcPct val="90000"/>
              </a:lnSpc>
            </a:pPr>
            <a:r>
              <a:rPr lang="en-US" sz="2400" dirty="0">
                <a:latin typeface="Palatino" charset="0"/>
                <a:ea typeface="ＭＳ Ｐゴシック" charset="0"/>
              </a:rPr>
              <a:t>Changing the conditions for a system at equilibrium is often referred to as </a:t>
            </a:r>
            <a:r>
              <a:rPr lang="ja-JP" altLang="en-US" sz="2400" dirty="0">
                <a:latin typeface="Palatino" charset="0"/>
                <a:ea typeface="ＭＳ Ｐゴシック" charset="0"/>
              </a:rPr>
              <a:t>“</a:t>
            </a:r>
            <a:r>
              <a:rPr lang="en-US" altLang="ja-JP" sz="2400" dirty="0">
                <a:latin typeface="Palatino" charset="0"/>
                <a:ea typeface="ＭＳ Ｐゴシック" charset="0"/>
              </a:rPr>
              <a:t>stressing</a:t>
            </a:r>
            <a:r>
              <a:rPr lang="ja-JP" altLang="en-US" sz="2400" dirty="0">
                <a:latin typeface="Palatino" charset="0"/>
                <a:ea typeface="ＭＳ Ｐゴシック" charset="0"/>
              </a:rPr>
              <a:t>”</a:t>
            </a:r>
            <a:r>
              <a:rPr lang="en-US" altLang="ja-JP" sz="2400" dirty="0">
                <a:latin typeface="Palatino" charset="0"/>
                <a:ea typeface="ＭＳ Ｐゴシック" charset="0"/>
              </a:rPr>
              <a:t> the system.</a:t>
            </a:r>
          </a:p>
          <a:p>
            <a:pPr marL="0" indent="0" eaLnBrk="1" hangingPunct="1">
              <a:lnSpc>
                <a:spcPct val="90000"/>
              </a:lnSpc>
            </a:pPr>
            <a:endParaRPr lang="en-US" sz="2400" dirty="0">
              <a:latin typeface="Palatino" charset="0"/>
              <a:ea typeface="ＭＳ Ｐゴシック" charset="0"/>
            </a:endParaRPr>
          </a:p>
          <a:p>
            <a:pPr marL="0" indent="0" eaLnBrk="1" hangingPunct="1">
              <a:lnSpc>
                <a:spcPct val="90000"/>
              </a:lnSpc>
            </a:pPr>
            <a:r>
              <a:rPr lang="en-US" sz="2400" dirty="0">
                <a:latin typeface="Palatino" charset="0"/>
                <a:ea typeface="ＭＳ Ｐゴシック" charset="0"/>
              </a:rPr>
              <a:t>When a system at equilibrium is stressed, it responds by reducing the effect of the change.</a:t>
            </a:r>
          </a:p>
          <a:p>
            <a:pPr marL="0" indent="0" eaLnBrk="1" hangingPunct="1">
              <a:lnSpc>
                <a:spcPct val="90000"/>
              </a:lnSpc>
            </a:pPr>
            <a:endParaRPr lang="en-US" sz="2400" dirty="0">
              <a:latin typeface="Palatino" charset="0"/>
              <a:ea typeface="ＭＳ Ｐゴシック" charset="0"/>
            </a:endParaRPr>
          </a:p>
          <a:p>
            <a:pPr marL="0" indent="0" eaLnBrk="1" hangingPunct="1">
              <a:lnSpc>
                <a:spcPct val="90000"/>
              </a:lnSpc>
            </a:pPr>
            <a:r>
              <a:rPr lang="en-US" sz="2400" b="1" dirty="0">
                <a:latin typeface="Arial" charset="0"/>
                <a:ea typeface="ＭＳ Ｐゴシック" charset="0"/>
              </a:rPr>
              <a:t>Le </a:t>
            </a:r>
            <a:r>
              <a:rPr lang="en-US" sz="2400" b="1" dirty="0" err="1">
                <a:latin typeface="Arial" charset="0"/>
                <a:ea typeface="ＭＳ Ｐゴシック" charset="0"/>
              </a:rPr>
              <a:t>Châtelier</a:t>
            </a:r>
            <a:r>
              <a:rPr lang="ja-JP" altLang="en-US" sz="2400" b="1" dirty="0">
                <a:latin typeface="Arial" charset="0"/>
                <a:ea typeface="ＭＳ Ｐゴシック" charset="0"/>
              </a:rPr>
              <a:t>’</a:t>
            </a:r>
            <a:r>
              <a:rPr lang="en-US" altLang="ja-JP" sz="2400" b="1" dirty="0">
                <a:latin typeface="Arial" charset="0"/>
                <a:ea typeface="ＭＳ Ｐゴシック" charset="0"/>
              </a:rPr>
              <a:t>s principle:</a:t>
            </a:r>
            <a:r>
              <a:rPr lang="en-US" altLang="ja-JP" sz="2400" dirty="0">
                <a:latin typeface="Arial" charset="0"/>
                <a:ea typeface="ＭＳ Ｐゴシック" charset="0"/>
              </a:rPr>
              <a:t> When </a:t>
            </a:r>
            <a:r>
              <a:rPr lang="en-US" altLang="ja-JP" sz="2400" dirty="0" smtClean="0">
                <a:latin typeface="Arial" charset="0"/>
                <a:ea typeface="ＭＳ Ｐゴシック" charset="0"/>
              </a:rPr>
              <a:t>conditions </a:t>
            </a:r>
            <a:r>
              <a:rPr lang="en-US" altLang="ja-JP" sz="2400" dirty="0">
                <a:latin typeface="Arial" charset="0"/>
                <a:ea typeface="ＭＳ Ｐゴシック" charset="0"/>
              </a:rPr>
              <a:t>change for a system at </a:t>
            </a:r>
            <a:r>
              <a:rPr lang="en-US" altLang="ja-JP" sz="2400" dirty="0" smtClean="0">
                <a:latin typeface="Arial" charset="0"/>
                <a:ea typeface="ＭＳ Ｐゴシック" charset="0"/>
              </a:rPr>
              <a:t>equilibrium</a:t>
            </a:r>
            <a:r>
              <a:rPr lang="en-US" altLang="ja-JP" sz="2400" dirty="0">
                <a:latin typeface="Arial" charset="0"/>
                <a:ea typeface="ＭＳ Ｐゴシック" charset="0"/>
              </a:rPr>
              <a:t>, the system will respond by reducing the effect of the change.</a:t>
            </a:r>
            <a:endParaRPr lang="en-US" sz="2400" b="1" dirty="0">
              <a:latin typeface="Palatino" charset="0"/>
              <a:ea typeface="ＭＳ Ｐゴシック" charset="0"/>
            </a:endParaRPr>
          </a:p>
        </p:txBody>
      </p:sp>
      <p:sp>
        <p:nvSpPr>
          <p:cNvPr id="21507" name="AutoShape 4"/>
          <p:cNvSpPr>
            <a:spLocks noChangeArrowheads="1"/>
          </p:cNvSpPr>
          <p:nvPr/>
        </p:nvSpPr>
        <p:spPr bwMode="auto">
          <a:xfrm>
            <a:off x="1219200" y="4572000"/>
            <a:ext cx="7086600" cy="14478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463599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1295400" y="406844"/>
            <a:ext cx="7391400" cy="914400"/>
          </a:xfrm>
        </p:spPr>
        <p:txBody>
          <a:bodyPr/>
          <a:lstStyle/>
          <a:p>
            <a:pPr eaLnBrk="1" hangingPunct="1"/>
            <a:r>
              <a:rPr lang="en-US" dirty="0" smtClean="0">
                <a:latin typeface="Arial" charset="0"/>
                <a:ea typeface="ＭＳ Ｐゴシック" charset="0"/>
              </a:rPr>
              <a:t>Discussion Notes (cont.)</a:t>
            </a:r>
            <a:endParaRPr lang="en-US" dirty="0">
              <a:latin typeface="Arial" charset="0"/>
              <a:ea typeface="ＭＳ Ｐゴシック" charset="0"/>
            </a:endParaRPr>
          </a:p>
        </p:txBody>
      </p:sp>
      <p:sp>
        <p:nvSpPr>
          <p:cNvPr id="21506" name="Rectangle 3"/>
          <p:cNvSpPr>
            <a:spLocks noGrp="1" noChangeArrowheads="1"/>
          </p:cNvSpPr>
          <p:nvPr>
            <p:ph type="body" idx="1"/>
          </p:nvPr>
        </p:nvSpPr>
        <p:spPr>
          <a:xfrm>
            <a:off x="1295400" y="1336672"/>
            <a:ext cx="7391400" cy="4752410"/>
          </a:xfrm>
        </p:spPr>
        <p:txBody>
          <a:bodyPr/>
          <a:lstStyle/>
          <a:p>
            <a:pPr marL="0" indent="0" eaLnBrk="1" hangingPunct="1">
              <a:lnSpc>
                <a:spcPct val="90000"/>
              </a:lnSpc>
            </a:pPr>
            <a:r>
              <a:rPr lang="en-US" sz="2200" dirty="0">
                <a:latin typeface="Palatino" charset="0"/>
                <a:ea typeface="ＭＳ Ｐゴシック" charset="0"/>
              </a:rPr>
              <a:t>If </a:t>
            </a:r>
            <a:r>
              <a:rPr lang="en-US" sz="2200" dirty="0" smtClean="0">
                <a:latin typeface="Palatino" charset="0"/>
                <a:ea typeface="ＭＳ Ｐゴシック" charset="0"/>
              </a:rPr>
              <a:t>more of one of the products is added to the equilibrium mixture of starting substances and products, this momentarily increases the rate of the reverse process. The concentrations in the mixture adjust until the rates of the forward and reverse processes are equal. </a:t>
            </a:r>
          </a:p>
          <a:p>
            <a:pPr marL="0" indent="0" eaLnBrk="1" hangingPunct="1">
              <a:lnSpc>
                <a:spcPct val="90000"/>
              </a:lnSpc>
            </a:pPr>
            <a:r>
              <a:rPr lang="en-US" sz="2200" dirty="0" smtClean="0">
                <a:latin typeface="Palatino" charset="0"/>
                <a:ea typeface="ＭＳ Ｐゴシック" charset="0"/>
              </a:rPr>
              <a:t/>
            </a:r>
            <a:br>
              <a:rPr lang="en-US" sz="2200" dirty="0" smtClean="0">
                <a:latin typeface="Palatino" charset="0"/>
                <a:ea typeface="ＭＳ Ｐゴシック" charset="0"/>
              </a:rPr>
            </a:br>
            <a:r>
              <a:rPr lang="en-US" sz="2200" dirty="0" smtClean="0">
                <a:latin typeface="Palatino" charset="0"/>
                <a:ea typeface="ＭＳ Ｐゴシック" charset="0"/>
              </a:rPr>
              <a:t>This adjustment results in a new equilibrium mixture that has more starting substance compared with that of the initial solution. The </a:t>
            </a:r>
            <a:r>
              <a:rPr lang="en-US" sz="2200" dirty="0">
                <a:latin typeface="Palatino" charset="0"/>
                <a:ea typeface="ＭＳ Ｐゴシック" charset="0"/>
              </a:rPr>
              <a:t>value of the </a:t>
            </a:r>
            <a:r>
              <a:rPr lang="en-US" sz="2200" dirty="0" smtClean="0">
                <a:latin typeface="Palatino" charset="0"/>
                <a:ea typeface="ＭＳ Ｐゴシック" charset="0"/>
              </a:rPr>
              <a:t>equilibrium </a:t>
            </a:r>
            <a:r>
              <a:rPr lang="en-US" sz="2200" dirty="0">
                <a:latin typeface="Palatino" charset="0"/>
                <a:ea typeface="ＭＳ Ｐゴシック" charset="0"/>
              </a:rPr>
              <a:t>constant </a:t>
            </a:r>
            <a:r>
              <a:rPr lang="en-US" sz="2200" i="1" dirty="0">
                <a:latin typeface="Palatino" charset="0"/>
                <a:ea typeface="ＭＳ Ｐゴシック" charset="0"/>
              </a:rPr>
              <a:t>K</a:t>
            </a:r>
            <a:r>
              <a:rPr lang="en-US" sz="2200" dirty="0">
                <a:latin typeface="Palatino" charset="0"/>
                <a:ea typeface="ＭＳ Ｐゴシック" charset="0"/>
              </a:rPr>
              <a:t> is the same for both the adjusted mixture and the initial solution</a:t>
            </a:r>
            <a:r>
              <a:rPr lang="en-US" sz="2200" dirty="0" smtClean="0">
                <a:latin typeface="Palatino" charset="0"/>
                <a:ea typeface="ＭＳ Ｐゴシック" charset="0"/>
              </a:rPr>
              <a:t>.</a:t>
            </a:r>
          </a:p>
          <a:p>
            <a:pPr marL="0" indent="0" eaLnBrk="1" hangingPunct="1">
              <a:lnSpc>
                <a:spcPct val="90000"/>
              </a:lnSpc>
            </a:pPr>
            <a:endParaRPr lang="en-US" sz="2200" dirty="0">
              <a:latin typeface="Palatino" charset="0"/>
              <a:ea typeface="ＭＳ Ｐゴシック" charset="0"/>
            </a:endParaRPr>
          </a:p>
          <a:p>
            <a:pPr marL="0" indent="0" eaLnBrk="1" hangingPunct="1">
              <a:lnSpc>
                <a:spcPct val="90000"/>
              </a:lnSpc>
            </a:pPr>
            <a:r>
              <a:rPr lang="en-US" sz="2200" dirty="0"/>
              <a:t>You can also change the concentration of gases by altering the volume to change the pressure. </a:t>
            </a:r>
          </a:p>
          <a:p>
            <a:pPr marL="0" indent="0" eaLnBrk="1" hangingPunct="1">
              <a:lnSpc>
                <a:spcPct val="90000"/>
              </a:lnSpc>
            </a:pPr>
            <a:endParaRPr lang="en-US" sz="2200" dirty="0">
              <a:latin typeface="Palatino" charset="0"/>
              <a:ea typeface="ＭＳ Ｐゴシック" charset="0"/>
            </a:endParaRPr>
          </a:p>
        </p:txBody>
      </p:sp>
    </p:spTree>
    <p:extLst>
      <p:ext uri="{BB962C8B-B14F-4D97-AF65-F5344CB8AC3E}">
        <p14:creationId xmlns:p14="http://schemas.microsoft.com/office/powerpoint/2010/main" val="2041462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dirty="0">
                <a:latin typeface="Arial" charset="0"/>
                <a:ea typeface="ＭＳ Ｐゴシック" charset="0"/>
              </a:rPr>
              <a:t>Discussion Notes (cont.)</a:t>
            </a:r>
          </a:p>
        </p:txBody>
      </p:sp>
      <p:sp>
        <p:nvSpPr>
          <p:cNvPr id="21506" name="Rectangle 3"/>
          <p:cNvSpPr>
            <a:spLocks noGrp="1" noChangeArrowheads="1"/>
          </p:cNvSpPr>
          <p:nvPr>
            <p:ph type="body" idx="1"/>
          </p:nvPr>
        </p:nvSpPr>
        <p:spPr>
          <a:xfrm>
            <a:off x="1295400" y="1984176"/>
            <a:ext cx="6934200" cy="3657600"/>
          </a:xfrm>
        </p:spPr>
        <p:txBody>
          <a:bodyPr/>
          <a:lstStyle/>
          <a:p>
            <a:pPr marL="0" indent="0" eaLnBrk="1" hangingPunct="1">
              <a:lnSpc>
                <a:spcPct val="90000"/>
              </a:lnSpc>
            </a:pPr>
            <a:r>
              <a:rPr lang="en-US" sz="2400" dirty="0" smtClean="0">
                <a:latin typeface="Palatino" charset="0"/>
                <a:ea typeface="ＭＳ Ｐゴシック" charset="0"/>
              </a:rPr>
              <a:t>A second change is to raise or lower the solution’s temperature, which also changes the composition of the equilibrium mixture of starting substances and products. </a:t>
            </a:r>
          </a:p>
          <a:p>
            <a:pPr marL="0" indent="0" eaLnBrk="1" hangingPunct="1">
              <a:lnSpc>
                <a:spcPct val="90000"/>
              </a:lnSpc>
            </a:pPr>
            <a:endParaRPr lang="en-US" sz="2400" dirty="0" smtClean="0">
              <a:latin typeface="Palatino" charset="0"/>
              <a:ea typeface="ＭＳ Ｐゴシック" charset="0"/>
            </a:endParaRPr>
          </a:p>
          <a:p>
            <a:pPr marL="0" indent="0" eaLnBrk="1" hangingPunct="1">
              <a:lnSpc>
                <a:spcPct val="90000"/>
              </a:lnSpc>
            </a:pPr>
            <a:r>
              <a:rPr lang="en-US" sz="2400" dirty="0" smtClean="0">
                <a:latin typeface="Palatino" charset="0"/>
                <a:ea typeface="ＭＳ Ｐゴシック" charset="0"/>
              </a:rPr>
              <a:t>In this case, the changes in composition result in a new value of </a:t>
            </a:r>
            <a:r>
              <a:rPr lang="en-US" sz="2400" i="1" dirty="0" smtClean="0">
                <a:latin typeface="Palatino" charset="0"/>
                <a:ea typeface="ＭＳ Ｐゴシック" charset="0"/>
              </a:rPr>
              <a:t>K</a:t>
            </a:r>
            <a:r>
              <a:rPr lang="en-US" sz="2400" dirty="0" smtClean="0">
                <a:latin typeface="Palatino" charset="0"/>
                <a:ea typeface="ＭＳ Ｐゴシック" charset="0"/>
              </a:rPr>
              <a:t> depending on if the forward process is exothermic or endothermic. </a:t>
            </a:r>
          </a:p>
        </p:txBody>
      </p:sp>
    </p:spTree>
    <p:extLst>
      <p:ext uri="{BB962C8B-B14F-4D97-AF65-F5344CB8AC3E}">
        <p14:creationId xmlns:p14="http://schemas.microsoft.com/office/powerpoint/2010/main" val="3949649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TotalTime>
  <Words>628</Words>
  <Application>Microsoft Office PowerPoint</Application>
  <PresentationFormat>On-screen Show (4:3)</PresentationFormat>
  <Paragraphs>65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Blank Presentation</vt:lpstr>
      <vt:lpstr>Living By Chemistry SECOND EDITION</vt:lpstr>
      <vt:lpstr>Lesson 122: How Pushy</vt:lpstr>
      <vt:lpstr>ChemCatalyst</vt:lpstr>
      <vt:lpstr>Key Question</vt:lpstr>
      <vt:lpstr>You will be able to:</vt:lpstr>
      <vt:lpstr>Prepare for the Lab</vt:lpstr>
      <vt:lpstr>Discussion Notes (cont.)</vt:lpstr>
      <vt:lpstr>Discussion Notes (cont.)</vt:lpstr>
      <vt:lpstr>Discussion Notes (cont.)</vt:lpstr>
      <vt:lpstr>Discussion Notes (cont.)</vt:lpstr>
      <vt:lpstr>Wrap Up</vt:lpstr>
      <vt:lpstr>Check-In</vt:lpstr>
      <vt:lpstr>Discussion Notes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By Chemistry</dc:title>
  <dc:creator>Matthew Belford</dc:creator>
  <cp:lastModifiedBy>00, 00</cp:lastModifiedBy>
  <cp:revision>10</cp:revision>
  <dcterms:created xsi:type="dcterms:W3CDTF">2014-12-05T23:19:34Z</dcterms:created>
  <dcterms:modified xsi:type="dcterms:W3CDTF">2018-04-17T12:55:14Z</dcterms:modified>
</cp:coreProperties>
</file>