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8" r:id="rId11"/>
    <p:sldId id="269" r:id="rId12"/>
    <p:sldId id="270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01879-C23A-6842-884D-0590FCC6668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9C95D-93C5-2B4B-AAB9-4A82EAED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E8B695-0B1E-1F49-8D9F-D9F5D959E0CF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427EF8-5F15-8148-BE96-A7BF57956C00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427EF8-5F15-8148-BE96-A7BF57956C00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427EF8-5F15-8148-BE96-A7BF57956C00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0D1666-99C0-C640-B0DD-19D106C5E377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F64054-F12C-8E46-A443-CE217A32DFF4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CF78C3-2180-7D46-9CA9-B8D2F2038CBD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78139F-4066-6144-BA3B-85630A36692F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FD0018-57DC-1442-B211-AA8240EC8623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60F7B7-FB33-3D4C-93B7-89CE92A9DC98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59C03E-163E-FA4E-8EC2-598B832EC6E4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CFA2D4-AB14-B744-9223-B30DC50E79B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CFA2D4-AB14-B744-9223-B30DC50E79B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427EF8-5F15-8148-BE96-A7BF57956C00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9194D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2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5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4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42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2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0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492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27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76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9194D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5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53630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03C7F"/>
                </a:solidFill>
                <a:ea typeface="ＭＳ Ｐゴシック" charset="0"/>
              </a:rPr>
              <a:t>Unit 6: SHOWTIME</a:t>
            </a:r>
          </a:p>
          <a:p>
            <a:pPr marL="0" indent="0" eaLnBrk="1" hangingPunct="1"/>
            <a:r>
              <a:rPr lang="en-US" sz="2400" dirty="0">
                <a:solidFill>
                  <a:srgbClr val="403C7F"/>
                </a:solidFill>
                <a:ea typeface="ＭＳ Ｐゴシック" charset="0"/>
              </a:rPr>
              <a:t>Reversible Reactions and Chemical Equilibrium</a:t>
            </a:r>
            <a:endParaRPr lang="en-US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1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239000" cy="3657600"/>
          </a:xfrm>
        </p:spPr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General form of equilibrium </a:t>
            </a:r>
            <a:r>
              <a:rPr lang="en-US" sz="2400" dirty="0">
                <a:latin typeface="Palatino" charset="0"/>
                <a:ea typeface="ＭＳ Ｐゴシック" charset="0"/>
              </a:rPr>
              <a:t>constant equation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:</a:t>
            </a: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The </a:t>
            </a:r>
            <a:r>
              <a:rPr lang="en-US" sz="2400" dirty="0">
                <a:latin typeface="Palatino" charset="0"/>
                <a:ea typeface="ＭＳ Ｐゴシック" charset="0"/>
              </a:rPr>
              <a:t>equilibrium-constant equation varies for different types of processes. 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</p:txBody>
      </p:sp>
      <p:pic>
        <p:nvPicPr>
          <p:cNvPr id="2" name="Picture 1" descr="equilibrium_constant_eq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332" y="2792021"/>
            <a:ext cx="4284072" cy="157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3378811"/>
            <a:ext cx="6786690" cy="3245712"/>
          </a:xfrm>
        </p:spPr>
        <p:txBody>
          <a:bodyPr/>
          <a:lstStyle/>
          <a:p>
            <a:pPr eaLnBrk="1" hangingPunct="1">
              <a:buFont typeface="Arial"/>
              <a:buChar char="•"/>
            </a:pPr>
            <a:r>
              <a:rPr lang="en-US" sz="2200" dirty="0">
                <a:latin typeface="Palatino" charset="0"/>
                <a:ea typeface="ＭＳ Ｐゴシック" charset="0"/>
              </a:rPr>
              <a:t>The square brackets represent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concentration </a:t>
            </a:r>
          </a:p>
          <a:p>
            <a:pPr eaLnBrk="1" hangingPunct="1">
              <a:buFont typeface="Arial"/>
              <a:buChar char="•"/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The coefﬁcients </a:t>
            </a:r>
            <a:r>
              <a:rPr lang="en-US" sz="2200" dirty="0">
                <a:latin typeface="Palatino" charset="0"/>
                <a:ea typeface="ＭＳ Ｐゴシック" charset="0"/>
              </a:rPr>
              <a:t>in the chemical equation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appear in the </a:t>
            </a:r>
            <a:r>
              <a:rPr lang="en-US" sz="2200" dirty="0">
                <a:latin typeface="Palatino" charset="0"/>
                <a:ea typeface="ＭＳ Ｐゴシック" charset="0"/>
              </a:rPr>
              <a:t>equilibrium constant equation as exponents.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eaLnBrk="1" hangingPunct="1">
              <a:buFont typeface="Arial"/>
              <a:buChar char="•"/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Pure </a:t>
            </a:r>
            <a:r>
              <a:rPr lang="en-US" sz="2200" dirty="0">
                <a:latin typeface="Palatino" charset="0"/>
                <a:ea typeface="ＭＳ Ｐゴシック" charset="0"/>
              </a:rPr>
              <a:t>liquids and solids do not appear in the equation because they do not have a concentration that varies.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eaLnBrk="1" hangingPunct="1">
              <a:buFont typeface="Arial"/>
              <a:buChar char="•"/>
            </a:pPr>
            <a:r>
              <a:rPr lang="en-US" sz="2200" i="1" dirty="0" smtClean="0">
                <a:latin typeface="Palatino" charset="0"/>
                <a:ea typeface="ＭＳ Ｐゴシック" charset="0"/>
              </a:rPr>
              <a:t>K</a:t>
            </a:r>
            <a:r>
              <a:rPr lang="en-US" sz="2200" dirty="0">
                <a:latin typeface="Palatino" charset="0"/>
                <a:ea typeface="ＭＳ Ｐゴシック" charset="0"/>
              </a:rPr>
              <a:t> is reported as a dimensionless number, so there are no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units</a:t>
            </a:r>
            <a:r>
              <a:rPr lang="en-US" sz="2200" dirty="0">
                <a:latin typeface="Palatino" charset="0"/>
                <a:ea typeface="ＭＳ Ｐゴシック" charset="0"/>
              </a:rPr>
              <a:t>.</a:t>
            </a:r>
          </a:p>
        </p:txBody>
      </p:sp>
      <p:pic>
        <p:nvPicPr>
          <p:cNvPr id="2" name="Picture 1" descr="equilibrium_constant_eq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52" y="1981200"/>
            <a:ext cx="3823373" cy="140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4" name="Picture 3" descr="equat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30" y="1981200"/>
            <a:ext cx="3794497" cy="375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3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42672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How does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 describe the concentrations in an equilibrium mixture?</a:t>
            </a:r>
          </a:p>
          <a:p>
            <a:pPr marL="457200" lvl="1" indent="-342900" eaLnBrk="1" hangingPunct="1"/>
            <a:r>
              <a:rPr lang="en-US" sz="2400" dirty="0">
                <a:latin typeface="Palatino" charset="0"/>
                <a:ea typeface="ＭＳ Ｐゴシック" charset="0"/>
              </a:rPr>
              <a:t>A system at equilibrium reaches a balance between starting substances and products characterized by the equilibrium constant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.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At </a:t>
            </a:r>
            <a:r>
              <a:rPr lang="en-US" sz="2400" dirty="0">
                <a:latin typeface="Palatino" charset="0"/>
                <a:ea typeface="ＭＳ Ｐゴシック" charset="0"/>
              </a:rPr>
              <a:t>equilibrium, there is a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specific </a:t>
            </a:r>
            <a:r>
              <a:rPr lang="en-US" sz="2400" dirty="0">
                <a:latin typeface="Palatino" charset="0"/>
                <a:ea typeface="ＭＳ Ｐゴシック" charset="0"/>
              </a:rPr>
              <a:t>relationship between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 and the concentrations of starting substances and products in an equilibrium mixture, called the equilibrium-constant equation. </a:t>
            </a:r>
          </a:p>
        </p:txBody>
      </p:sp>
    </p:spTree>
    <p:extLst>
      <p:ext uri="{BB962C8B-B14F-4D97-AF65-F5344CB8AC3E}">
        <p14:creationId xmlns:p14="http://schemas.microsoft.com/office/powerpoint/2010/main" val="7486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Check</a:t>
            </a:r>
            <a:r>
              <a:rPr lang="en-US" dirty="0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733800"/>
          </a:xfrm>
          <a:noFill/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You prepare a solution of 1.0 M </a:t>
            </a:r>
            <a:r>
              <a:rPr lang="en-US" sz="2400" dirty="0" err="1">
                <a:latin typeface="Palatino" charset="0"/>
                <a:ea typeface="ＭＳ Ｐゴシック" charset="0"/>
              </a:rPr>
              <a:t>HOCl</a:t>
            </a:r>
            <a:r>
              <a:rPr lang="en-US" sz="2400" dirty="0">
                <a:latin typeface="Palatino" charset="0"/>
                <a:ea typeface="ＭＳ Ｐゴシック" charset="0"/>
              </a:rPr>
              <a:t>. What is the pH of the solution? (K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400" dirty="0">
                <a:latin typeface="Palatino" charset="0"/>
                <a:ea typeface="ＭＳ Ｐゴシック" charset="0"/>
              </a:rPr>
              <a:t>4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x 10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-8</a:t>
            </a:r>
            <a:r>
              <a:rPr lang="en-US" sz="2400" dirty="0">
                <a:latin typeface="Palatino" charset="0"/>
                <a:ea typeface="ＭＳ Ｐゴシック" charset="0"/>
              </a:rPr>
              <a:t>)</a:t>
            </a:r>
            <a:endParaRPr lang="en-US" sz="2400" b="1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121: How Balanced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Equilibrium Calculations</a:t>
            </a:r>
          </a:p>
        </p:txBody>
      </p:sp>
    </p:spTree>
    <p:extLst>
      <p:ext uri="{BB962C8B-B14F-4D97-AF65-F5344CB8AC3E}">
        <p14:creationId xmlns:p14="http://schemas.microsoft.com/office/powerpoint/2010/main" val="770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6312"/>
            <a:ext cx="8077200" cy="9144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Arial" charset="0"/>
                <a:ea typeface="ＭＳ Ｐゴシック" charset="0"/>
              </a:rPr>
              <a:t>ChemCatalyst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83459"/>
            <a:ext cx="8077200" cy="5255621"/>
          </a:xfrm>
        </p:spPr>
        <p:txBody>
          <a:bodyPr/>
          <a:lstStyle/>
          <a:p>
            <a:pPr marL="0" indent="0" eaLnBrk="1" hangingPunct="1"/>
            <a:r>
              <a:rPr lang="en-US" sz="2000" dirty="0">
                <a:latin typeface="Palatino" charset="0"/>
                <a:ea typeface="ＭＳ Ｐゴシック" charset="0"/>
              </a:rPr>
              <a:t>The three squares below show particle views of a tiny volume of three acid </a:t>
            </a:r>
            <a:r>
              <a:rPr lang="en-US" sz="2000" dirty="0" smtClean="0">
                <a:latin typeface="Palatino" charset="0"/>
                <a:ea typeface="ＭＳ Ｐゴシック" charset="0"/>
              </a:rPr>
              <a:t>solutions. </a:t>
            </a:r>
          </a:p>
          <a:p>
            <a:pPr marL="0" indent="0" eaLnBrk="1" hangingPunct="1"/>
            <a:endParaRPr lang="en-US" sz="2000" dirty="0">
              <a:latin typeface="Palatino" charset="0"/>
              <a:ea typeface="ＭＳ Ｐゴシック" charset="0"/>
            </a:endParaRPr>
          </a:p>
        </p:txBody>
      </p:sp>
      <p:sp>
        <p:nvSpPr>
          <p:cNvPr id="91139" name="Text Box 5"/>
          <p:cNvSpPr txBox="1">
            <a:spLocks noChangeArrowheads="1"/>
          </p:cNvSpPr>
          <p:nvPr/>
        </p:nvSpPr>
        <p:spPr bwMode="auto">
          <a:xfrm>
            <a:off x="533399" y="4793864"/>
            <a:ext cx="82610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indent="-3429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2000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Solutions A and B contain the same acid at different concentrations. Explain why Solution B has a higher pH than Solution A.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2000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Solutions B and C contain </a:t>
            </a:r>
            <a:r>
              <a:rPr lang="en-US" sz="2000" baseline="0" dirty="0" smtClean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different acids </a:t>
            </a:r>
            <a:r>
              <a:rPr lang="en-US" sz="2000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at the same concentration. Why do you think the solutions have different values for the </a:t>
            </a:r>
            <a:r>
              <a:rPr lang="en-US" sz="2000" baseline="0" dirty="0" smtClean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pH in</a:t>
            </a:r>
            <a:r>
              <a:rPr lang="en-US" sz="2000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 this case?</a:t>
            </a:r>
          </a:p>
        </p:txBody>
      </p:sp>
      <p:pic>
        <p:nvPicPr>
          <p:cNvPr id="2" name="Picture 1" descr="lesson_121_chemcat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"/>
          <a:stretch/>
        </p:blipFill>
        <p:spPr>
          <a:xfrm>
            <a:off x="1963811" y="1786110"/>
            <a:ext cx="5077986" cy="296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4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How </a:t>
            </a:r>
            <a:r>
              <a:rPr lang="en-US" sz="2400" dirty="0">
                <a:latin typeface="Palatino" charset="0"/>
                <a:ea typeface="ＭＳ Ｐゴシック" charset="0"/>
              </a:rPr>
              <a:t>does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 describe the concentrations in an equilibrium mixture?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solve </a:t>
            </a:r>
            <a:r>
              <a:rPr lang="en-US" sz="2400" dirty="0">
                <a:latin typeface="Palatino" charset="0"/>
                <a:ea typeface="ＭＳ Ｐゴシック" charset="0"/>
              </a:rPr>
              <a:t>problems that relate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 to the total acid concentration and the solution </a:t>
            </a:r>
            <a:r>
              <a:rPr lang="en-US" sz="2400" dirty="0" err="1">
                <a:latin typeface="Palatino" charset="0"/>
                <a:ea typeface="ＭＳ Ｐゴシック" charset="0"/>
              </a:rPr>
              <a:t>pH</a:t>
            </a:r>
            <a:r>
              <a:rPr lang="en-US" sz="2400" dirty="0" err="1" smtClean="0">
                <a:latin typeface="Palatino" charset="0"/>
                <a:ea typeface="ＭＳ Ｐゴシック" charset="0"/>
              </a:rPr>
              <a:t>.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understand </a:t>
            </a:r>
            <a:r>
              <a:rPr lang="en-US" sz="2400" dirty="0">
                <a:latin typeface="Palatino" charset="0"/>
                <a:ea typeface="ＭＳ Ｐゴシック" charset="0"/>
              </a:rPr>
              <a:t>that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 is a property of a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speciﬁc </a:t>
            </a:r>
            <a:r>
              <a:rPr lang="en-US" sz="2400" dirty="0">
                <a:latin typeface="Palatino" charset="0"/>
                <a:ea typeface="ＭＳ Ｐゴシック" charset="0"/>
              </a:rPr>
              <a:t>process and remains the same for various starting concentrations.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Classwork</a:t>
            </a:r>
          </a:p>
        </p:txBody>
      </p:sp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Work individually.</a:t>
            </a:r>
          </a:p>
        </p:txBody>
      </p:sp>
    </p:spTree>
    <p:extLst>
      <p:ext uri="{BB962C8B-B14F-4D97-AF65-F5344CB8AC3E}">
        <p14:creationId xmlns:p14="http://schemas.microsoft.com/office/powerpoint/2010/main" val="30950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41910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The equilibrium constant equation relates the value of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 to the concentrations in an equilibrium mixture. </a:t>
            </a:r>
            <a:endParaRPr lang="en-US" sz="1800" b="1" dirty="0">
              <a:latin typeface="Palatino" charset="0"/>
              <a:ea typeface="ＭＳ Ｐゴシック" charset="0"/>
            </a:endParaRPr>
          </a:p>
        </p:txBody>
      </p:sp>
      <p:pic>
        <p:nvPicPr>
          <p:cNvPr id="2" name="Picture 1" descr="weak_acid-dissocia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459" y="3235317"/>
            <a:ext cx="4776919" cy="203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41910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The value for [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] </a:t>
            </a:r>
            <a:r>
              <a:rPr lang="en-US" sz="2400" dirty="0">
                <a:latin typeface="Palatino" charset="0"/>
                <a:ea typeface="ＭＳ Ｐゴシック" charset="0"/>
              </a:rPr>
              <a:t>at equilibrium is a tiny number.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The value for [HA] at equilibrium is approximately equal to the solution molarity. Because only a tiny amount of HA dissociates, the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concentration of </a:t>
            </a:r>
            <a:r>
              <a:rPr lang="en-US" sz="2400" dirty="0">
                <a:latin typeface="Palatino" charset="0"/>
                <a:ea typeface="ＭＳ Ｐゴシック" charset="0"/>
              </a:rPr>
              <a:t>HA at equilibrium is just slightly smaller than the solution molarity.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So, </a:t>
            </a:r>
            <a:r>
              <a:rPr lang="en-US" sz="2400" dirty="0">
                <a:latin typeface="Palatino" charset="0"/>
                <a:ea typeface="ＭＳ Ｐゴシック" charset="0"/>
              </a:rPr>
              <a:t>it is reasonable to approximate [HA] at equilibrium with the solution molarity. </a:t>
            </a:r>
          </a:p>
        </p:txBody>
      </p:sp>
    </p:spTree>
    <p:extLst>
      <p:ext uri="{BB962C8B-B14F-4D97-AF65-F5344CB8AC3E}">
        <p14:creationId xmlns:p14="http://schemas.microsoft.com/office/powerpoint/2010/main" val="31750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599"/>
            <a:ext cx="6805325" cy="3799951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The value for [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A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-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] </a:t>
            </a:r>
            <a:r>
              <a:rPr lang="en-US" sz="2400" dirty="0">
                <a:latin typeface="Palatino" charset="0"/>
                <a:ea typeface="ＭＳ Ｐゴシック" charset="0"/>
              </a:rPr>
              <a:t>at equilibrium is equal to [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] </a:t>
            </a:r>
            <a:r>
              <a:rPr lang="en-US" sz="2400" dirty="0">
                <a:latin typeface="Palatino" charset="0"/>
                <a:ea typeface="ＭＳ Ｐゴシック" charset="0"/>
              </a:rPr>
              <a:t>for a weak acid dissolved in pure water. Each time a molecule of HA dissociates, the products are one H</a:t>
            </a:r>
            <a:r>
              <a:rPr lang="en-US" sz="2400" baseline="30000" dirty="0">
                <a:latin typeface="Palatino" charset="0"/>
                <a:ea typeface="ＭＳ Ｐゴシック" charset="0"/>
              </a:rPr>
              <a:t>+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400" dirty="0">
                <a:latin typeface="Palatino" charset="0"/>
                <a:ea typeface="ＭＳ Ｐゴシック" charset="0"/>
              </a:rPr>
              <a:t>and one A</a:t>
            </a:r>
            <a:r>
              <a:rPr lang="en-US" sz="2400" baseline="30000" dirty="0">
                <a:latin typeface="Palatino" charset="0"/>
                <a:ea typeface="ＭＳ Ｐゴシック" charset="0"/>
              </a:rPr>
              <a:t>-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 </a:t>
            </a:r>
            <a:r>
              <a:rPr lang="en-US" sz="2400" dirty="0">
                <a:latin typeface="Palatino" charset="0"/>
                <a:ea typeface="ＭＳ Ｐゴシック" charset="0"/>
              </a:rPr>
              <a:t>For a weak acid dissolved in pure water, this means that [H</a:t>
            </a:r>
            <a:r>
              <a:rPr lang="en-US" sz="2400" baseline="30000" dirty="0">
                <a:latin typeface="Palatino" charset="0"/>
                <a:ea typeface="ＭＳ Ｐゴシック" charset="0"/>
              </a:rPr>
              <a:t>+</a:t>
            </a:r>
            <a:r>
              <a:rPr lang="en-US" sz="2400" dirty="0">
                <a:latin typeface="Palatino" charset="0"/>
                <a:ea typeface="ＭＳ Ｐゴシック" charset="0"/>
              </a:rPr>
              <a:t>]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400" dirty="0">
                <a:latin typeface="Palatino" charset="0"/>
                <a:ea typeface="ＭＳ Ｐゴシック" charset="0"/>
              </a:rPr>
              <a:t>[A</a:t>
            </a:r>
            <a:r>
              <a:rPr lang="en-US" sz="2400" baseline="30000" dirty="0">
                <a:latin typeface="Palatino" charset="0"/>
                <a:ea typeface="ＭＳ Ｐゴシック" charset="0"/>
              </a:rPr>
              <a:t>-</a:t>
            </a:r>
            <a:r>
              <a:rPr lang="en-US" sz="2400" dirty="0">
                <a:latin typeface="Palatino" charset="0"/>
                <a:ea typeface="ＭＳ Ｐゴシック" charset="0"/>
              </a:rPr>
              <a:t>]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 </a:t>
            </a:r>
          </a:p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/>
            </a:r>
            <a:br>
              <a:rPr lang="en-US" sz="2400" dirty="0">
                <a:latin typeface="Palatino" charset="0"/>
                <a:ea typeface="ＭＳ Ｐゴシック" charset="0"/>
              </a:rPr>
            </a:br>
            <a:r>
              <a:rPr lang="en-US" sz="2400" dirty="0" smtClean="0">
                <a:latin typeface="Palatino" charset="0"/>
                <a:ea typeface="ＭＳ Ｐゴシック" charset="0"/>
              </a:rPr>
              <a:t>This </a:t>
            </a:r>
            <a:r>
              <a:rPr lang="en-US" sz="2400" dirty="0">
                <a:latin typeface="Palatino" charset="0"/>
                <a:ea typeface="ＭＳ Ｐゴシック" charset="0"/>
              </a:rPr>
              <a:t>is not always true.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There are solutions in </a:t>
            </a:r>
            <a:r>
              <a:rPr lang="en-US" sz="2400" dirty="0">
                <a:latin typeface="Palatino" charset="0"/>
                <a:ea typeface="ＭＳ Ｐゴシック" charset="0"/>
              </a:rPr>
              <a:t>which the water is not pure but instead contains a salt, such as </a:t>
            </a:r>
            <a:r>
              <a:rPr lang="en-US" sz="2400" dirty="0" err="1">
                <a:latin typeface="Palatino" charset="0"/>
                <a:ea typeface="ＭＳ Ｐゴシック" charset="0"/>
              </a:rPr>
              <a:t>NaA</a:t>
            </a:r>
            <a:r>
              <a:rPr lang="en-US" sz="2400" dirty="0">
                <a:latin typeface="Palatino" charset="0"/>
                <a:ea typeface="ＭＳ Ｐゴシック" charset="0"/>
              </a:rPr>
              <a:t>, thereby adding to the concentration of A</a:t>
            </a:r>
            <a:r>
              <a:rPr lang="en-US" sz="2400" baseline="30000" dirty="0">
                <a:latin typeface="Palatino" charset="0"/>
                <a:ea typeface="ＭＳ Ｐゴシック" charset="0"/>
              </a:rPr>
              <a:t>-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  <a:endParaRPr lang="en-US" sz="24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8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355</Words>
  <Application>Microsoft Office PowerPoint</Application>
  <PresentationFormat>On-screen Show (4:3)</PresentationFormat>
  <Paragraphs>60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Living By Chemistry SECOND EDITION</vt:lpstr>
      <vt:lpstr>Lesson 121: How Balanced</vt:lpstr>
      <vt:lpstr>ChemCatalyst</vt:lpstr>
      <vt:lpstr>Key Question</vt:lpstr>
      <vt:lpstr>You will be able to:</vt:lpstr>
      <vt:lpstr>Prepare for the Classwork</vt:lpstr>
      <vt:lpstr>Discussion Notes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121: How Balanced</dc:title>
  <dc:creator>Matthew Belford</dc:creator>
  <cp:lastModifiedBy>00, 00</cp:lastModifiedBy>
  <cp:revision>8</cp:revision>
  <dcterms:created xsi:type="dcterms:W3CDTF">2014-12-05T23:18:48Z</dcterms:created>
  <dcterms:modified xsi:type="dcterms:W3CDTF">2018-04-17T12:53:33Z</dcterms:modified>
</cp:coreProperties>
</file>