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9" r:id="rId2"/>
    <p:sldId id="257" r:id="rId3"/>
    <p:sldId id="270" r:id="rId4"/>
    <p:sldId id="259" r:id="rId5"/>
    <p:sldId id="260" r:id="rId6"/>
    <p:sldId id="262" r:id="rId7"/>
    <p:sldId id="263" r:id="rId8"/>
    <p:sldId id="264" r:id="rId9"/>
    <p:sldId id="272" r:id="rId10"/>
    <p:sldId id="27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AFD1D-74E8-A54A-8E5D-959C8962551F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63F45-F167-5548-B184-B752D4A14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4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E8B695-0B1E-1F49-8D9F-D9F5D959E0CF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8B7398-C0B9-2E45-88DC-0328B53BF8FE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3828D5-E25D-C847-B37F-9DA8471E34C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1253-DEC0-6A4C-A2DB-B69884029FBB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F3BB40-545B-1C4E-9B86-F64CDE0813B6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F5C4D0-5995-A449-9CA3-7955DE3008A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A0DE15-F534-3043-B3AB-DC6A343199D6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C80C96-B092-FB47-89A0-046C8F46A8F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61D4AE-E5B9-A64F-96C3-DBF9697977F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B7E8F9-470F-AF43-A29E-6D915F1A08DC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5FCD1E-A39C-DE48-A10D-D9A48E1F8447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8B7398-C0B9-2E45-88DC-0328B53BF8F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8B7398-C0B9-2E45-88DC-0328B53BF8FE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2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1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20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7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82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277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885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53630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03C7F"/>
                </a:solidFill>
                <a:ea typeface="ＭＳ Ｐゴシック" charset="0"/>
              </a:rPr>
              <a:t>Unit 6: SHOWTIME</a:t>
            </a:r>
          </a:p>
          <a:p>
            <a:pPr marL="0" indent="0" eaLnBrk="1" hangingPunct="1"/>
            <a:r>
              <a:rPr lang="en-US" sz="2400" dirty="0">
                <a:solidFill>
                  <a:srgbClr val="403C7F"/>
                </a:solidFill>
                <a:ea typeface="ＭＳ Ｐゴシック" charset="0"/>
              </a:rPr>
              <a:t>Reversible Reactions and Chemical Equilibrium</a:t>
            </a:r>
            <a:endParaRPr lang="en-US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854" y="1981200"/>
            <a:ext cx="6785107" cy="3657600"/>
          </a:xfrm>
        </p:spPr>
        <p:txBody>
          <a:bodyPr/>
          <a:lstStyle/>
          <a:p>
            <a:pPr marL="0" indent="0" eaLnBrk="1" hangingPunct="1"/>
            <a:r>
              <a:rPr lang="en-US" sz="2200" dirty="0" smtClean="0">
                <a:latin typeface="Palatino" charset="0"/>
                <a:ea typeface="ＭＳ Ｐゴシック" charset="0"/>
              </a:rPr>
              <a:t>When </a:t>
            </a:r>
            <a:r>
              <a:rPr lang="en-US" sz="2200" dirty="0">
                <a:latin typeface="Palatino" charset="0"/>
                <a:ea typeface="ＭＳ Ｐゴシック" charset="0"/>
              </a:rPr>
              <a:t>strong acids dissolve in water, all of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the</a:t>
            </a:r>
            <a:r>
              <a:rPr lang="en-US" sz="2200" dirty="0">
                <a:latin typeface="Palatino" charset="0"/>
                <a:ea typeface="ＭＳ Ｐゴシック" charset="0"/>
              </a:rPr>
              <a:t> molecules dissociate such that the solution molarity is equal to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concentration.  </a:t>
            </a:r>
            <a:br>
              <a:rPr lang="en-US" sz="2200" dirty="0" smtClean="0">
                <a:latin typeface="Palatino" charset="0"/>
                <a:ea typeface="ＭＳ Ｐゴシック" charset="0"/>
              </a:rPr>
            </a:b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 smtClean="0">
                <a:latin typeface="Palatino" charset="0"/>
                <a:ea typeface="ＭＳ Ｐゴシック" charset="0"/>
              </a:rPr>
              <a:t>Strong acid example: In a </a:t>
            </a:r>
            <a:r>
              <a:rPr lang="en-US" sz="2200" dirty="0">
                <a:latin typeface="Palatino" charset="0"/>
                <a:ea typeface="ＭＳ Ｐゴシック" charset="0"/>
              </a:rPr>
              <a:t>0.10 M </a:t>
            </a:r>
            <a:r>
              <a:rPr lang="en-US" sz="2200" dirty="0" err="1">
                <a:latin typeface="Palatino" charset="0"/>
                <a:ea typeface="ＭＳ Ｐゴシック" charset="0"/>
              </a:rPr>
              <a:t>HCl</a:t>
            </a:r>
            <a:r>
              <a:rPr lang="en-US" sz="2200" dirty="0">
                <a:latin typeface="Palatino" charset="0"/>
                <a:ea typeface="ＭＳ Ｐゴシック" charset="0"/>
              </a:rPr>
              <a:t> solution, there are no </a:t>
            </a:r>
            <a:r>
              <a:rPr lang="en-US" sz="2200" dirty="0" err="1" smtClean="0">
                <a:latin typeface="Palatino" charset="0"/>
                <a:ea typeface="ＭＳ Ｐゴシック" charset="0"/>
              </a:rPr>
              <a:t>HCl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molecules, only 0.10 M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and 0.10 M </a:t>
            </a:r>
            <a:r>
              <a:rPr lang="en-US" sz="2200" dirty="0" err="1" smtClean="0">
                <a:latin typeface="Palatino" charset="0"/>
                <a:ea typeface="ＭＳ Ｐゴシック" charset="0"/>
              </a:rPr>
              <a:t>Cl</a:t>
            </a:r>
            <a:r>
              <a:rPr lang="en-US" sz="2200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.  </a:t>
            </a:r>
          </a:p>
          <a:p>
            <a:pPr marL="0" indent="0" eaLnBrk="1" hangingPunct="1"/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>
                <a:latin typeface="Palatino" charset="0"/>
                <a:ea typeface="ＭＳ Ｐゴシック" charset="0"/>
              </a:rPr>
              <a:t>When weak acids dissolve in water,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concentrations </a:t>
            </a:r>
            <a:r>
              <a:rPr lang="en-US" sz="2200" dirty="0">
                <a:latin typeface="Palatino" charset="0"/>
                <a:ea typeface="ＭＳ Ｐゴシック" charset="0"/>
              </a:rPr>
              <a:t>of the products,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and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A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ions, are much less than the solution molarity. This is because the reverse process in which the ions recombine to form the molecule occurs at an appreciable rate.</a:t>
            </a:r>
          </a:p>
        </p:txBody>
      </p:sp>
    </p:spTree>
    <p:extLst>
      <p:ext uri="{BB962C8B-B14F-4D97-AF65-F5344CB8AC3E}">
        <p14:creationId xmlns:p14="http://schemas.microsoft.com/office/powerpoint/2010/main" val="27798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6576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equilibrium constant,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, is a measure of whether starting substances or products are favored in an equilibrium mixture. A large value for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indicates a large amount of product in the equilibrium mixture. A small value for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 indicates very little product in the equilibrium mixture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For strong acids, the value of </a:t>
            </a:r>
            <a:r>
              <a:rPr lang="en-US" sz="2400" i="1" dirty="0" smtClean="0">
                <a:latin typeface="Palatino" charset="0"/>
                <a:ea typeface="ＭＳ Ｐゴシック" charset="0"/>
              </a:rPr>
              <a:t>K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is large.  For weak acids the value of </a:t>
            </a:r>
            <a:r>
              <a:rPr lang="en-US" sz="2400" i="1" dirty="0" smtClean="0">
                <a:latin typeface="Palatino" charset="0"/>
                <a:ea typeface="ＭＳ Ｐゴシック" charset="0"/>
              </a:rPr>
              <a:t>K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is small.  </a:t>
            </a: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18912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06536"/>
            <a:ext cx="7315200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How can you predict if products are favored in a reversible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process?</a:t>
            </a:r>
            <a:endParaRPr lang="en-US" sz="2200" dirty="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When a reaction is at equilibrium, the concentrations of reactants and products are not necessarily equal.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Chemical processes are characterized by an equilibrium constant </a:t>
            </a:r>
            <a:r>
              <a:rPr lang="en-US" sz="2200" i="1" dirty="0">
                <a:latin typeface="Palatino" charset="0"/>
                <a:ea typeface="ＭＳ Ｐゴシック" charset="0"/>
              </a:rPr>
              <a:t>K</a:t>
            </a:r>
            <a:r>
              <a:rPr lang="en-US" sz="2200" dirty="0">
                <a:latin typeface="Palatino" charset="0"/>
                <a:ea typeface="ＭＳ Ｐゴシック" charset="0"/>
              </a:rPr>
              <a:t>.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The </a:t>
            </a:r>
            <a:r>
              <a:rPr lang="en-US" sz="2200" dirty="0">
                <a:latin typeface="Palatino" charset="0"/>
                <a:ea typeface="ＭＳ Ｐゴシック" charset="0"/>
              </a:rPr>
              <a:t>value of </a:t>
            </a:r>
            <a:r>
              <a:rPr lang="en-US" sz="2200" i="1" dirty="0">
                <a:latin typeface="Palatino" charset="0"/>
                <a:ea typeface="ＭＳ Ｐゴシック" charset="0"/>
              </a:rPr>
              <a:t>K</a:t>
            </a:r>
            <a:r>
              <a:rPr lang="en-US" sz="2200" dirty="0">
                <a:latin typeface="Palatino" charset="0"/>
                <a:ea typeface="ＭＳ Ｐゴシック" charset="0"/>
              </a:rPr>
              <a:t> is a measure of the degree to which the starting substances are converted to products.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A </a:t>
            </a:r>
            <a:r>
              <a:rPr lang="en-US" sz="2200" dirty="0">
                <a:latin typeface="Palatino" charset="0"/>
                <a:ea typeface="ＭＳ Ｐゴシック" charset="0"/>
              </a:rPr>
              <a:t>large value of </a:t>
            </a:r>
            <a:r>
              <a:rPr lang="en-US" sz="2200" i="1" dirty="0">
                <a:latin typeface="Palatino" charset="0"/>
                <a:ea typeface="ＭＳ Ｐゴシック" charset="0"/>
              </a:rPr>
              <a:t>K </a:t>
            </a:r>
            <a:r>
              <a:rPr lang="en-US" sz="2200" dirty="0">
                <a:latin typeface="Palatino" charset="0"/>
                <a:ea typeface="ＭＳ Ｐゴシック" charset="0"/>
              </a:rPr>
              <a:t>indicates a large amount of product in the equilibrium mixture. A small value of </a:t>
            </a:r>
            <a:r>
              <a:rPr lang="en-US" sz="2200" i="1" dirty="0">
                <a:latin typeface="Palatino" charset="0"/>
                <a:ea typeface="ＭＳ Ｐゴシック" charset="0"/>
              </a:rPr>
              <a:t>K</a:t>
            </a:r>
            <a:r>
              <a:rPr lang="en-US" sz="2200" dirty="0">
                <a:latin typeface="Palatino" charset="0"/>
                <a:ea typeface="ＭＳ Ｐゴシック" charset="0"/>
              </a:rPr>
              <a:t> indicates very little product in the equilibrium mixture.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Strong </a:t>
            </a:r>
            <a:r>
              <a:rPr lang="en-US" sz="2200" dirty="0">
                <a:latin typeface="Palatino" charset="0"/>
                <a:ea typeface="ＭＳ Ｐゴシック" charset="0"/>
              </a:rPr>
              <a:t>acids have a value of </a:t>
            </a:r>
            <a:r>
              <a:rPr lang="en-US" sz="2200" i="1" dirty="0">
                <a:latin typeface="Palatino" charset="0"/>
                <a:ea typeface="ＭＳ Ｐゴシック" charset="0"/>
              </a:rPr>
              <a:t>K </a:t>
            </a:r>
            <a:r>
              <a:rPr lang="en-US" sz="2200" dirty="0">
                <a:latin typeface="Palatino" charset="0"/>
                <a:ea typeface="ＭＳ Ｐゴシック" charset="0"/>
              </a:rPr>
              <a:t>that is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large</a:t>
            </a:r>
            <a:r>
              <a:rPr lang="en-US" sz="2200" dirty="0">
                <a:latin typeface="Palatino" charset="0"/>
                <a:ea typeface="ＭＳ Ｐゴシック" charset="0"/>
              </a:rPr>
              <a:t>, so products are favored.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Weak </a:t>
            </a:r>
            <a:r>
              <a:rPr lang="en-US" sz="2200" dirty="0">
                <a:latin typeface="Palatino" charset="0"/>
                <a:ea typeface="ＭＳ Ｐゴシック" charset="0"/>
              </a:rPr>
              <a:t>acids have a value of </a:t>
            </a:r>
            <a:r>
              <a:rPr lang="en-US" sz="2200" i="1" dirty="0">
                <a:latin typeface="Palatino" charset="0"/>
                <a:ea typeface="ＭＳ Ｐゴシック" charset="0"/>
              </a:rPr>
              <a:t>K</a:t>
            </a:r>
            <a:r>
              <a:rPr lang="en-US" sz="2200" dirty="0">
                <a:latin typeface="Palatino" charset="0"/>
                <a:ea typeface="ＭＳ Ｐゴシック" charset="0"/>
              </a:rPr>
              <a:t> that is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small</a:t>
            </a:r>
            <a:r>
              <a:rPr lang="en-US" sz="2200" dirty="0">
                <a:latin typeface="Palatino" charset="0"/>
                <a:ea typeface="ＭＳ Ｐゴシック" charset="0"/>
              </a:rPr>
              <a:t>, which means that reactants are favored. </a:t>
            </a:r>
          </a:p>
        </p:txBody>
      </p:sp>
    </p:spTree>
    <p:extLst>
      <p:ext uri="{BB962C8B-B14F-4D97-AF65-F5344CB8AC3E}">
        <p14:creationId xmlns:p14="http://schemas.microsoft.com/office/powerpoint/2010/main" val="37450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733800"/>
          </a:xfrm>
          <a:noFill/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For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hypochlorous</a:t>
            </a:r>
            <a:r>
              <a:rPr lang="en-US" sz="2400" dirty="0">
                <a:latin typeface="Palatino" charset="0"/>
                <a:ea typeface="ＭＳ Ｐゴシック" charset="0"/>
              </a:rPr>
              <a:t> acid,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HOCl</a:t>
            </a:r>
            <a:r>
              <a:rPr lang="en-US" sz="2400" dirty="0">
                <a:latin typeface="Palatino" charset="0"/>
                <a:ea typeface="ＭＳ Ｐゴシック" charset="0"/>
              </a:rPr>
              <a:t>, K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0.000000030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/>
            <a:endParaRPr lang="en-US" dirty="0">
              <a:latin typeface="Palatino" charset="0"/>
              <a:ea typeface="ＭＳ Ｐゴシック" charset="0"/>
            </a:endParaRPr>
          </a:p>
          <a:p>
            <a:pPr marL="514350" indent="-514350" eaLnBrk="1" hangingPunct="1"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Write </a:t>
            </a:r>
            <a:r>
              <a:rPr lang="en-US" sz="2400" dirty="0">
                <a:latin typeface="Palatino" charset="0"/>
                <a:ea typeface="ＭＳ Ｐゴシック" charset="0"/>
              </a:rPr>
              <a:t>a chemical equation to show the acid dissociation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514350" indent="-514350" eaLnBrk="1" hangingPunct="1">
              <a:buAutoNum type="arabicPeriod"/>
            </a:pPr>
            <a:r>
              <a:rPr lang="en-US" sz="2400" dirty="0">
                <a:latin typeface="Palatino" charset="0"/>
                <a:ea typeface="ＭＳ Ｐゴシック" charset="0"/>
              </a:rPr>
              <a:t>Do you expect mainly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HOCl</a:t>
            </a:r>
            <a:r>
              <a:rPr lang="en-US" sz="2400" dirty="0">
                <a:latin typeface="Palatino" charset="0"/>
                <a:ea typeface="ＭＳ Ｐゴシック" charset="0"/>
              </a:rPr>
              <a:t> in the solution or the ions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>
                <a:latin typeface="Palatino" charset="0"/>
                <a:ea typeface="ＭＳ Ｐゴシック" charset="0"/>
              </a:rPr>
              <a:t>and </a:t>
            </a:r>
            <a:r>
              <a:rPr lang="en-US" sz="2400" dirty="0" err="1" smtClean="0">
                <a:latin typeface="Palatino" charset="0"/>
                <a:ea typeface="ＭＳ Ｐゴシック" charset="0"/>
              </a:rPr>
              <a:t>OCl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 </a:t>
            </a:r>
            <a:r>
              <a:rPr lang="en-US" sz="2400" dirty="0">
                <a:latin typeface="Palatino" charset="0"/>
                <a:ea typeface="ＭＳ Ｐゴシック" charset="0"/>
              </a:rPr>
              <a:t>Explain your thinking.</a:t>
            </a:r>
            <a:endParaRPr lang="en-US" sz="2400" dirty="0" smtClean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120: How Favorable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Equilibrium Constant </a:t>
            </a:r>
            <a:r>
              <a:rPr lang="en-US" b="1" i="1">
                <a:latin typeface="Palatino" charset="0"/>
                <a:ea typeface="ＭＳ Ｐゴシック" charset="0"/>
              </a:rPr>
              <a:t>K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7720"/>
            <a:ext cx="8001000" cy="9144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ChemCatalyst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153" y="854560"/>
            <a:ext cx="7707938" cy="4526280"/>
          </a:xfrm>
        </p:spPr>
        <p:txBody>
          <a:bodyPr/>
          <a:lstStyle/>
          <a:p>
            <a:pPr marL="0" indent="0" eaLnBrk="1" hangingPunct="1"/>
            <a:r>
              <a:rPr lang="en-US" sz="2000" dirty="0" smtClean="0">
                <a:latin typeface="Palatino" charset="0"/>
                <a:ea typeface="ＭＳ Ｐゴシック" charset="0"/>
              </a:rPr>
              <a:t>Particle </a:t>
            </a:r>
            <a:r>
              <a:rPr lang="en-US" sz="2000" dirty="0">
                <a:latin typeface="Palatino" charset="0"/>
                <a:ea typeface="ＭＳ Ｐゴシック" charset="0"/>
              </a:rPr>
              <a:t>views of the binding of three different pain 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relievers (</a:t>
            </a:r>
            <a:r>
              <a:rPr lang="en-US" sz="2000" dirty="0">
                <a:latin typeface="Palatino" charset="0"/>
                <a:ea typeface="ＭＳ Ｐゴシック" charset="0"/>
              </a:rPr>
              <a:t>circles) to receptors (half circles) are shown in the 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ﬁgure</a:t>
            </a:r>
            <a:r>
              <a:rPr lang="en-US" sz="2000" dirty="0">
                <a:latin typeface="Palatino" charset="0"/>
                <a:ea typeface="ＭＳ Ｐゴシック" charset="0"/>
              </a:rPr>
              <a:t>. A number called </a:t>
            </a:r>
            <a:r>
              <a:rPr lang="en-US" sz="2000" i="1" dirty="0">
                <a:latin typeface="Palatino" charset="0"/>
                <a:ea typeface="ＭＳ Ｐゴシック" charset="0"/>
              </a:rPr>
              <a:t>K</a:t>
            </a:r>
            <a:r>
              <a:rPr lang="en-US" sz="2000" dirty="0">
                <a:latin typeface="Palatino" charset="0"/>
                <a:ea typeface="ＭＳ Ｐゴシック" charset="0"/>
              </a:rPr>
              <a:t> is given for each. </a:t>
            </a:r>
            <a:endParaRPr lang="en-US" sz="20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0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000" dirty="0">
              <a:latin typeface="Palatino" charset="0"/>
              <a:ea typeface="ＭＳ Ｐゴシック" charset="0"/>
            </a:endParaRP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797862" y="4293634"/>
            <a:ext cx="763322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 dirty="0">
                <a:solidFill>
                  <a:srgbClr val="000000"/>
                </a:solidFill>
                <a:latin typeface="Palatino" charset="0"/>
              </a:rPr>
              <a:t>How many pain-reliever molecules and receptors are there in each case</a:t>
            </a:r>
            <a:r>
              <a:rPr lang="en-US" sz="2000" baseline="0" dirty="0" smtClean="0">
                <a:solidFill>
                  <a:srgbClr val="000000"/>
                </a:solidFill>
                <a:latin typeface="Palatino" charset="0"/>
              </a:rPr>
              <a:t>?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 dirty="0" smtClean="0">
                <a:solidFill>
                  <a:srgbClr val="000000"/>
                </a:solidFill>
                <a:latin typeface="Palatino" charset="0"/>
              </a:rPr>
              <a:t>How </a:t>
            </a:r>
            <a:r>
              <a:rPr lang="en-US" sz="2000" baseline="0" dirty="0">
                <a:solidFill>
                  <a:srgbClr val="000000"/>
                </a:solidFill>
                <a:latin typeface="Palatino" charset="0"/>
              </a:rPr>
              <a:t>is the value for </a:t>
            </a:r>
            <a:r>
              <a:rPr lang="en-US" sz="2000" i="1" baseline="0" dirty="0">
                <a:solidFill>
                  <a:srgbClr val="000000"/>
                </a:solidFill>
                <a:latin typeface="Palatino" charset="0"/>
              </a:rPr>
              <a:t>K </a:t>
            </a:r>
            <a:r>
              <a:rPr lang="en-US" sz="2000" baseline="0" dirty="0">
                <a:solidFill>
                  <a:srgbClr val="000000"/>
                </a:solidFill>
                <a:latin typeface="Palatino" charset="0"/>
              </a:rPr>
              <a:t>related to the amount of pain reliever that is bound to a receptor</a:t>
            </a:r>
            <a:r>
              <a:rPr lang="en-US" sz="2000" baseline="0" dirty="0" smtClean="0">
                <a:solidFill>
                  <a:srgbClr val="000000"/>
                </a:solidFill>
                <a:latin typeface="Palatino" charset="0"/>
              </a:rPr>
              <a:t>?</a:t>
            </a:r>
            <a:endParaRPr lang="en-US" sz="2000" baseline="0" dirty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2000" baseline="0" dirty="0">
                <a:solidFill>
                  <a:srgbClr val="000000"/>
                </a:solidFill>
                <a:latin typeface="Palatino" charset="0"/>
              </a:rPr>
              <a:t>Based on the information provided, generate a hypothesis as to which pain reliever is the most effective for the smallest dose. Explain your thinking.</a:t>
            </a:r>
          </a:p>
        </p:txBody>
      </p:sp>
      <p:pic>
        <p:nvPicPr>
          <p:cNvPr id="3" name="Picture 2" descr="un23_035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19" y="1963275"/>
            <a:ext cx="4025751" cy="1753707"/>
          </a:xfrm>
          <a:prstGeom prst="rect">
            <a:avLst/>
          </a:prstGeom>
        </p:spPr>
      </p:pic>
      <p:pic>
        <p:nvPicPr>
          <p:cNvPr id="5" name="Picture 4" descr="pain_relief_equa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267" y="3823486"/>
            <a:ext cx="5201646" cy="60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How can you predict if products are favored in a reversible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process?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explain </a:t>
            </a:r>
            <a:r>
              <a:rPr lang="en-US" sz="2400" dirty="0">
                <a:latin typeface="Palatino" charset="0"/>
                <a:ea typeface="ＭＳ Ｐゴシック" charset="0"/>
              </a:rPr>
              <a:t>how the equilibrium constant,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, is a measure of whether starting substances or products are favored in an equilibrium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mixture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make </a:t>
            </a:r>
            <a:r>
              <a:rPr lang="en-US" sz="2400" dirty="0">
                <a:latin typeface="Palatino" charset="0"/>
                <a:ea typeface="ＭＳ Ｐゴシック" charset="0"/>
              </a:rPr>
              <a:t>connections between the value of the equilibrium constant,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, and the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>
                <a:latin typeface="Palatino" charset="0"/>
                <a:ea typeface="ＭＳ Ｐゴシック" charset="0"/>
              </a:rPr>
              <a:t>concentration in strong and weak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acid solutions.</a:t>
            </a:r>
          </a:p>
        </p:txBody>
      </p:sp>
    </p:spTree>
    <p:extLst>
      <p:ext uri="{BB962C8B-B14F-4D97-AF65-F5344CB8AC3E}">
        <p14:creationId xmlns:p14="http://schemas.microsoft.com/office/powerpoint/2010/main" val="40880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6629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Work </a:t>
            </a:r>
            <a:r>
              <a:rPr lang="en-US" baseline="0" dirty="0" smtClean="0">
                <a:solidFill>
                  <a:srgbClr val="000000"/>
                </a:solidFill>
                <a:latin typeface="Palatino" charset="0"/>
              </a:rPr>
              <a:t>in groups of 4.</a:t>
            </a:r>
            <a:endParaRPr lang="en-US" baseline="0" dirty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baseline="0" dirty="0">
              <a:solidFill>
                <a:srgbClr val="000000"/>
              </a:solidFill>
              <a:latin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42664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7064"/>
            <a:ext cx="7162800" cy="4191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When </a:t>
            </a:r>
            <a:r>
              <a:rPr lang="en-US" sz="2200" dirty="0">
                <a:latin typeface="Palatino" charset="0"/>
                <a:ea typeface="ＭＳ Ｐゴシック" charset="0"/>
              </a:rPr>
              <a:t>an acid molecule is dissolved in water,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molecule </a:t>
            </a:r>
            <a:r>
              <a:rPr lang="en-US" sz="2200" dirty="0">
                <a:latin typeface="Palatino" charset="0"/>
                <a:ea typeface="ＭＳ Ｐゴシック" charset="0"/>
              </a:rPr>
              <a:t>dissociates into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and an anion.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/>
            </a:r>
            <a:br>
              <a:rPr lang="en-US" sz="2200" dirty="0" smtClean="0">
                <a:latin typeface="Palatino" charset="0"/>
                <a:ea typeface="ＭＳ Ｐゴシック" charset="0"/>
              </a:rPr>
            </a:b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Dissolve </a:t>
            </a:r>
            <a:r>
              <a:rPr lang="en-US" sz="2200" dirty="0">
                <a:latin typeface="Palatino" charset="0"/>
                <a:ea typeface="ＭＳ Ｐゴシック" charset="0"/>
              </a:rPr>
              <a:t>means that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molecules </a:t>
            </a:r>
            <a:r>
              <a:rPr lang="en-US" sz="2200" dirty="0">
                <a:latin typeface="Palatino" charset="0"/>
                <a:ea typeface="ＭＳ Ｐゴシック" charset="0"/>
              </a:rPr>
              <a:t>go into solution where they are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surrounded </a:t>
            </a:r>
            <a:r>
              <a:rPr lang="en-US" sz="2200" dirty="0">
                <a:latin typeface="Palatino" charset="0"/>
                <a:ea typeface="ＭＳ Ｐゴシック" charset="0"/>
              </a:rPr>
              <a:t>by water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molecules.</a:t>
            </a:r>
            <a:br>
              <a:rPr lang="en-US" sz="2200" dirty="0" smtClean="0">
                <a:latin typeface="Palatino" charset="0"/>
                <a:ea typeface="ＭＳ Ｐゴシック" charset="0"/>
              </a:rPr>
            </a:br>
            <a:r>
              <a:rPr lang="en-US" sz="2200" dirty="0" smtClean="0">
                <a:latin typeface="Palatino" charset="0"/>
                <a:ea typeface="ＭＳ Ｐゴシック" charset="0"/>
              </a:rPr>
              <a:t/>
            </a:r>
            <a:br>
              <a:rPr lang="en-US" sz="2200" dirty="0" smtClean="0">
                <a:latin typeface="Palatino" charset="0"/>
                <a:ea typeface="ＭＳ Ｐゴシック" charset="0"/>
              </a:rPr>
            </a:br>
            <a:r>
              <a:rPr lang="en-US" sz="2200" dirty="0" smtClean="0">
                <a:latin typeface="Palatino" charset="0"/>
                <a:ea typeface="ＭＳ Ｐゴシック" charset="0"/>
              </a:rPr>
              <a:t>Molecules </a:t>
            </a:r>
            <a:r>
              <a:rPr lang="en-US" sz="2200" dirty="0">
                <a:latin typeface="Palatino" charset="0"/>
                <a:ea typeface="ＭＳ Ｐゴシック" charset="0"/>
              </a:rPr>
              <a:t>labeled as acids dissolve, and they also dissociate. This is what happens for hydrochloric acid, </a:t>
            </a:r>
            <a:r>
              <a:rPr lang="en-US" sz="2200" dirty="0" err="1">
                <a:latin typeface="Palatino" charset="0"/>
                <a:ea typeface="ＭＳ Ｐゴシック" charset="0"/>
              </a:rPr>
              <a:t>HCl</a:t>
            </a:r>
            <a:r>
              <a:rPr lang="en-US" sz="2200" dirty="0">
                <a:latin typeface="Palatino" charset="0"/>
                <a:ea typeface="ＭＳ Ｐゴシック" charset="0"/>
              </a:rPr>
              <a:t>. The solution is entirely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and </a:t>
            </a:r>
            <a:r>
              <a:rPr lang="en-US" sz="2200" dirty="0" err="1" smtClean="0">
                <a:latin typeface="Palatino" charset="0"/>
                <a:ea typeface="ＭＳ Ｐゴシック" charset="0"/>
              </a:rPr>
              <a:t>Cl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ions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.</a:t>
            </a:r>
            <a:br>
              <a:rPr lang="en-US" sz="2200" dirty="0" smtClean="0">
                <a:latin typeface="Palatino" charset="0"/>
                <a:ea typeface="ＭＳ Ｐゴシック" charset="0"/>
              </a:rPr>
            </a:b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Some </a:t>
            </a:r>
            <a:r>
              <a:rPr lang="en-US" sz="2200" dirty="0">
                <a:latin typeface="Palatino" charset="0"/>
                <a:ea typeface="ＭＳ Ｐゴシック" charset="0"/>
              </a:rPr>
              <a:t>molecules, like sugar, dissolve but do not dissociate into ions. This is why sugar is not an acid.</a:t>
            </a:r>
            <a:endParaRPr lang="en-US" sz="2200" b="1" dirty="0">
              <a:latin typeface="Palatino" charset="0"/>
              <a:ea typeface="ＭＳ Ｐゴシック" charset="0"/>
            </a:endParaRPr>
          </a:p>
        </p:txBody>
      </p:sp>
      <p:pic>
        <p:nvPicPr>
          <p:cNvPr id="2" name="Picture 1" descr="acid_dissocia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819" y="2553997"/>
            <a:ext cx="4472584" cy="49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200" dirty="0">
                <a:latin typeface="Palatino" charset="0"/>
                <a:ea typeface="ＭＳ Ｐゴシック" charset="0"/>
              </a:rPr>
              <a:t>Strong acids dissociate irreversibly to the ion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products </a:t>
            </a:r>
          </a:p>
          <a:p>
            <a:pPr marL="0" indent="0" eaLnBrk="1" hangingPunct="1"/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>
                <a:latin typeface="Palatino" charset="0"/>
                <a:ea typeface="ＭＳ Ｐゴシック" charset="0"/>
              </a:rPr>
              <a:t>Weak acids dissociate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reversibly</a:t>
            </a: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 smtClean="0">
                <a:latin typeface="Palatino" charset="0"/>
                <a:ea typeface="ＭＳ Ｐゴシック" charset="0"/>
              </a:rPr>
              <a:t>Solution </a:t>
            </a:r>
            <a:r>
              <a:rPr lang="en-US" sz="2200" dirty="0">
                <a:latin typeface="Palatino" charset="0"/>
                <a:ea typeface="ＭＳ Ｐゴシック" charset="0"/>
              </a:rPr>
              <a:t>molarity is the number of moles of acid molecules that dissolve to make the solution.</a:t>
            </a:r>
          </a:p>
          <a:p>
            <a:pPr marL="0" indent="0" eaLnBrk="1" hangingPunct="1"/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 smtClean="0">
                <a:latin typeface="Palatino" charset="0"/>
                <a:ea typeface="ＭＳ Ｐゴシック" charset="0"/>
              </a:rPr>
              <a:t>When </a:t>
            </a:r>
            <a:r>
              <a:rPr lang="en-US" sz="2200" dirty="0">
                <a:latin typeface="Palatino" charset="0"/>
                <a:ea typeface="ＭＳ Ｐゴシック" charset="0"/>
              </a:rPr>
              <a:t>strong acids dissolve in water, all of </a:t>
            </a:r>
          </a:p>
          <a:p>
            <a:pPr marL="0" indent="0" eaLnBrk="1" hangingPunct="1"/>
            <a:r>
              <a:rPr lang="en-US" sz="2200" dirty="0">
                <a:latin typeface="Palatino" charset="0"/>
                <a:ea typeface="ＭＳ Ｐゴシック" charset="0"/>
              </a:rPr>
              <a:t>the molecules dissociate such that the solution molarity is equal to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concentration</a:t>
            </a:r>
            <a:r>
              <a:rPr lang="en-US" sz="2200" dirty="0">
                <a:latin typeface="Palatino" charset="0"/>
                <a:ea typeface="ＭＳ Ｐゴシック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2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4176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The pH of an acid solution is a measure of the degree of dissociation. For a strong acid, the concentration of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+ </a:t>
            </a:r>
            <a:r>
              <a:rPr lang="en-US" sz="2400" dirty="0">
                <a:latin typeface="Palatino" charset="0"/>
                <a:ea typeface="ＭＳ Ｐゴシック" charset="0"/>
              </a:rPr>
              <a:t>is equal to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-log </a:t>
            </a:r>
            <a:r>
              <a:rPr lang="en-US" sz="2400" dirty="0">
                <a:latin typeface="Palatino" charset="0"/>
                <a:ea typeface="ＭＳ Ｐゴシック" charset="0"/>
              </a:rPr>
              <a:t>(solution molarity)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For weak acids, the concentration of of H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>
                <a:latin typeface="Palatino" charset="0"/>
                <a:ea typeface="ＭＳ Ｐゴシック" charset="0"/>
              </a:rPr>
              <a:t>is much less than the total acid concentration, so the pH is greater than log (solution molarity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). </a:t>
            </a: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8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497</Words>
  <Application>Microsoft Office PowerPoint</Application>
  <PresentationFormat>On-screen Show (4:3)</PresentationFormat>
  <Paragraphs>68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120: How Favorable</vt:lpstr>
      <vt:lpstr>ChemCatalyst</vt:lpstr>
      <vt:lpstr>Key Question</vt:lpstr>
      <vt:lpstr>You will be able to:</vt:lpstr>
      <vt:lpstr>Prepare for the Classwork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120: How Favorable</dc:title>
  <dc:creator>Matthew Belford</dc:creator>
  <cp:lastModifiedBy>00, 00</cp:lastModifiedBy>
  <cp:revision>14</cp:revision>
  <dcterms:created xsi:type="dcterms:W3CDTF">2014-12-05T23:18:35Z</dcterms:created>
  <dcterms:modified xsi:type="dcterms:W3CDTF">2018-04-17T12:52:12Z</dcterms:modified>
</cp:coreProperties>
</file>