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0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6C92A-CDD5-EE4F-B70F-7E9D76143425}"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C026F7-9E6B-124A-962A-DA451976DB15}" type="slidenum">
              <a:rPr lang="en-US" smtClean="0"/>
              <a:t>‹#›</a:t>
            </a:fld>
            <a:endParaRPr lang="en-US"/>
          </a:p>
        </p:txBody>
      </p:sp>
    </p:spTree>
    <p:extLst>
      <p:ext uri="{BB962C8B-B14F-4D97-AF65-F5344CB8AC3E}">
        <p14:creationId xmlns:p14="http://schemas.microsoft.com/office/powerpoint/2010/main" val="12151599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39EEBD7-BA93-AE4C-B175-4BEB07051543}" type="slidenum">
              <a:rPr lang="en-US" sz="1200"/>
              <a:pPr/>
              <a:t>1</a:t>
            </a:fld>
            <a:endParaRPr lang="en-US" sz="1200"/>
          </a:p>
        </p:txBody>
      </p:sp>
      <p:sp>
        <p:nvSpPr>
          <p:cNvPr id="54275"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0536FCA-A2CB-AD41-8476-A91CD5E11621}" type="slidenum">
              <a:rPr lang="en-US" sz="1200">
                <a:solidFill>
                  <a:prstClr val="black"/>
                </a:solidFill>
              </a:rPr>
              <a:pPr/>
              <a:t>10</a:t>
            </a:fld>
            <a:endParaRPr lang="en-US" sz="1200">
              <a:solidFill>
                <a:prstClr val="black"/>
              </a:solidFill>
            </a:endParaRPr>
          </a:p>
        </p:txBody>
      </p:sp>
      <p:sp>
        <p:nvSpPr>
          <p:cNvPr id="98307" name="Rectangle 1026"/>
          <p:cNvSpPr>
            <a:spLocks noGrp="1" noRot="1" noChangeAspect="1" noChangeArrowheads="1" noTextEdit="1"/>
          </p:cNvSpPr>
          <p:nvPr>
            <p:ph type="sldImg"/>
          </p:nvPr>
        </p:nvSpPr>
        <p:spPr>
          <a:solidFill>
            <a:srgbClr val="FFFFFF"/>
          </a:solidFill>
          <a:ln/>
        </p:spPr>
      </p:sp>
      <p:sp>
        <p:nvSpPr>
          <p:cNvPr id="49155" name="Rectangle 1027"/>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FE850B7-A484-394E-8F17-BFF17AA58B32}" type="slidenum">
              <a:rPr lang="en-US" sz="1200">
                <a:solidFill>
                  <a:prstClr val="black"/>
                </a:solidFill>
              </a:rPr>
              <a:pPr/>
              <a:t>11</a:t>
            </a:fld>
            <a:endParaRPr lang="en-US" sz="1200">
              <a:solidFill>
                <a:prstClr val="black"/>
              </a:solidFill>
            </a:endParaRPr>
          </a:p>
        </p:txBody>
      </p:sp>
      <p:sp>
        <p:nvSpPr>
          <p:cNvPr id="99331"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0784272-E31F-D54F-93AB-DB0CE7C32AF8}" type="slidenum">
              <a:rPr lang="en-US" sz="1200">
                <a:solidFill>
                  <a:prstClr val="black"/>
                </a:solidFill>
              </a:rPr>
              <a:pPr/>
              <a:t>12</a:t>
            </a:fld>
            <a:endParaRPr lang="en-US" sz="1200">
              <a:solidFill>
                <a:prstClr val="black"/>
              </a:solidFill>
            </a:endParaRPr>
          </a:p>
        </p:txBody>
      </p:sp>
      <p:sp>
        <p:nvSpPr>
          <p:cNvPr id="100355"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CE80E8A-8E10-594F-86DE-C8F9372BE6D9}" type="slidenum">
              <a:rPr lang="en-US" sz="1200">
                <a:solidFill>
                  <a:prstClr val="black"/>
                </a:solidFill>
              </a:rPr>
              <a:pPr/>
              <a:t>2</a:t>
            </a:fld>
            <a:endParaRPr lang="en-US" sz="1200">
              <a:solidFill>
                <a:prstClr val="black"/>
              </a:solidFill>
            </a:endParaRPr>
          </a:p>
        </p:txBody>
      </p:sp>
      <p:sp>
        <p:nvSpPr>
          <p:cNvPr id="90115"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D4E0EE4-A52F-6749-A7D6-B59A8B8A9C41}" type="slidenum">
              <a:rPr lang="en-US" sz="1200">
                <a:solidFill>
                  <a:prstClr val="black"/>
                </a:solidFill>
              </a:rPr>
              <a:pPr/>
              <a:t>3</a:t>
            </a:fld>
            <a:endParaRPr lang="en-US" sz="1200">
              <a:solidFill>
                <a:prstClr val="black"/>
              </a:solidFill>
            </a:endParaRPr>
          </a:p>
        </p:txBody>
      </p:sp>
      <p:sp>
        <p:nvSpPr>
          <p:cNvPr id="91139"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71B588C-6A6A-5A4B-BE93-7446CB88C7F8}" type="slidenum">
              <a:rPr lang="en-US" sz="1200">
                <a:solidFill>
                  <a:prstClr val="black"/>
                </a:solidFill>
              </a:rPr>
              <a:pPr/>
              <a:t>4</a:t>
            </a:fld>
            <a:endParaRPr lang="en-US" sz="1200">
              <a:solidFill>
                <a:prstClr val="black"/>
              </a:solidFill>
            </a:endParaRPr>
          </a:p>
        </p:txBody>
      </p:sp>
      <p:sp>
        <p:nvSpPr>
          <p:cNvPr id="92163" name="Rectangle 2"/>
          <p:cNvSpPr>
            <a:spLocks noGrp="1" noRot="1" noChangeAspect="1" noChangeArrowheads="1" noTextEdit="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D4E971E-D143-C94F-A8A7-EB6D581BBD74}" type="slidenum">
              <a:rPr lang="en-US" sz="1200">
                <a:solidFill>
                  <a:prstClr val="black"/>
                </a:solidFill>
              </a:rPr>
              <a:pPr/>
              <a:t>5</a:t>
            </a:fld>
            <a:endParaRPr lang="en-US" sz="1200">
              <a:solidFill>
                <a:prstClr val="black"/>
              </a:solidFill>
            </a:endParaRPr>
          </a:p>
        </p:txBody>
      </p:sp>
      <p:sp>
        <p:nvSpPr>
          <p:cNvPr id="93187"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7792381-27E2-D541-88B0-CBB81D34E030}" type="slidenum">
              <a:rPr lang="en-US" sz="1200">
                <a:solidFill>
                  <a:prstClr val="black"/>
                </a:solidFill>
              </a:rPr>
              <a:pPr/>
              <a:t>6</a:t>
            </a:fld>
            <a:endParaRPr lang="en-US" sz="1200">
              <a:solidFill>
                <a:prstClr val="black"/>
              </a:solidFill>
            </a:endParaRPr>
          </a:p>
        </p:txBody>
      </p:sp>
      <p:sp>
        <p:nvSpPr>
          <p:cNvPr id="94211"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7549FD0-AFD7-A34D-97B5-152809BE7A8F}" type="slidenum">
              <a:rPr lang="en-US" sz="1200">
                <a:solidFill>
                  <a:prstClr val="black"/>
                </a:solidFill>
              </a:rPr>
              <a:pPr/>
              <a:t>7</a:t>
            </a:fld>
            <a:endParaRPr lang="en-US" sz="1200">
              <a:solidFill>
                <a:prstClr val="black"/>
              </a:solidFill>
            </a:endParaRPr>
          </a:p>
        </p:txBody>
      </p:sp>
      <p:sp>
        <p:nvSpPr>
          <p:cNvPr id="95235"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5EA0416-B69F-044E-9192-41897C94432F}" type="slidenum">
              <a:rPr lang="en-US" sz="1200">
                <a:solidFill>
                  <a:prstClr val="black"/>
                </a:solidFill>
              </a:rPr>
              <a:pPr/>
              <a:t>8</a:t>
            </a:fld>
            <a:endParaRPr lang="en-US" sz="1200">
              <a:solidFill>
                <a:prstClr val="black"/>
              </a:solidFill>
            </a:endParaRPr>
          </a:p>
        </p:txBody>
      </p:sp>
      <p:sp>
        <p:nvSpPr>
          <p:cNvPr id="96259" name="Rectangle 1026"/>
          <p:cNvSpPr>
            <a:spLocks noGrp="1" noRot="1" noChangeAspect="1" noChangeArrowheads="1" noTextEdit="1"/>
          </p:cNvSpPr>
          <p:nvPr>
            <p:ph type="sldImg"/>
          </p:nvPr>
        </p:nvSpPr>
        <p:spPr>
          <a:solidFill>
            <a:srgbClr val="FFFFFF"/>
          </a:solidFill>
          <a:ln/>
        </p:spPr>
      </p:sp>
      <p:sp>
        <p:nvSpPr>
          <p:cNvPr id="45059" name="Rectangle 1027"/>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7E09825-A986-7A4E-8610-E123950A66C8}" type="slidenum">
              <a:rPr lang="en-US" sz="1200">
                <a:solidFill>
                  <a:prstClr val="black"/>
                </a:solidFill>
              </a:rPr>
              <a:pPr/>
              <a:t>9</a:t>
            </a:fld>
            <a:endParaRPr lang="en-US" sz="1200">
              <a:solidFill>
                <a:prstClr val="black"/>
              </a:solidFill>
            </a:endParaRPr>
          </a:p>
        </p:txBody>
      </p:sp>
      <p:sp>
        <p:nvSpPr>
          <p:cNvPr id="97283" name="Rectangle 1026"/>
          <p:cNvSpPr>
            <a:spLocks noGrp="1" noRot="1" noChangeAspect="1" noChangeArrowheads="1" noTextEdit="1"/>
          </p:cNvSpPr>
          <p:nvPr>
            <p:ph type="sldImg"/>
          </p:nvPr>
        </p:nvSpPr>
        <p:spPr>
          <a:solidFill>
            <a:srgbClr val="FFFFFF"/>
          </a:solidFill>
          <a:ln/>
        </p:spPr>
      </p:sp>
      <p:sp>
        <p:nvSpPr>
          <p:cNvPr id="47107" name="Rectangle 1027"/>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28246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12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908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848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93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774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829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041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88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5397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80891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5D01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4238833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chemeClr val="tx2"/>
          </a:solidFill>
          <a:latin typeface="+mj-lt"/>
          <a:ea typeface="+mj-ea"/>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chemeClr val="tx2"/>
          </a:solidFill>
          <a:latin typeface="Arial" charset="0"/>
          <a:ea typeface="ＭＳ Ｐゴシック" pitchFamily="28" charset="-128"/>
        </a:defRPr>
      </a:lvl6pPr>
      <a:lvl7pPr marL="914400" algn="l" rtl="0" fontAlgn="base">
        <a:spcBef>
          <a:spcPct val="0"/>
        </a:spcBef>
        <a:spcAft>
          <a:spcPct val="0"/>
        </a:spcAft>
        <a:defRPr sz="3600" b="1">
          <a:solidFill>
            <a:schemeClr val="tx2"/>
          </a:solidFill>
          <a:latin typeface="Arial" charset="0"/>
          <a:ea typeface="ＭＳ Ｐゴシック" pitchFamily="28" charset="-128"/>
        </a:defRPr>
      </a:lvl7pPr>
      <a:lvl8pPr marL="1371600" algn="l" rtl="0" fontAlgn="base">
        <a:spcBef>
          <a:spcPct val="0"/>
        </a:spcBef>
        <a:spcAft>
          <a:spcPct val="0"/>
        </a:spcAft>
        <a:defRPr sz="3600" b="1">
          <a:solidFill>
            <a:schemeClr val="tx2"/>
          </a:solidFill>
          <a:latin typeface="Arial" charset="0"/>
          <a:ea typeface="ＭＳ Ｐゴシック" pitchFamily="28" charset="-128"/>
        </a:defRPr>
      </a:lvl8pPr>
      <a:lvl9pPr marL="1828800" algn="l" rtl="0" fontAlgn="base">
        <a:spcBef>
          <a:spcPct val="0"/>
        </a:spcBef>
        <a:spcAft>
          <a:spcPct val="0"/>
        </a:spcAft>
        <a:defRPr sz="3600" b="1">
          <a:solidFill>
            <a:schemeClr val="tx2"/>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a:latin typeface="Arial" charset="0"/>
                <a:ea typeface="ＭＳ Ｐゴシック" charset="0"/>
              </a:rPr>
              <a:t>Living By Chemistry</a:t>
            </a:r>
            <a:br>
              <a:rPr lang="en-US">
                <a:latin typeface="Arial" charset="0"/>
                <a:ea typeface="ＭＳ Ｐゴシック" charset="0"/>
              </a:rPr>
            </a:br>
            <a:r>
              <a:rPr lang="en-US" sz="2000">
                <a:latin typeface="Arial" charset="0"/>
                <a:ea typeface="ＭＳ Ｐゴシック" charset="0"/>
              </a:rPr>
              <a:t>SECOND EDITION</a:t>
            </a:r>
          </a:p>
        </p:txBody>
      </p:sp>
      <p:sp>
        <p:nvSpPr>
          <p:cNvPr id="5122" name="Rectangle 3"/>
          <p:cNvSpPr>
            <a:spLocks noGrp="1" noChangeArrowheads="1"/>
          </p:cNvSpPr>
          <p:nvPr>
            <p:ph type="subTitle" idx="1"/>
          </p:nvPr>
        </p:nvSpPr>
        <p:spPr>
          <a:xfrm>
            <a:off x="1447800" y="2971800"/>
            <a:ext cx="6629400" cy="2895600"/>
          </a:xfrm>
        </p:spPr>
        <p:txBody>
          <a:bodyPr/>
          <a:lstStyle/>
          <a:p>
            <a:pPr marL="0" indent="0" eaLnBrk="1" hangingPunct="1"/>
            <a:r>
              <a:rPr lang="en-US" b="1">
                <a:solidFill>
                  <a:srgbClr val="CB8021"/>
                </a:solidFill>
                <a:ea typeface="ＭＳ Ｐゴシック" charset="0"/>
              </a:rPr>
              <a:t>Unit 1: ALCHEMY</a:t>
            </a:r>
          </a:p>
          <a:p>
            <a:pPr marL="0" indent="0" eaLnBrk="1" hangingPunct="1"/>
            <a:r>
              <a:rPr lang="en-US">
                <a:solidFill>
                  <a:srgbClr val="CB8021"/>
                </a:solidFill>
                <a:ea typeface="ＭＳ Ｐゴシック" charset="0"/>
              </a:rPr>
              <a:t>Matter, Atomic Structure, and Bonding</a:t>
            </a:r>
            <a:endParaRPr lang="en-US" sz="2000">
              <a:solidFill>
                <a:srgbClr val="D2931F"/>
              </a:solidFill>
              <a:ea typeface="ＭＳ Ｐゴシック" charset="0"/>
            </a:endParaRPr>
          </a:p>
        </p:txBody>
      </p:sp>
    </p:spTree>
    <p:extLst>
      <p:ext uri="{BB962C8B-B14F-4D97-AF65-F5344CB8AC3E}">
        <p14:creationId xmlns:p14="http://schemas.microsoft.com/office/powerpoint/2010/main" val="12656108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a:t>
            </a:r>
            <a:endParaRPr lang="en-US">
              <a:latin typeface="Arial" charset="0"/>
              <a:ea typeface="ＭＳ Ｐゴシック" charset="0"/>
            </a:endParaRPr>
          </a:p>
        </p:txBody>
      </p:sp>
      <p:sp>
        <p:nvSpPr>
          <p:cNvPr id="48130" name="Rectangle 3"/>
          <p:cNvSpPr>
            <a:spLocks noGrp="1" noChangeArrowheads="1"/>
          </p:cNvSpPr>
          <p:nvPr>
            <p:ph type="body" idx="1"/>
          </p:nvPr>
        </p:nvSpPr>
        <p:spPr>
          <a:xfrm>
            <a:off x="1295400" y="2057400"/>
            <a:ext cx="7010400" cy="3962400"/>
          </a:xfrm>
        </p:spPr>
        <p:txBody>
          <a:bodyPr/>
          <a:lstStyle/>
          <a:p>
            <a:pPr marL="0" indent="0" eaLnBrk="1" hangingPunct="1"/>
            <a:r>
              <a:rPr lang="en-US" sz="2400">
                <a:latin typeface="Palatino" charset="0"/>
                <a:ea typeface="ＭＳ Ｐゴシック" charset="0"/>
              </a:rPr>
              <a:t>How are the atoms of one element different from those of another element?</a:t>
            </a:r>
          </a:p>
          <a:p>
            <a:pPr marL="457200" lvl="1" indent="-342900" eaLnBrk="1" hangingPunct="1"/>
            <a:r>
              <a:rPr lang="en-US" sz="2400">
                <a:latin typeface="Palatino" charset="0"/>
                <a:ea typeface="ＭＳ Ｐゴシック" charset="0"/>
              </a:rPr>
              <a:t>Each element in the periodic table has one more proton than the element preceding it.</a:t>
            </a:r>
          </a:p>
          <a:p>
            <a:pPr marL="457200" lvl="1" indent="-342900" eaLnBrk="1" hangingPunct="1"/>
            <a:r>
              <a:rPr lang="en-US" sz="2400">
                <a:latin typeface="Palatino" charset="0"/>
                <a:ea typeface="ＭＳ Ｐゴシック" charset="0"/>
              </a:rPr>
              <a:t>The atomic number of an element is the same as the number of protons in the nucleus of each of its atoms.</a:t>
            </a:r>
            <a:endParaRPr lang="en-US">
              <a:latin typeface="Palatino" charset="0"/>
              <a:ea typeface="ＭＳ Ｐゴシック" charset="0"/>
            </a:endParaRPr>
          </a:p>
          <a:p>
            <a:pPr marL="0" indent="0" eaLnBrk="1" hangingPunct="1"/>
            <a:endParaRPr lang="en-US" sz="2400">
              <a:latin typeface="Palatino" charset="0"/>
              <a:ea typeface="ＭＳ Ｐゴシック" charset="0"/>
            </a:endParaRPr>
          </a:p>
        </p:txBody>
      </p:sp>
    </p:spTree>
    <p:extLst>
      <p:ext uri="{BB962C8B-B14F-4D97-AF65-F5344CB8AC3E}">
        <p14:creationId xmlns:p14="http://schemas.microsoft.com/office/powerpoint/2010/main" val="4615795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Wrap Up (cont.)</a:t>
            </a:r>
            <a:endParaRPr lang="en-US">
              <a:latin typeface="Arial" charset="0"/>
              <a:ea typeface="ＭＳ Ｐゴシック" charset="0"/>
            </a:endParaRPr>
          </a:p>
        </p:txBody>
      </p:sp>
      <p:sp>
        <p:nvSpPr>
          <p:cNvPr id="50178" name="Rectangle 3"/>
          <p:cNvSpPr>
            <a:spLocks noGrp="1" noChangeArrowheads="1"/>
          </p:cNvSpPr>
          <p:nvPr>
            <p:ph type="body" idx="1"/>
          </p:nvPr>
        </p:nvSpPr>
        <p:spPr>
          <a:xfrm>
            <a:off x="1295400" y="2057400"/>
            <a:ext cx="7086600" cy="3962400"/>
          </a:xfrm>
        </p:spPr>
        <p:txBody>
          <a:bodyPr/>
          <a:lstStyle/>
          <a:p>
            <a:pPr marL="457200" lvl="1" indent="-342900" eaLnBrk="1" hangingPunct="1"/>
            <a:r>
              <a:rPr lang="en-US" sz="2400">
                <a:latin typeface="Palatino" charset="0"/>
                <a:ea typeface="ＭＳ Ｐゴシック" charset="0"/>
              </a:rPr>
              <a:t>In a neutral atom, the number of electrons is equal to the number of protons.</a:t>
            </a:r>
          </a:p>
          <a:p>
            <a:pPr marL="457200" lvl="1" indent="-342900" eaLnBrk="1" hangingPunct="1"/>
            <a:r>
              <a:rPr lang="en-US" sz="2400">
                <a:latin typeface="Palatino" charset="0"/>
                <a:ea typeface="ＭＳ Ｐゴシック" charset="0"/>
              </a:rPr>
              <a:t>The mass of a proton is 1 atomic mass unit </a:t>
            </a:r>
            <a:br>
              <a:rPr lang="en-US" sz="2400">
                <a:latin typeface="Palatino" charset="0"/>
                <a:ea typeface="ＭＳ Ｐゴシック" charset="0"/>
              </a:rPr>
            </a:br>
            <a:r>
              <a:rPr lang="en-US" sz="2400">
                <a:latin typeface="Palatino" charset="0"/>
                <a:ea typeface="ＭＳ Ｐゴシック" charset="0"/>
              </a:rPr>
              <a:t>(1 amu). The mass of a neutron is also 1 amu. The mass of an electron is so small it is considered negligible. So the mass of an atom in atomic mass units is simply the sum of the number of protons and the number of neutrons.</a:t>
            </a:r>
          </a:p>
        </p:txBody>
      </p:sp>
    </p:spTree>
    <p:extLst>
      <p:ext uri="{BB962C8B-B14F-4D97-AF65-F5344CB8AC3E}">
        <p14:creationId xmlns:p14="http://schemas.microsoft.com/office/powerpoint/2010/main" val="16517738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noFill/>
        </p:spPr>
        <p:txBody>
          <a:bodyPr/>
          <a:lstStyle/>
          <a:p>
            <a:pPr eaLnBrk="1" hangingPunct="1"/>
            <a:r>
              <a:rPr lang="en-US">
                <a:solidFill>
                  <a:srgbClr val="CB8021"/>
                </a:solidFill>
                <a:latin typeface="Arial" charset="0"/>
                <a:ea typeface="ＭＳ Ｐゴシック" charset="0"/>
              </a:rPr>
              <a:t>Check</a:t>
            </a:r>
            <a:r>
              <a:rPr lang="en-US" smtClean="0">
                <a:solidFill>
                  <a:srgbClr val="CB8021"/>
                </a:solidFill>
                <a:latin typeface="Arial" charset="0"/>
                <a:ea typeface="ＭＳ Ｐゴシック" charset="0"/>
              </a:rPr>
              <a:t>-In</a:t>
            </a:r>
            <a:endParaRPr lang="en-US" dirty="0">
              <a:latin typeface="Arial" charset="0"/>
              <a:ea typeface="ＭＳ Ｐゴシック" charset="0"/>
            </a:endParaRPr>
          </a:p>
        </p:txBody>
      </p:sp>
      <p:sp>
        <p:nvSpPr>
          <p:cNvPr id="52226" name="Rectangle 3"/>
          <p:cNvSpPr>
            <a:spLocks noGrp="1" noChangeArrowheads="1"/>
          </p:cNvSpPr>
          <p:nvPr>
            <p:ph type="body" idx="1"/>
          </p:nvPr>
        </p:nvSpPr>
        <p:spPr>
          <a:xfrm>
            <a:off x="1295400" y="2133600"/>
            <a:ext cx="6858000" cy="3581400"/>
          </a:xfrm>
        </p:spPr>
        <p:txBody>
          <a:bodyPr/>
          <a:lstStyle/>
          <a:p>
            <a:pPr marL="0" indent="0" eaLnBrk="1" hangingPunct="1"/>
            <a:r>
              <a:rPr lang="en-US" sz="2400">
                <a:latin typeface="Palatino" charset="0"/>
                <a:ea typeface="ＭＳ Ｐゴシック" charset="0"/>
              </a:rPr>
              <a:t>Use your periodic table to identify these elements.</a:t>
            </a:r>
          </a:p>
          <a:p>
            <a:pPr marL="457200" lvl="1" indent="-342900" eaLnBrk="1" hangingPunct="1">
              <a:buFont typeface="Arial" charset="0"/>
              <a:buAutoNum type="arabicPeriod"/>
            </a:pPr>
            <a:r>
              <a:rPr lang="en-US" sz="2400">
                <a:latin typeface="Palatino" charset="0"/>
                <a:ea typeface="ＭＳ Ｐゴシック" charset="0"/>
              </a:rPr>
              <a:t>Atomic number is 18.</a:t>
            </a:r>
          </a:p>
          <a:p>
            <a:pPr marL="457200" lvl="1" indent="-342900" eaLnBrk="1" hangingPunct="1">
              <a:buFont typeface="Arial" charset="0"/>
              <a:buAutoNum type="arabicPeriod"/>
            </a:pPr>
            <a:r>
              <a:rPr lang="en-US" sz="2400">
                <a:latin typeface="Palatino" charset="0"/>
                <a:ea typeface="ＭＳ Ｐゴシック" charset="0"/>
              </a:rPr>
              <a:t>Has three electrons when atoms are neutral.</a:t>
            </a:r>
          </a:p>
          <a:p>
            <a:pPr marL="457200" lvl="1" indent="-342900" eaLnBrk="1" hangingPunct="1">
              <a:buFont typeface="Arial" charset="0"/>
              <a:buAutoNum type="arabicPeriod"/>
            </a:pPr>
            <a:r>
              <a:rPr lang="en-US" sz="2400">
                <a:latin typeface="Palatino" charset="0"/>
                <a:ea typeface="ＭＳ Ｐゴシック" charset="0"/>
              </a:rPr>
              <a:t>Atomic mass is 16.0.</a:t>
            </a:r>
            <a:endParaRPr lang="en-US" b="1">
              <a:latin typeface="Palatino" charset="0"/>
              <a:ea typeface="ＭＳ Ｐゴシック" charset="0"/>
            </a:endParaRPr>
          </a:p>
        </p:txBody>
      </p:sp>
      <p:sp>
        <p:nvSpPr>
          <p:cNvPr id="52227" name="Rectangle 4"/>
          <p:cNvSpPr>
            <a:spLocks noChangeArrowheads="1"/>
          </p:cNvSpPr>
          <p:nvPr/>
        </p:nvSpPr>
        <p:spPr bwMode="auto">
          <a:xfrm>
            <a:off x="987425" y="23717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defTabSz="914400" fontAlgn="base">
              <a:spcBef>
                <a:spcPct val="20000"/>
              </a:spcBef>
              <a:spcAft>
                <a:spcPct val="0"/>
              </a:spcAft>
            </a:pPr>
            <a:endParaRPr lang="en-US" sz="24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5246121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Lesson 12: Atoms By Numbers</a:t>
            </a:r>
            <a:endParaRPr lang="en-US">
              <a:latin typeface="Arial" charset="0"/>
              <a:ea typeface="ＭＳ Ｐゴシック" charset="0"/>
            </a:endParaRPr>
          </a:p>
        </p:txBody>
      </p:sp>
      <p:sp>
        <p:nvSpPr>
          <p:cNvPr id="31746"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Atomic Number</a:t>
            </a:r>
            <a:br>
              <a:rPr lang="en-US" b="1">
                <a:latin typeface="Palatino" charset="0"/>
                <a:ea typeface="ＭＳ Ｐゴシック" charset="0"/>
              </a:rPr>
            </a:br>
            <a:r>
              <a:rPr lang="en-US" b="1">
                <a:latin typeface="Palatino" charset="0"/>
                <a:ea typeface="ＭＳ Ｐゴシック" charset="0"/>
              </a:rPr>
              <a:t>and Atomic Mass</a:t>
            </a:r>
          </a:p>
        </p:txBody>
      </p:sp>
    </p:spTree>
    <p:extLst>
      <p:ext uri="{BB962C8B-B14F-4D97-AF65-F5344CB8AC3E}">
        <p14:creationId xmlns:p14="http://schemas.microsoft.com/office/powerpoint/2010/main" val="932157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ChemCatalyst</a:t>
            </a:r>
            <a:endParaRPr lang="en-US">
              <a:latin typeface="Arial" charset="0"/>
              <a:ea typeface="ＭＳ Ｐゴシック" charset="0"/>
            </a:endParaRPr>
          </a:p>
        </p:txBody>
      </p:sp>
      <p:sp>
        <p:nvSpPr>
          <p:cNvPr id="33794" name="Rectangle 3"/>
          <p:cNvSpPr>
            <a:spLocks noGrp="1" noChangeArrowheads="1"/>
          </p:cNvSpPr>
          <p:nvPr>
            <p:ph type="body" idx="1"/>
          </p:nvPr>
        </p:nvSpPr>
        <p:spPr>
          <a:xfrm>
            <a:off x="1371600" y="1828800"/>
            <a:ext cx="6858000" cy="4114800"/>
          </a:xfrm>
        </p:spPr>
        <p:txBody>
          <a:bodyPr/>
          <a:lstStyle/>
          <a:p>
            <a:pPr marL="0" indent="0" eaLnBrk="1" hangingPunct="1">
              <a:lnSpc>
                <a:spcPct val="90000"/>
              </a:lnSpc>
              <a:tabLst>
                <a:tab pos="292100" algn="l"/>
              </a:tabLst>
            </a:pPr>
            <a:r>
              <a:rPr lang="en-US" sz="2100">
                <a:latin typeface="Palatino" charset="0"/>
                <a:ea typeface="ＭＳ Ｐゴシック" charset="0"/>
              </a:rPr>
              <a:t>Models of a helium atom and a beryllium atom are shown. The nucleus of each contains protons and neutrons. The electrons orbit the nucleus.</a:t>
            </a:r>
          </a:p>
          <a:p>
            <a:pPr marL="0" indent="0" eaLnBrk="1" hangingPunct="1">
              <a:lnSpc>
                <a:spcPct val="90000"/>
              </a:lnSpc>
              <a:tabLst>
                <a:tab pos="292100" algn="l"/>
              </a:tabLst>
            </a:pPr>
            <a:endParaRPr lang="en-US" sz="2100">
              <a:latin typeface="Palatino" charset="0"/>
              <a:ea typeface="ＭＳ Ｐゴシック" charset="0"/>
            </a:endParaRPr>
          </a:p>
          <a:p>
            <a:pPr marL="0" indent="0" eaLnBrk="1" hangingPunct="1">
              <a:lnSpc>
                <a:spcPct val="90000"/>
              </a:lnSpc>
              <a:tabLst>
                <a:tab pos="292100" algn="l"/>
              </a:tabLst>
            </a:pPr>
            <a:endParaRPr lang="en-US" sz="2100">
              <a:latin typeface="Palatino" charset="0"/>
              <a:ea typeface="ＭＳ Ｐゴシック" charset="0"/>
            </a:endParaRPr>
          </a:p>
          <a:p>
            <a:pPr marL="0" indent="0" eaLnBrk="1" hangingPunct="1">
              <a:lnSpc>
                <a:spcPct val="90000"/>
              </a:lnSpc>
              <a:tabLst>
                <a:tab pos="292100" algn="l"/>
              </a:tabLst>
            </a:pPr>
            <a:endParaRPr lang="en-US" sz="2400">
              <a:latin typeface="Palatino" charset="0"/>
              <a:ea typeface="ＭＳ Ｐゴシック" charset="0"/>
            </a:endParaRPr>
          </a:p>
          <a:p>
            <a:pPr marL="0" indent="0" eaLnBrk="1" hangingPunct="1">
              <a:lnSpc>
                <a:spcPct val="90000"/>
              </a:lnSpc>
              <a:tabLst>
                <a:tab pos="292100" algn="l"/>
              </a:tabLst>
            </a:pPr>
            <a:endParaRPr lang="en-US" sz="2100">
              <a:latin typeface="Palatino" charset="0"/>
              <a:ea typeface="ＭＳ Ｐゴシック" charset="0"/>
            </a:endParaRPr>
          </a:p>
          <a:p>
            <a:pPr marL="0" indent="0" eaLnBrk="1" hangingPunct="1">
              <a:lnSpc>
                <a:spcPct val="90000"/>
              </a:lnSpc>
              <a:tabLst>
                <a:tab pos="292100" algn="l"/>
              </a:tabLst>
            </a:pPr>
            <a:endParaRPr lang="en-US" sz="2100">
              <a:latin typeface="Palatino" charset="0"/>
              <a:ea typeface="ＭＳ Ｐゴシック" charset="0"/>
            </a:endParaRPr>
          </a:p>
          <a:p>
            <a:pPr marL="0" indent="0" eaLnBrk="1" hangingPunct="1">
              <a:lnSpc>
                <a:spcPct val="90000"/>
              </a:lnSpc>
              <a:tabLst>
                <a:tab pos="292100" algn="l"/>
              </a:tabLst>
            </a:pPr>
            <a:r>
              <a:rPr lang="en-US" sz="2100">
                <a:latin typeface="Palatino" charset="0"/>
                <a:ea typeface="ＭＳ Ｐゴシック" charset="0"/>
              </a:rPr>
              <a:t>1. Compare the two models. List three similarities and  	three differences.</a:t>
            </a:r>
          </a:p>
          <a:p>
            <a:pPr marL="0" indent="0" eaLnBrk="1" hangingPunct="1">
              <a:lnSpc>
                <a:spcPct val="90000"/>
              </a:lnSpc>
              <a:buFontTx/>
              <a:buAutoNum type="arabicPeriod" startAt="2"/>
              <a:tabLst>
                <a:tab pos="292100" algn="l"/>
              </a:tabLst>
            </a:pPr>
            <a:r>
              <a:rPr lang="en-US" sz="2100">
                <a:latin typeface="Palatino" charset="0"/>
                <a:ea typeface="ＭＳ Ｐゴシック" charset="0"/>
              </a:rPr>
              <a:t> Based on the models, why do you think helium is 		number 2 (the second element) and beryllium 		number 4 (the fourth element) on the periodic table?</a:t>
            </a:r>
            <a:endParaRPr lang="en-US" sz="2000">
              <a:latin typeface="Palatino" charset="0"/>
              <a:ea typeface="ＭＳ Ｐゴシック" charset="0"/>
            </a:endParaRPr>
          </a:p>
        </p:txBody>
      </p:sp>
      <p:pic>
        <p:nvPicPr>
          <p:cNvPr id="33795" name="Picture 4" descr="LBCTG_ALC_988_107"/>
          <p:cNvPicPr>
            <a:picLocks noChangeAspect="1" noChangeArrowheads="1"/>
          </p:cNvPicPr>
          <p:nvPr/>
        </p:nvPicPr>
        <p:blipFill>
          <a:blip r:embed="rId3">
            <a:extLst>
              <a:ext uri="{28A0092B-C50C-407E-A947-70E740481C1C}">
                <a14:useLocalDpi xmlns:a14="http://schemas.microsoft.com/office/drawing/2010/main" val="0"/>
              </a:ext>
            </a:extLst>
          </a:blip>
          <a:srcRect b="35287"/>
          <a:stretch>
            <a:fillRect/>
          </a:stretch>
        </p:blipFill>
        <p:spPr bwMode="auto">
          <a:xfrm>
            <a:off x="2373313" y="30480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5" descr="LBCTG_ALC_988_108"/>
          <p:cNvPicPr>
            <a:picLocks noChangeAspect="1" noChangeArrowheads="1"/>
          </p:cNvPicPr>
          <p:nvPr/>
        </p:nvPicPr>
        <p:blipFill>
          <a:blip r:embed="rId4">
            <a:extLst>
              <a:ext uri="{28A0092B-C50C-407E-A947-70E740481C1C}">
                <a14:useLocalDpi xmlns:a14="http://schemas.microsoft.com/office/drawing/2010/main" val="0"/>
              </a:ext>
            </a:extLst>
          </a:blip>
          <a:srcRect b="27742"/>
          <a:stretch>
            <a:fillRect/>
          </a:stretch>
        </p:blipFill>
        <p:spPr bwMode="auto">
          <a:xfrm>
            <a:off x="5040313" y="2819400"/>
            <a:ext cx="166528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0886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Key Question</a:t>
            </a:r>
            <a:endParaRPr lang="en-US">
              <a:latin typeface="Arial" charset="0"/>
              <a:ea typeface="ＭＳ Ｐゴシック" charset="0"/>
            </a:endParaRPr>
          </a:p>
        </p:txBody>
      </p:sp>
      <p:sp>
        <p:nvSpPr>
          <p:cNvPr id="35842"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are the atoms of one element different from those of another element?</a:t>
            </a:r>
            <a:endParaRPr lang="en-US">
              <a:latin typeface="Arial"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1812989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You will be able to:</a:t>
            </a:r>
            <a:endParaRPr lang="en-US">
              <a:latin typeface="Arial" charset="0"/>
              <a:ea typeface="ＭＳ Ｐゴシック" charset="0"/>
            </a:endParaRPr>
          </a:p>
        </p:txBody>
      </p:sp>
      <p:sp>
        <p:nvSpPr>
          <p:cNvPr id="37890" name="Rectangle 3"/>
          <p:cNvSpPr>
            <a:spLocks noGrp="1" noChangeArrowheads="1"/>
          </p:cNvSpPr>
          <p:nvPr>
            <p:ph type="body" idx="1"/>
          </p:nvPr>
        </p:nvSpPr>
        <p:spPr/>
        <p:txBody>
          <a:bodyPr/>
          <a:lstStyle/>
          <a:p>
            <a:pPr marL="457200" lvl="1" indent="-342900" eaLnBrk="1" hangingPunct="1"/>
            <a:r>
              <a:rPr lang="en-US" sz="2400">
                <a:latin typeface="Palatino" charset="0"/>
                <a:ea typeface="ＭＳ Ｐゴシック" charset="0"/>
              </a:rPr>
              <a:t>distinguish between atomic number, mass of an atom, and average atomic mass</a:t>
            </a:r>
          </a:p>
          <a:p>
            <a:pPr marL="457200" lvl="1" indent="-342900" eaLnBrk="1" hangingPunct="1"/>
            <a:r>
              <a:rPr lang="en-US" sz="2400">
                <a:latin typeface="Palatino" charset="0"/>
                <a:ea typeface="ＭＳ Ｐゴシック" charset="0"/>
              </a:rPr>
              <a:t>describe the structure of an atom and draw a simple atomic model of an atom</a:t>
            </a:r>
          </a:p>
          <a:p>
            <a:pPr marL="457200" lvl="1" indent="-342900" eaLnBrk="1" hangingPunct="1"/>
            <a:r>
              <a:rPr lang="en-US" sz="2400">
                <a:latin typeface="Palatino" charset="0"/>
                <a:ea typeface="ＭＳ Ｐゴシック" charset="0"/>
              </a:rPr>
              <a:t>extract information from the periodic table related to atomic structure and atomic mass</a:t>
            </a:r>
            <a:endParaRPr lang="en-US">
              <a:latin typeface="Palatino" charset="0"/>
              <a:ea typeface="ＭＳ Ｐゴシック" charset="0"/>
            </a:endParaRPr>
          </a:p>
        </p:txBody>
      </p:sp>
    </p:spTree>
    <p:extLst>
      <p:ext uri="{BB962C8B-B14F-4D97-AF65-F5344CB8AC3E}">
        <p14:creationId xmlns:p14="http://schemas.microsoft.com/office/powerpoint/2010/main" val="33376267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Prepare for the Activity</a:t>
            </a:r>
            <a:endParaRPr lang="en-US">
              <a:latin typeface="Arial" charset="0"/>
              <a:ea typeface="ＭＳ Ｐゴシック" charset="0"/>
            </a:endParaRPr>
          </a:p>
        </p:txBody>
      </p:sp>
      <p:sp>
        <p:nvSpPr>
          <p:cNvPr id="39938" name="Rectangle 3"/>
          <p:cNvSpPr>
            <a:spLocks noGrp="1" noChangeArrowheads="1"/>
          </p:cNvSpPr>
          <p:nvPr>
            <p:ph type="body" idx="1"/>
          </p:nvPr>
        </p:nvSpPr>
        <p:spPr>
          <a:xfrm>
            <a:off x="1295400" y="2133600"/>
            <a:ext cx="7086600" cy="3886200"/>
          </a:xfrm>
        </p:spPr>
        <p:txBody>
          <a:bodyPr/>
          <a:lstStyle/>
          <a:p>
            <a:pPr marL="0" indent="0" eaLnBrk="1" hangingPunct="1"/>
            <a:r>
              <a:rPr lang="en-US" sz="2400">
                <a:latin typeface="Palatino" charset="0"/>
                <a:ea typeface="ＭＳ Ｐゴシック" charset="0"/>
              </a:rPr>
              <a:t>Work in groups.</a:t>
            </a:r>
            <a:endParaRPr lang="en-US" sz="2400" b="1">
              <a:latin typeface="Arial"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3693891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a:t>
            </a:r>
            <a:endParaRPr lang="en-US">
              <a:latin typeface="Arial" charset="0"/>
              <a:ea typeface="ＭＳ Ｐゴシック" charset="0"/>
            </a:endParaRPr>
          </a:p>
        </p:txBody>
      </p:sp>
      <p:sp>
        <p:nvSpPr>
          <p:cNvPr id="41986" name="Rectangle 1027"/>
          <p:cNvSpPr>
            <a:spLocks noGrp="1" noChangeArrowheads="1"/>
          </p:cNvSpPr>
          <p:nvPr>
            <p:ph type="body" idx="1"/>
          </p:nvPr>
        </p:nvSpPr>
        <p:spPr>
          <a:xfrm>
            <a:off x="1295400" y="2133600"/>
            <a:ext cx="7162800" cy="3657600"/>
          </a:xfrm>
        </p:spPr>
        <p:txBody>
          <a:bodyPr/>
          <a:lstStyle/>
          <a:p>
            <a:pPr marL="0" indent="0" eaLnBrk="1" hangingPunct="1">
              <a:lnSpc>
                <a:spcPct val="90000"/>
              </a:lnSpc>
            </a:pPr>
            <a:r>
              <a:rPr lang="en-US" sz="2400">
                <a:latin typeface="Palatino" charset="0"/>
                <a:ea typeface="ＭＳ Ｐゴシック" charset="0"/>
              </a:rPr>
              <a:t>The atomic number of an element is the same as the number of protons in the nucleus of that element.</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b="1">
                <a:latin typeface="Arial" charset="0"/>
                <a:ea typeface="ＭＳ Ｐゴシック" charset="0"/>
              </a:rPr>
              <a:t>Atomic number: </a:t>
            </a:r>
            <a:r>
              <a:rPr lang="en-US" sz="2400">
                <a:latin typeface="Arial" charset="0"/>
                <a:ea typeface="ＭＳ Ｐゴシック" charset="0"/>
              </a:rPr>
              <a:t>The number of protons in the nucleus of an atom of an element. In the periodic table, the elements are arranged in order by atomic number.</a:t>
            </a:r>
            <a:endParaRPr lang="en-US" sz="2000">
              <a:latin typeface="Arial" charset="0"/>
              <a:ea typeface="ＭＳ Ｐゴシック" charset="0"/>
            </a:endParaRPr>
          </a:p>
          <a:p>
            <a:pPr marL="0" indent="0" eaLnBrk="1" hangingPunct="1">
              <a:lnSpc>
                <a:spcPct val="90000"/>
              </a:lnSpc>
            </a:pPr>
            <a:endParaRPr lang="en-US" sz="1800">
              <a:latin typeface="Palatino" charset="0"/>
              <a:ea typeface="ＭＳ Ｐゴシック" charset="0"/>
            </a:endParaRPr>
          </a:p>
          <a:p>
            <a:pPr marL="0" indent="0" eaLnBrk="1" hangingPunct="1">
              <a:lnSpc>
                <a:spcPct val="90000"/>
              </a:lnSpc>
            </a:pPr>
            <a:endParaRPr lang="en-US" sz="1400">
              <a:latin typeface="Palatino" charset="0"/>
              <a:ea typeface="ＭＳ Ｐゴシック" charset="0"/>
            </a:endParaRPr>
          </a:p>
          <a:p>
            <a:pPr marL="0" indent="0" eaLnBrk="1" hangingPunct="1">
              <a:lnSpc>
                <a:spcPct val="90000"/>
              </a:lnSpc>
            </a:pPr>
            <a:endParaRPr lang="en-US" sz="1800">
              <a:latin typeface="Times New Roman" charset="0"/>
              <a:ea typeface="ＭＳ Ｐゴシック" charset="0"/>
            </a:endParaRPr>
          </a:p>
          <a:p>
            <a:pPr marL="0" indent="0" eaLnBrk="1" hangingPunct="1">
              <a:lnSpc>
                <a:spcPct val="90000"/>
              </a:lnSpc>
            </a:pPr>
            <a:endParaRPr lang="en-US" sz="1800" b="1">
              <a:latin typeface="Palatino" charset="0"/>
              <a:ea typeface="ＭＳ Ｐゴシック" charset="0"/>
            </a:endParaRPr>
          </a:p>
        </p:txBody>
      </p:sp>
      <p:sp>
        <p:nvSpPr>
          <p:cNvPr id="41987" name="AutoShape 1028"/>
          <p:cNvSpPr>
            <a:spLocks noChangeArrowheads="1"/>
          </p:cNvSpPr>
          <p:nvPr/>
        </p:nvSpPr>
        <p:spPr bwMode="auto">
          <a:xfrm>
            <a:off x="1143000" y="3124200"/>
            <a:ext cx="7391400" cy="1752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2543756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44034"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Each successive element has one more proton than the element before it.</a:t>
            </a:r>
          </a:p>
          <a:p>
            <a:pPr marL="0" indent="0" eaLnBrk="1" hangingPunct="1"/>
            <a:r>
              <a:rPr lang="en-US" sz="2400">
                <a:latin typeface="Palatino" charset="0"/>
                <a:ea typeface="ＭＳ Ｐゴシック" charset="0"/>
              </a:rPr>
              <a:t>Protons and neutrons account for most of the mass of an atom.</a:t>
            </a:r>
          </a:p>
          <a:p>
            <a:pPr marL="0" indent="0" eaLnBrk="1" hangingPunct="1"/>
            <a:r>
              <a:rPr lang="en-US" sz="2400">
                <a:latin typeface="Palatino" charset="0"/>
                <a:ea typeface="ＭＳ Ｐゴシック" charset="0"/>
              </a:rPr>
              <a:t>You can estimate the number of neutrons in an atom by subtracting the number of protons from the average atomic mass of the element (rounded to the nearest whole number).</a:t>
            </a:r>
            <a:endParaRPr lang="en-US" sz="2000" b="1">
              <a:latin typeface="Palatino" charset="0"/>
              <a:ea typeface="ＭＳ Ｐゴシック" charset="0"/>
            </a:endParaRPr>
          </a:p>
        </p:txBody>
      </p:sp>
    </p:spTree>
    <p:extLst>
      <p:ext uri="{BB962C8B-B14F-4D97-AF65-F5344CB8AC3E}">
        <p14:creationId xmlns:p14="http://schemas.microsoft.com/office/powerpoint/2010/main" val="8374317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solidFill>
                  <a:srgbClr val="CB8021"/>
                </a:solidFill>
                <a:latin typeface="Arial" charset="0"/>
                <a:ea typeface="ＭＳ Ｐゴシック" charset="0"/>
              </a:rPr>
              <a:t>Discussion Notes (cont.)</a:t>
            </a:r>
            <a:endParaRPr lang="en-US">
              <a:latin typeface="Arial" charset="0"/>
              <a:ea typeface="ＭＳ Ｐゴシック" charset="0"/>
            </a:endParaRPr>
          </a:p>
        </p:txBody>
      </p:sp>
      <p:sp>
        <p:nvSpPr>
          <p:cNvPr id="46082"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The atomic mass of an atom determined by summing the number of protons and neutrons is not identical to the average atomic mass of the element given in the periodic table.</a:t>
            </a:r>
          </a:p>
          <a:p>
            <a:pPr marL="0" indent="0" eaLnBrk="1" hangingPunct="1"/>
            <a:r>
              <a:rPr lang="en-US" sz="2400">
                <a:latin typeface="Palatino" charset="0"/>
                <a:ea typeface="ＭＳ Ｐゴシック" charset="0"/>
              </a:rPr>
              <a:t>If you change the number of protons in an atom, you also change the elemental identity of that atom.</a:t>
            </a:r>
            <a:endParaRPr lang="en-US">
              <a:latin typeface="Palatino" charset="0"/>
              <a:ea typeface="ＭＳ Ｐゴシック" charset="0"/>
            </a:endParaRPr>
          </a:p>
        </p:txBody>
      </p:sp>
    </p:spTree>
    <p:extLst>
      <p:ext uri="{BB962C8B-B14F-4D97-AF65-F5344CB8AC3E}">
        <p14:creationId xmlns:p14="http://schemas.microsoft.com/office/powerpoint/2010/main" val="28652878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Macintosh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Living By Chemistry SECOND EDITION</vt:lpstr>
      <vt:lpstr>Lesson 12: Atoms By Numbers</vt:lpstr>
      <vt:lpstr>ChemCatalyst</vt:lpstr>
      <vt:lpstr>Key Question</vt:lpstr>
      <vt:lpstr>You will be able to:</vt:lpstr>
      <vt:lpstr>Prepare for the Activity</vt:lpstr>
      <vt:lpstr>Discussion Notes</vt:lpstr>
      <vt:lpstr>Discussion Notes (cont.)</vt:lpstr>
      <vt:lpstr>Discussion Notes (cont.)</vt:lpstr>
      <vt:lpstr>Wrap Up</vt:lpstr>
      <vt:lpstr>Wrap Up (cont.)</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12: Atoms By Numbers</dc:title>
  <dc:creator>Matthew Belford</dc:creator>
  <cp:lastModifiedBy>Jeffrey Dowling</cp:lastModifiedBy>
  <cp:revision>4</cp:revision>
  <dcterms:created xsi:type="dcterms:W3CDTF">2014-12-05T20:39:46Z</dcterms:created>
  <dcterms:modified xsi:type="dcterms:W3CDTF">2015-06-10T21:45:03Z</dcterms:modified>
</cp:coreProperties>
</file>