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7" r:id="rId2"/>
    <p:sldId id="257" r:id="rId3"/>
    <p:sldId id="258" r:id="rId4"/>
    <p:sldId id="259" r:id="rId5"/>
    <p:sldId id="260" r:id="rId6"/>
    <p:sldId id="261" r:id="rId7"/>
    <p:sldId id="262" r:id="rId8"/>
    <p:sldId id="263" r:id="rId9"/>
    <p:sldId id="264" r:id="rId10"/>
    <p:sldId id="268"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A5780B-C225-CD46-8D6B-0148A960F7AE}" type="datetimeFigureOut">
              <a:rPr lang="en-US" smtClean="0"/>
              <a:t>4/17/2018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53CF7-3243-364F-862B-9F95A53B738B}" type="slidenum">
              <a:rPr lang="en-US" smtClean="0"/>
              <a:t>‹#›</a:t>
            </a:fld>
            <a:endParaRPr lang="en-US"/>
          </a:p>
        </p:txBody>
      </p:sp>
    </p:spTree>
    <p:extLst>
      <p:ext uri="{BB962C8B-B14F-4D97-AF65-F5344CB8AC3E}">
        <p14:creationId xmlns:p14="http://schemas.microsoft.com/office/powerpoint/2010/main" val="30302126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5E8B695-0B1E-1F49-8D9F-D9F5D959E0CF}" type="slidenum">
              <a:rPr lang="en-US" sz="1200">
                <a:solidFill>
                  <a:prstClr val="black"/>
                </a:solidFill>
              </a:rPr>
              <a:pPr/>
              <a:t>1</a:t>
            </a:fld>
            <a:endParaRPr lang="en-US" sz="1200">
              <a:solidFill>
                <a:prstClr val="black"/>
              </a:solidFill>
            </a:endParaRPr>
          </a:p>
        </p:txBody>
      </p:sp>
      <p:sp>
        <p:nvSpPr>
          <p:cNvPr id="55299"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3B61BE3-EBCE-7C4A-B229-87E9BC6EED4F}" type="slidenum">
              <a:rPr lang="en-US" sz="1200">
                <a:solidFill>
                  <a:prstClr val="black"/>
                </a:solidFill>
              </a:rPr>
              <a:pPr/>
              <a:t>10</a:t>
            </a:fld>
            <a:endParaRPr lang="en-US" sz="1200">
              <a:solidFill>
                <a:prstClr val="black"/>
              </a:solidFill>
            </a:endParaRPr>
          </a:p>
        </p:txBody>
      </p:sp>
      <p:sp>
        <p:nvSpPr>
          <p:cNvPr id="81923" name="Rectangle 2"/>
          <p:cNvSpPr>
            <a:spLocks noGrp="1" noRot="1" noChangeAspect="1" noChangeArrowheads="1" noTextEdit="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3384F82-026B-3E47-B92E-D92F9E3CCD84}" type="slidenum">
              <a:rPr lang="en-US" sz="1200">
                <a:solidFill>
                  <a:prstClr val="black"/>
                </a:solidFill>
              </a:rPr>
              <a:pPr/>
              <a:t>11</a:t>
            </a:fld>
            <a:endParaRPr lang="en-US" sz="1200">
              <a:solidFill>
                <a:prstClr val="black"/>
              </a:solidFill>
            </a:endParaRPr>
          </a:p>
        </p:txBody>
      </p:sp>
      <p:sp>
        <p:nvSpPr>
          <p:cNvPr id="82947" name="Rectangle 2"/>
          <p:cNvSpPr>
            <a:spLocks noGrp="1" noRot="1" noChangeAspect="1" noChangeArrowheads="1" noTextEdit="1"/>
          </p:cNvSpPr>
          <p:nvPr>
            <p:ph type="sldImg"/>
          </p:nvPr>
        </p:nvSpPr>
        <p:spPr>
          <a:solidFill>
            <a:srgbClr val="FFFFFF"/>
          </a:solidFill>
          <a:ln/>
        </p:spPr>
      </p:sp>
      <p:sp>
        <p:nvSpPr>
          <p:cNvPr id="6144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1385FBA-8F3C-4E4B-B796-315A492F2064}" type="slidenum">
              <a:rPr lang="en-US" sz="1200">
                <a:solidFill>
                  <a:prstClr val="black"/>
                </a:solidFill>
              </a:rPr>
              <a:pPr/>
              <a:t>12</a:t>
            </a:fld>
            <a:endParaRPr lang="en-US" sz="1200">
              <a:solidFill>
                <a:prstClr val="black"/>
              </a:solidFill>
            </a:endParaRPr>
          </a:p>
        </p:txBody>
      </p:sp>
      <p:sp>
        <p:nvSpPr>
          <p:cNvPr id="83971" name="Rectangle 2"/>
          <p:cNvSpPr>
            <a:spLocks noGrp="1" noRot="1" noChangeAspect="1" noChangeArrowheads="1" noTextEdit="1"/>
          </p:cNvSpPr>
          <p:nvPr>
            <p:ph type="sldImg"/>
          </p:nvPr>
        </p:nvSpPr>
        <p:spPr>
          <a:solidFill>
            <a:srgbClr val="FFFFFF"/>
          </a:solidFill>
          <a:ln/>
        </p:spPr>
      </p:sp>
      <p:sp>
        <p:nvSpPr>
          <p:cNvPr id="6349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E4F596B-F9A2-A145-A392-FF0AC21AC79C}" type="slidenum">
              <a:rPr lang="en-US" sz="1200">
                <a:solidFill>
                  <a:prstClr val="black"/>
                </a:solidFill>
              </a:rPr>
              <a:pPr/>
              <a:t>2</a:t>
            </a:fld>
            <a:endParaRPr lang="en-US" sz="1200">
              <a:solidFill>
                <a:prstClr val="black"/>
              </a:solidFill>
            </a:endParaRPr>
          </a:p>
        </p:txBody>
      </p:sp>
      <p:sp>
        <p:nvSpPr>
          <p:cNvPr id="74755" name="Rectangle 2"/>
          <p:cNvSpPr>
            <a:spLocks noGrp="1" noRot="1" noChangeAspect="1" noChangeArrowheads="1" noTextEdit="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217FBEC-B679-684E-BB3E-698D8B6CD9A6}" type="slidenum">
              <a:rPr lang="en-US" sz="1200">
                <a:solidFill>
                  <a:prstClr val="black"/>
                </a:solidFill>
              </a:rPr>
              <a:pPr/>
              <a:t>3</a:t>
            </a:fld>
            <a:endParaRPr lang="en-US" sz="1200">
              <a:solidFill>
                <a:prstClr val="black"/>
              </a:solidFill>
            </a:endParaRPr>
          </a:p>
        </p:txBody>
      </p:sp>
      <p:sp>
        <p:nvSpPr>
          <p:cNvPr id="75779"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6EA6F6B-ACCC-D147-AFA2-46302A1A78BB}" type="slidenum">
              <a:rPr lang="en-US" sz="1200">
                <a:solidFill>
                  <a:prstClr val="black"/>
                </a:solidFill>
              </a:rPr>
              <a:pPr/>
              <a:t>4</a:t>
            </a:fld>
            <a:endParaRPr lang="en-US" sz="1200">
              <a:solidFill>
                <a:prstClr val="black"/>
              </a:solidFill>
            </a:endParaRPr>
          </a:p>
        </p:txBody>
      </p:sp>
      <p:sp>
        <p:nvSpPr>
          <p:cNvPr id="76803"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5FA8D9B-ED02-5D4C-A9AA-16A9B2289827}" type="slidenum">
              <a:rPr lang="en-US" sz="1200">
                <a:solidFill>
                  <a:prstClr val="black"/>
                </a:solidFill>
              </a:rPr>
              <a:pPr/>
              <a:t>5</a:t>
            </a:fld>
            <a:endParaRPr lang="en-US" sz="1200">
              <a:solidFill>
                <a:prstClr val="black"/>
              </a:solidFill>
            </a:endParaRPr>
          </a:p>
        </p:txBody>
      </p:sp>
      <p:sp>
        <p:nvSpPr>
          <p:cNvPr id="77827"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309680C-8F3B-2B40-80BB-6376A9B77DF0}" type="slidenum">
              <a:rPr lang="en-US" sz="1200">
                <a:solidFill>
                  <a:prstClr val="black"/>
                </a:solidFill>
              </a:rPr>
              <a:pPr/>
              <a:t>6</a:t>
            </a:fld>
            <a:endParaRPr lang="en-US" sz="1200">
              <a:solidFill>
                <a:prstClr val="black"/>
              </a:solidFill>
            </a:endParaRPr>
          </a:p>
        </p:txBody>
      </p:sp>
      <p:sp>
        <p:nvSpPr>
          <p:cNvPr id="78851"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8A6F5F3-1D4A-1748-A414-FAC2ECD9EAC9}" type="slidenum">
              <a:rPr lang="en-US" sz="1200">
                <a:solidFill>
                  <a:prstClr val="black"/>
                </a:solidFill>
              </a:rPr>
              <a:pPr/>
              <a:t>7</a:t>
            </a:fld>
            <a:endParaRPr lang="en-US" sz="1200">
              <a:solidFill>
                <a:prstClr val="black"/>
              </a:solidFill>
            </a:endParaRPr>
          </a:p>
        </p:txBody>
      </p:sp>
      <p:sp>
        <p:nvSpPr>
          <p:cNvPr id="79875"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BFEF8AA-1383-5345-896C-A360013A1029}" type="slidenum">
              <a:rPr lang="en-US" sz="1200">
                <a:solidFill>
                  <a:prstClr val="black"/>
                </a:solidFill>
              </a:rPr>
              <a:pPr/>
              <a:t>8</a:t>
            </a:fld>
            <a:endParaRPr lang="en-US" sz="1200">
              <a:solidFill>
                <a:prstClr val="black"/>
              </a:solidFill>
            </a:endParaRPr>
          </a:p>
        </p:txBody>
      </p:sp>
      <p:sp>
        <p:nvSpPr>
          <p:cNvPr id="80899"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3B61BE3-EBCE-7C4A-B229-87E9BC6EED4F}" type="slidenum">
              <a:rPr lang="en-US" sz="1200">
                <a:solidFill>
                  <a:prstClr val="black"/>
                </a:solidFill>
              </a:rPr>
              <a:pPr/>
              <a:t>9</a:t>
            </a:fld>
            <a:endParaRPr lang="en-US" sz="1200">
              <a:solidFill>
                <a:prstClr val="black"/>
              </a:solidFill>
            </a:endParaRPr>
          </a:p>
        </p:txBody>
      </p:sp>
      <p:sp>
        <p:nvSpPr>
          <p:cNvPr id="81923" name="Rectangle 2"/>
          <p:cNvSpPr>
            <a:spLocks noGrp="1" noRot="1" noChangeAspect="1" noChangeArrowheads="1" noTextEdit="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0" y="0"/>
            <a:ext cx="9144000" cy="6858000"/>
          </a:xfrm>
          <a:prstGeom prst="rect">
            <a:avLst/>
          </a:prstGeom>
          <a:solidFill>
            <a:srgbClr val="19194D"/>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4969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768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594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952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1174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408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0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454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99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624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8358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ChangeArrowheads="1"/>
          </p:cNvSpPr>
          <p:nvPr userDrawn="1"/>
        </p:nvSpPr>
        <p:spPr bwMode="auto">
          <a:xfrm>
            <a:off x="0" y="0"/>
            <a:ext cx="9144000" cy="6858000"/>
          </a:xfrm>
          <a:prstGeom prst="rect">
            <a:avLst/>
          </a:prstGeom>
          <a:solidFill>
            <a:srgbClr val="19194D"/>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972378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403C7F"/>
          </a:solidFill>
          <a:latin typeface="+mj-lt"/>
          <a:ea typeface="+mj-ea"/>
          <a:cs typeface="ＭＳ Ｐゴシック" charset="0"/>
        </a:defRPr>
      </a:lvl1pPr>
      <a:lvl2pPr algn="l" rtl="0" eaLnBrk="0" fontAlgn="base" hangingPunct="0">
        <a:spcBef>
          <a:spcPct val="0"/>
        </a:spcBef>
        <a:spcAft>
          <a:spcPct val="0"/>
        </a:spcAft>
        <a:defRPr sz="3600" b="1">
          <a:solidFill>
            <a:srgbClr val="403C7F"/>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rgbClr val="403C7F"/>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rgbClr val="403C7F"/>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rgbClr val="403C7F"/>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rgbClr val="403C7F"/>
          </a:solidFill>
          <a:latin typeface="Arial" charset="0"/>
          <a:ea typeface="ＭＳ Ｐゴシック" pitchFamily="28" charset="-128"/>
        </a:defRPr>
      </a:lvl6pPr>
      <a:lvl7pPr marL="914400" algn="l" rtl="0" fontAlgn="base">
        <a:spcBef>
          <a:spcPct val="0"/>
        </a:spcBef>
        <a:spcAft>
          <a:spcPct val="0"/>
        </a:spcAft>
        <a:defRPr sz="3600" b="1">
          <a:solidFill>
            <a:srgbClr val="403C7F"/>
          </a:solidFill>
          <a:latin typeface="Arial" charset="0"/>
          <a:ea typeface="ＭＳ Ｐゴシック" pitchFamily="28" charset="-128"/>
        </a:defRPr>
      </a:lvl7pPr>
      <a:lvl8pPr marL="1371600" algn="l" rtl="0" fontAlgn="base">
        <a:spcBef>
          <a:spcPct val="0"/>
        </a:spcBef>
        <a:spcAft>
          <a:spcPct val="0"/>
        </a:spcAft>
        <a:defRPr sz="3600" b="1">
          <a:solidFill>
            <a:srgbClr val="403C7F"/>
          </a:solidFill>
          <a:latin typeface="Arial" charset="0"/>
          <a:ea typeface="ＭＳ Ｐゴシック" pitchFamily="28" charset="-128"/>
        </a:defRPr>
      </a:lvl8pPr>
      <a:lvl9pPr marL="1828800" algn="l" rtl="0" fontAlgn="base">
        <a:spcBef>
          <a:spcPct val="0"/>
        </a:spcBef>
        <a:spcAft>
          <a:spcPct val="0"/>
        </a:spcAft>
        <a:defRPr sz="3600" b="1">
          <a:solidFill>
            <a:srgbClr val="403C7F"/>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53630"/>
            <a:ext cx="7391400" cy="2895600"/>
          </a:xfrm>
        </p:spPr>
        <p:txBody>
          <a:bodyPr/>
          <a:lstStyle/>
          <a:p>
            <a:pPr marL="0" indent="0" eaLnBrk="1" hangingPunct="1"/>
            <a:r>
              <a:rPr lang="en-US" b="1" dirty="0">
                <a:solidFill>
                  <a:srgbClr val="403C7F"/>
                </a:solidFill>
                <a:ea typeface="ＭＳ Ｐゴシック" charset="0"/>
              </a:rPr>
              <a:t>Unit 6: SHOWTIME</a:t>
            </a:r>
          </a:p>
          <a:p>
            <a:pPr marL="0" indent="0" eaLnBrk="1" hangingPunct="1"/>
            <a:r>
              <a:rPr lang="en-US" sz="2400" dirty="0">
                <a:solidFill>
                  <a:srgbClr val="403C7F"/>
                </a:solidFill>
                <a:ea typeface="ＭＳ Ｐゴシック" charset="0"/>
              </a:rPr>
              <a:t>Reversible Reactions and Chemical Equilibrium</a:t>
            </a:r>
            <a:endParaRPr lang="en-US" dirty="0">
              <a:solidFill>
                <a:srgbClr val="D2931F"/>
              </a:solidFill>
              <a:ea typeface="ＭＳ Ｐゴシック" charset="0"/>
            </a:endParaRPr>
          </a:p>
        </p:txBody>
      </p:sp>
    </p:spTree>
    <p:extLst>
      <p:ext uri="{BB962C8B-B14F-4D97-AF65-F5344CB8AC3E}">
        <p14:creationId xmlns:p14="http://schemas.microsoft.com/office/powerpoint/2010/main" val="2244947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58370" name="Rectangle 3"/>
          <p:cNvSpPr>
            <a:spLocks noGrp="1" noChangeArrowheads="1"/>
          </p:cNvSpPr>
          <p:nvPr>
            <p:ph type="body" idx="1"/>
          </p:nvPr>
        </p:nvSpPr>
        <p:spPr>
          <a:xfrm>
            <a:off x="1295400" y="2000555"/>
            <a:ext cx="6858000" cy="3657600"/>
          </a:xfrm>
        </p:spPr>
        <p:txBody>
          <a:bodyPr/>
          <a:lstStyle/>
          <a:p>
            <a:pPr marL="0" indent="0" eaLnBrk="1" hangingPunct="1"/>
            <a:r>
              <a:rPr lang="en-US" sz="2200" dirty="0" smtClean="0">
                <a:latin typeface="Palatino" charset="0"/>
                <a:ea typeface="ＭＳ Ｐゴシック" charset="0"/>
              </a:rPr>
              <a:t>A </a:t>
            </a:r>
            <a:r>
              <a:rPr lang="en-US" sz="2200" dirty="0">
                <a:latin typeface="Palatino" charset="0"/>
                <a:ea typeface="ＭＳ Ｐゴシック" charset="0"/>
              </a:rPr>
              <a:t>reversible process results in a mixture of starting substance(s) and products, called an equilibrium mixture. </a:t>
            </a:r>
            <a:r>
              <a:rPr lang="en-US" sz="2200" dirty="0" smtClean="0">
                <a:latin typeface="Palatino" charset="0"/>
                <a:ea typeface="ＭＳ Ｐゴシック" charset="0"/>
              </a:rPr>
              <a:t/>
            </a:r>
            <a:br>
              <a:rPr lang="en-US" sz="2200" dirty="0" smtClean="0">
                <a:latin typeface="Palatino" charset="0"/>
                <a:ea typeface="ＭＳ Ｐゴシック" charset="0"/>
              </a:rPr>
            </a:br>
            <a:endParaRPr lang="en-US" sz="2200" dirty="0" smtClean="0">
              <a:latin typeface="Palatino" charset="0"/>
              <a:ea typeface="ＭＳ Ｐゴシック" charset="0"/>
            </a:endParaRPr>
          </a:p>
          <a:p>
            <a:pPr marL="0" indent="0" eaLnBrk="1" hangingPunct="1"/>
            <a:r>
              <a:rPr lang="en-US" sz="2200" dirty="0" smtClean="0">
                <a:latin typeface="Palatino" charset="0"/>
                <a:ea typeface="ＭＳ Ｐゴシック" charset="0"/>
              </a:rPr>
              <a:t>A </a:t>
            </a:r>
            <a:r>
              <a:rPr lang="en-US" sz="2200" dirty="0">
                <a:latin typeface="Palatino" charset="0"/>
                <a:ea typeface="ＭＳ Ｐゴシック" charset="0"/>
              </a:rPr>
              <a:t>reversible process reaches equilibrium when the amounts of the starting substance(s) and products no longer change. </a:t>
            </a:r>
            <a:r>
              <a:rPr lang="en-US" sz="2200" dirty="0" smtClean="0">
                <a:latin typeface="Palatino" charset="0"/>
                <a:ea typeface="ＭＳ Ｐゴシック" charset="0"/>
              </a:rPr>
              <a:t>This does </a:t>
            </a:r>
            <a:r>
              <a:rPr lang="en-US" sz="2200" dirty="0">
                <a:latin typeface="Palatino" charset="0"/>
                <a:ea typeface="ＭＳ Ｐゴシック" charset="0"/>
              </a:rPr>
              <a:t>not mean that the process has stopped</a:t>
            </a:r>
            <a:r>
              <a:rPr lang="en-US" sz="2200" dirty="0" smtClean="0">
                <a:latin typeface="Palatino" charset="0"/>
                <a:ea typeface="ＭＳ Ｐゴシック" charset="0"/>
              </a:rPr>
              <a:t>. Both the forward and reverse processes continue</a:t>
            </a:r>
            <a:br>
              <a:rPr lang="en-US" sz="2200" dirty="0" smtClean="0">
                <a:latin typeface="Palatino" charset="0"/>
                <a:ea typeface="ＭＳ Ｐゴシック" charset="0"/>
              </a:rPr>
            </a:br>
            <a:endParaRPr lang="en-US" sz="2200" dirty="0" smtClean="0">
              <a:latin typeface="Palatino" charset="0"/>
              <a:ea typeface="ＭＳ Ｐゴシック" charset="0"/>
            </a:endParaRPr>
          </a:p>
          <a:p>
            <a:pPr marL="0" indent="0" eaLnBrk="1" hangingPunct="1"/>
            <a:r>
              <a:rPr lang="en-US" sz="2200" dirty="0" smtClean="0">
                <a:latin typeface="Palatino" charset="0"/>
                <a:ea typeface="ＭＳ Ｐゴシック" charset="0"/>
              </a:rPr>
              <a:t>Chemical </a:t>
            </a:r>
            <a:r>
              <a:rPr lang="en-US" sz="2200" dirty="0">
                <a:latin typeface="Palatino" charset="0"/>
                <a:ea typeface="ＭＳ Ｐゴシック" charset="0"/>
              </a:rPr>
              <a:t>equilibrium is dynamic, involving continuous change, but no net change.</a:t>
            </a:r>
          </a:p>
        </p:txBody>
      </p:sp>
    </p:spTree>
    <p:extLst>
      <p:ext uri="{BB962C8B-B14F-4D97-AF65-F5344CB8AC3E}">
        <p14:creationId xmlns:p14="http://schemas.microsoft.com/office/powerpoint/2010/main" val="1933993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60418" name="Rectangle 3"/>
          <p:cNvSpPr>
            <a:spLocks noGrp="1" noChangeArrowheads="1"/>
          </p:cNvSpPr>
          <p:nvPr>
            <p:ph type="body" idx="1"/>
          </p:nvPr>
        </p:nvSpPr>
        <p:spPr>
          <a:xfrm>
            <a:off x="1295400" y="2057400"/>
            <a:ext cx="7315200" cy="3962400"/>
          </a:xfrm>
        </p:spPr>
        <p:txBody>
          <a:bodyPr/>
          <a:lstStyle/>
          <a:p>
            <a:pPr marL="0" indent="0" eaLnBrk="1" hangingPunct="1"/>
            <a:r>
              <a:rPr lang="en-US" sz="2400" dirty="0">
                <a:latin typeface="Palatino" charset="0"/>
                <a:ea typeface="ＭＳ Ｐゴシック" charset="0"/>
              </a:rPr>
              <a:t>What is </a:t>
            </a:r>
            <a:r>
              <a:rPr lang="en-US" sz="2400" dirty="0" smtClean="0">
                <a:latin typeface="Palatino" charset="0"/>
                <a:ea typeface="ＭＳ Ｐゴシック" charset="0"/>
              </a:rPr>
              <a:t>chemical equilibrium</a:t>
            </a:r>
            <a:r>
              <a:rPr lang="en-US" sz="2400" dirty="0">
                <a:latin typeface="Palatino" charset="0"/>
                <a:ea typeface="ＭＳ Ｐゴシック" charset="0"/>
              </a:rPr>
              <a:t>?</a:t>
            </a:r>
          </a:p>
          <a:p>
            <a:pPr marL="457200" lvl="1" indent="-342900" eaLnBrk="1" hangingPunct="1"/>
            <a:r>
              <a:rPr lang="en-US" sz="2400" dirty="0">
                <a:latin typeface="Palatino" charset="0"/>
                <a:ea typeface="ＭＳ Ｐゴシック" charset="0"/>
              </a:rPr>
              <a:t>Equilibrium is a dynamic process involving continuous change.</a:t>
            </a:r>
          </a:p>
          <a:p>
            <a:pPr marL="457200" lvl="1" indent="-342900" eaLnBrk="1" hangingPunct="1"/>
            <a:r>
              <a:rPr lang="en-US" sz="2400" dirty="0">
                <a:latin typeface="Palatino" charset="0"/>
                <a:ea typeface="ＭＳ Ｐゴシック" charset="0"/>
              </a:rPr>
              <a:t>Equilibrium is reached when the forward and the reverse processes in a reversible change are proceeding at the same rate.</a:t>
            </a:r>
          </a:p>
          <a:p>
            <a:pPr marL="457200" lvl="1" indent="-342900" eaLnBrk="1" hangingPunct="1"/>
            <a:r>
              <a:rPr lang="en-US" sz="2400" dirty="0">
                <a:latin typeface="Palatino" charset="0"/>
                <a:ea typeface="ＭＳ Ｐゴシック" charset="0"/>
              </a:rPr>
              <a:t>Equilibrium is a property of the mixture, meaning that it does not matter how you start the </a:t>
            </a:r>
            <a:r>
              <a:rPr lang="en-US" sz="2400" dirty="0" smtClean="0">
                <a:latin typeface="Palatino" charset="0"/>
                <a:ea typeface="ＭＳ Ｐゴシック" charset="0"/>
              </a:rPr>
              <a:t>process.</a:t>
            </a:r>
            <a:endParaRPr lang="en-US" dirty="0">
              <a:latin typeface="Palatino" charset="0"/>
              <a:ea typeface="ＭＳ Ｐゴシック" charset="0"/>
            </a:endParaRPr>
          </a:p>
        </p:txBody>
      </p:sp>
    </p:spTree>
    <p:extLst>
      <p:ext uri="{BB962C8B-B14F-4D97-AF65-F5344CB8AC3E}">
        <p14:creationId xmlns:p14="http://schemas.microsoft.com/office/powerpoint/2010/main" val="795970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914400" y="442695"/>
            <a:ext cx="7772400" cy="914400"/>
          </a:xfrm>
          <a:noFill/>
        </p:spPr>
        <p:txBody>
          <a:bodyPr/>
          <a:lstStyle/>
          <a:p>
            <a:pPr eaLnBrk="1" hangingPunct="1"/>
            <a:r>
              <a:rPr lang="en-US">
                <a:latin typeface="Arial" charset="0"/>
                <a:ea typeface="ＭＳ Ｐゴシック" charset="0"/>
              </a:rPr>
              <a:t>Check</a:t>
            </a:r>
            <a:r>
              <a:rPr lang="en-US" smtClean="0">
                <a:latin typeface="Arial" charset="0"/>
                <a:ea typeface="ＭＳ Ｐゴシック" charset="0"/>
              </a:rPr>
              <a:t>-In</a:t>
            </a:r>
            <a:endParaRPr lang="en-US" dirty="0">
              <a:latin typeface="Arial" charset="0"/>
              <a:ea typeface="ＭＳ Ｐゴシック" charset="0"/>
            </a:endParaRPr>
          </a:p>
        </p:txBody>
      </p:sp>
      <p:sp>
        <p:nvSpPr>
          <p:cNvPr id="62466" name="Rectangle 3"/>
          <p:cNvSpPr>
            <a:spLocks noGrp="1" noChangeArrowheads="1"/>
          </p:cNvSpPr>
          <p:nvPr>
            <p:ph type="body" idx="1"/>
          </p:nvPr>
        </p:nvSpPr>
        <p:spPr>
          <a:xfrm>
            <a:off x="678540" y="1434500"/>
            <a:ext cx="8077200" cy="1676400"/>
          </a:xfrm>
        </p:spPr>
        <p:txBody>
          <a:bodyPr/>
          <a:lstStyle/>
          <a:p>
            <a:pPr marL="0" indent="0" eaLnBrk="1" hangingPunct="1">
              <a:lnSpc>
                <a:spcPct val="90000"/>
              </a:lnSpc>
              <a:tabLst>
                <a:tab pos="406400" algn="l"/>
              </a:tabLst>
            </a:pPr>
            <a:r>
              <a:rPr lang="en-US" sz="2200" dirty="0" smtClean="0">
                <a:latin typeface="Palatino" charset="0"/>
                <a:ea typeface="ＭＳ Ｐゴシック" charset="0"/>
              </a:rPr>
              <a:t>Consider </a:t>
            </a:r>
            <a:r>
              <a:rPr lang="en-US" sz="2200" dirty="0">
                <a:latin typeface="Palatino" charset="0"/>
                <a:ea typeface="ＭＳ Ｐゴシック" charset="0"/>
              </a:rPr>
              <a:t>this chemical reaction: X + Y </a:t>
            </a:r>
            <a:r>
              <a:rPr lang="en-US" sz="2200" dirty="0">
                <a:latin typeface="Palatino" charset="0"/>
                <a:ea typeface="ＭＳ Ｐゴシック" charset="0"/>
                <a:sym typeface="Wingdings" charset="0"/>
              </a:rPr>
              <a:t>        </a:t>
            </a:r>
            <a:r>
              <a:rPr lang="en-US" sz="2200" dirty="0" smtClean="0">
                <a:latin typeface="Palatino" charset="0"/>
                <a:ea typeface="ＭＳ Ｐゴシック" charset="0"/>
              </a:rPr>
              <a:t>XY.</a:t>
            </a:r>
            <a:endParaRPr lang="en-US" sz="2200" dirty="0">
              <a:latin typeface="Palatino" charset="0"/>
              <a:ea typeface="ＭＳ Ｐゴシック" charset="0"/>
            </a:endParaRPr>
          </a:p>
          <a:p>
            <a:pPr marL="0" indent="0" eaLnBrk="1" hangingPunct="1">
              <a:lnSpc>
                <a:spcPct val="90000"/>
              </a:lnSpc>
              <a:tabLst>
                <a:tab pos="406400" algn="l"/>
              </a:tabLst>
            </a:pPr>
            <a:r>
              <a:rPr lang="en-US" sz="2200" dirty="0">
                <a:latin typeface="Palatino" charset="0"/>
                <a:ea typeface="ＭＳ Ｐゴシック" charset="0"/>
              </a:rPr>
              <a:t>You mix 30 </a:t>
            </a:r>
            <a:r>
              <a:rPr lang="en-US" sz="2200" dirty="0" err="1">
                <a:latin typeface="Palatino" charset="0"/>
                <a:ea typeface="ＭＳ Ｐゴシック" charset="0"/>
              </a:rPr>
              <a:t>mol</a:t>
            </a:r>
            <a:r>
              <a:rPr lang="en-US" sz="2200" dirty="0">
                <a:latin typeface="Palatino" charset="0"/>
                <a:ea typeface="ＭＳ Ｐゴシック" charset="0"/>
              </a:rPr>
              <a:t> of X with 30 </a:t>
            </a:r>
            <a:r>
              <a:rPr lang="en-US" sz="2200" dirty="0" err="1">
                <a:latin typeface="Palatino" charset="0"/>
                <a:ea typeface="ＭＳ Ｐゴシック" charset="0"/>
              </a:rPr>
              <a:t>mol</a:t>
            </a:r>
            <a:r>
              <a:rPr lang="en-US" sz="2200" dirty="0">
                <a:latin typeface="Palatino" charset="0"/>
                <a:ea typeface="ＭＳ Ｐゴシック" charset="0"/>
              </a:rPr>
              <a:t> of Y in a closed rigid container. The amount of </a:t>
            </a:r>
            <a:r>
              <a:rPr lang="en-US" sz="2200" dirty="0" smtClean="0">
                <a:latin typeface="Palatino" charset="0"/>
                <a:ea typeface="ＭＳ Ｐゴシック" charset="0"/>
              </a:rPr>
              <a:t>XY </a:t>
            </a:r>
            <a:r>
              <a:rPr lang="en-US" sz="2200" dirty="0">
                <a:latin typeface="Palatino" charset="0"/>
                <a:ea typeface="ＭＳ Ｐゴシック" charset="0"/>
              </a:rPr>
              <a:t>is measured over time, and the values are recorded in a data table.</a:t>
            </a:r>
          </a:p>
          <a:p>
            <a:pPr marL="0" indent="0" eaLnBrk="1" hangingPunct="1">
              <a:lnSpc>
                <a:spcPct val="90000"/>
              </a:lnSpc>
              <a:tabLst>
                <a:tab pos="406400" algn="l"/>
              </a:tabLst>
            </a:pPr>
            <a:endParaRPr lang="en-US" sz="2200" dirty="0">
              <a:latin typeface="Palatino" charset="0"/>
              <a:ea typeface="ＭＳ Ｐゴシック" charset="0"/>
            </a:endParaRPr>
          </a:p>
          <a:p>
            <a:pPr marL="0" indent="0" eaLnBrk="1" hangingPunct="1">
              <a:lnSpc>
                <a:spcPct val="90000"/>
              </a:lnSpc>
              <a:tabLst>
                <a:tab pos="406400" algn="l"/>
              </a:tabLst>
            </a:pPr>
            <a:endParaRPr lang="en-US" sz="2200" dirty="0">
              <a:latin typeface="Palatino" charset="0"/>
              <a:ea typeface="ＭＳ Ｐゴシック" charset="0"/>
            </a:endParaRPr>
          </a:p>
          <a:p>
            <a:pPr marL="0" indent="0" eaLnBrk="1" hangingPunct="1">
              <a:lnSpc>
                <a:spcPct val="90000"/>
              </a:lnSpc>
              <a:tabLst>
                <a:tab pos="406400" algn="l"/>
              </a:tabLst>
            </a:pPr>
            <a:endParaRPr lang="en-US" sz="2200" dirty="0" smtClean="0">
              <a:latin typeface="Palatino" charset="0"/>
              <a:ea typeface="ＭＳ Ｐゴシック" charset="0"/>
            </a:endParaRPr>
          </a:p>
          <a:p>
            <a:pPr marL="0" indent="0" eaLnBrk="1" hangingPunct="1">
              <a:lnSpc>
                <a:spcPct val="90000"/>
              </a:lnSpc>
              <a:tabLst>
                <a:tab pos="406400" algn="l"/>
              </a:tabLst>
            </a:pPr>
            <a:endParaRPr lang="en-US" sz="2200" dirty="0">
              <a:latin typeface="Palatino" charset="0"/>
              <a:ea typeface="ＭＳ Ｐゴシック" charset="0"/>
            </a:endParaRPr>
          </a:p>
          <a:p>
            <a:pPr marL="0" indent="0" eaLnBrk="1" hangingPunct="1">
              <a:lnSpc>
                <a:spcPct val="90000"/>
              </a:lnSpc>
              <a:tabLst>
                <a:tab pos="406400" algn="l"/>
              </a:tabLst>
            </a:pPr>
            <a:r>
              <a:rPr lang="en-US" sz="2200" dirty="0">
                <a:latin typeface="Palatino" charset="0"/>
                <a:ea typeface="ＭＳ Ｐゴシック" charset="0"/>
              </a:rPr>
              <a:t>After 270 seconds, which statement is true?</a:t>
            </a:r>
          </a:p>
          <a:p>
            <a:pPr marL="457200" indent="-457200" eaLnBrk="1" hangingPunct="1">
              <a:lnSpc>
                <a:spcPct val="90000"/>
              </a:lnSpc>
              <a:buAutoNum type="alphaLcPeriod"/>
              <a:tabLst>
                <a:tab pos="406400" algn="l"/>
              </a:tabLst>
            </a:pPr>
            <a:r>
              <a:rPr lang="en-US" sz="2200" dirty="0" smtClean="0">
                <a:latin typeface="Palatino" charset="0"/>
                <a:ea typeface="ＭＳ Ｐゴシック" charset="0"/>
              </a:rPr>
              <a:t>The </a:t>
            </a:r>
            <a:r>
              <a:rPr lang="en-US" sz="2200" dirty="0">
                <a:latin typeface="Palatino" charset="0"/>
                <a:ea typeface="ＭＳ Ｐゴシック" charset="0"/>
              </a:rPr>
              <a:t>concentrations of X, Y, </a:t>
            </a:r>
            <a:r>
              <a:rPr lang="en-US" sz="2200">
                <a:latin typeface="Palatino" charset="0"/>
                <a:ea typeface="ＭＳ Ｐゴシック" charset="0"/>
              </a:rPr>
              <a:t>and </a:t>
            </a:r>
            <a:r>
              <a:rPr lang="en-US" sz="2200" smtClean="0">
                <a:latin typeface="Palatino" charset="0"/>
                <a:ea typeface="ＭＳ Ｐゴシック" charset="0"/>
              </a:rPr>
              <a:t>XY </a:t>
            </a:r>
            <a:r>
              <a:rPr lang="en-US" sz="2200" dirty="0">
                <a:latin typeface="Palatino" charset="0"/>
                <a:ea typeface="ＭＳ Ｐゴシック" charset="0"/>
              </a:rPr>
              <a:t>are equal.</a:t>
            </a:r>
          </a:p>
          <a:p>
            <a:pPr marL="457200" indent="-457200" eaLnBrk="1" hangingPunct="1">
              <a:lnSpc>
                <a:spcPct val="90000"/>
              </a:lnSpc>
              <a:buAutoNum type="alphaLcPeriod"/>
              <a:tabLst>
                <a:tab pos="406400" algn="l"/>
              </a:tabLst>
            </a:pPr>
            <a:r>
              <a:rPr lang="en-US" sz="2200" dirty="0" smtClean="0">
                <a:latin typeface="Palatino" charset="0"/>
                <a:ea typeface="ＭＳ Ｐゴシック" charset="0"/>
              </a:rPr>
              <a:t>The </a:t>
            </a:r>
            <a:r>
              <a:rPr lang="en-US" sz="2200" dirty="0">
                <a:latin typeface="Palatino" charset="0"/>
                <a:ea typeface="ＭＳ Ｐゴシック" charset="0"/>
              </a:rPr>
              <a:t>concentration of </a:t>
            </a:r>
            <a:r>
              <a:rPr lang="en-US" sz="2200" dirty="0" smtClean="0">
                <a:latin typeface="Palatino" charset="0"/>
                <a:ea typeface="ＭＳ Ｐゴシック" charset="0"/>
              </a:rPr>
              <a:t>XY </a:t>
            </a:r>
            <a:r>
              <a:rPr lang="en-US" sz="2200" dirty="0">
                <a:latin typeface="Palatino" charset="0"/>
                <a:ea typeface="ＭＳ Ｐゴシック" charset="0"/>
              </a:rPr>
              <a:t>is greater than </a:t>
            </a:r>
            <a:r>
              <a:rPr lang="en-US" sz="2200" dirty="0" smtClean="0">
                <a:latin typeface="Palatino" charset="0"/>
                <a:ea typeface="ＭＳ Ｐゴシック" charset="0"/>
              </a:rPr>
              <a:t>the</a:t>
            </a:r>
            <a:r>
              <a:rPr lang="en-US" sz="2200" dirty="0">
                <a:latin typeface="Palatino" charset="0"/>
                <a:ea typeface="ＭＳ Ｐゴシック" charset="0"/>
              </a:rPr>
              <a:t> </a:t>
            </a:r>
            <a:r>
              <a:rPr lang="en-US" sz="2200" dirty="0" smtClean="0">
                <a:latin typeface="Palatino" charset="0"/>
                <a:ea typeface="ＭＳ Ｐゴシック" charset="0"/>
              </a:rPr>
              <a:t>concentrations </a:t>
            </a:r>
            <a:r>
              <a:rPr lang="en-US" sz="2200" dirty="0">
                <a:latin typeface="Palatino" charset="0"/>
                <a:ea typeface="ＭＳ Ｐゴシック" charset="0"/>
              </a:rPr>
              <a:t>of X and Y</a:t>
            </a:r>
            <a:r>
              <a:rPr lang="en-US" sz="2200" dirty="0" smtClean="0">
                <a:latin typeface="Palatino" charset="0"/>
                <a:ea typeface="ＭＳ Ｐゴシック" charset="0"/>
              </a:rPr>
              <a:t>.</a:t>
            </a:r>
          </a:p>
          <a:p>
            <a:pPr marL="457200" indent="-457200" eaLnBrk="1" hangingPunct="1">
              <a:lnSpc>
                <a:spcPct val="90000"/>
              </a:lnSpc>
              <a:buAutoNum type="alphaLcPeriod"/>
              <a:tabLst>
                <a:tab pos="406400" algn="l"/>
              </a:tabLst>
            </a:pPr>
            <a:r>
              <a:rPr lang="en-US" sz="2200" dirty="0" smtClean="0">
                <a:latin typeface="Palatino" charset="0"/>
                <a:ea typeface="ＭＳ Ｐゴシック" charset="0"/>
              </a:rPr>
              <a:t>The </a:t>
            </a:r>
            <a:r>
              <a:rPr lang="en-US" sz="2200" dirty="0">
                <a:latin typeface="Palatino" charset="0"/>
                <a:ea typeface="ＭＳ Ｐゴシック" charset="0"/>
              </a:rPr>
              <a:t>system is not at equilibrium.</a:t>
            </a:r>
            <a:endParaRPr lang="en-US" sz="2200" b="1" dirty="0">
              <a:latin typeface="Palatino" charset="0"/>
              <a:ea typeface="ＭＳ Ｐゴシック" charset="0"/>
            </a:endParaRPr>
          </a:p>
        </p:txBody>
      </p:sp>
      <p:graphicFrame>
        <p:nvGraphicFramePr>
          <p:cNvPr id="96375" name="Group 119"/>
          <p:cNvGraphicFramePr>
            <a:graphicFrameLocks noGrp="1"/>
          </p:cNvGraphicFramePr>
          <p:nvPr>
            <p:extLst>
              <p:ext uri="{D42A27DB-BD31-4B8C-83A1-F6EECF244321}">
                <p14:modId xmlns:p14="http://schemas.microsoft.com/office/powerpoint/2010/main" val="368020488"/>
              </p:ext>
            </p:extLst>
          </p:nvPr>
        </p:nvGraphicFramePr>
        <p:xfrm>
          <a:off x="678540" y="2989950"/>
          <a:ext cx="7805875" cy="1226917"/>
        </p:xfrm>
        <a:graphic>
          <a:graphicData uri="http://schemas.openxmlformats.org/drawingml/2006/table">
            <a:tbl>
              <a:tblPr/>
              <a:tblGrid>
                <a:gridCol w="2145291"/>
                <a:gridCol w="647473"/>
                <a:gridCol w="585216"/>
                <a:gridCol w="612757"/>
                <a:gridCol w="610118"/>
                <a:gridCol w="647473"/>
                <a:gridCol w="610119"/>
                <a:gridCol w="601980"/>
                <a:gridCol w="748068"/>
                <a:gridCol w="597380"/>
              </a:tblGrid>
              <a:tr h="756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Palatino" pitchFamily="28" charset="0"/>
                          <a:ea typeface="ＭＳ Ｐゴシック" pitchFamily="28" charset="-128"/>
                        </a:rPr>
                        <a:t>Time (s)</a:t>
                      </a:r>
                    </a:p>
                  </a:txBody>
                  <a:tcPr marT="55626" marB="556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30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60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90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120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Palatino" pitchFamily="28" charset="0"/>
                          <a:ea typeface="ＭＳ Ｐゴシック" pitchFamily="28" charset="-128"/>
                        </a:rPr>
                        <a:t>150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Palatino" pitchFamily="28" charset="0"/>
                          <a:ea typeface="ＭＳ Ｐゴシック" pitchFamily="28" charset="-128"/>
                        </a:rPr>
                        <a:t>180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Palatino" pitchFamily="28" charset="0"/>
                          <a:ea typeface="ＭＳ Ｐゴシック" pitchFamily="28" charset="-128"/>
                        </a:rPr>
                        <a:t>210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240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270</a:t>
                      </a:r>
                    </a:p>
                  </a:txBody>
                  <a:tcPr marT="55626" marB="556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0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Palatino" pitchFamily="28" charset="0"/>
                          <a:ea typeface="ＭＳ Ｐゴシック" pitchFamily="28" charset="-128"/>
                        </a:rPr>
                        <a:t>Amount of Z (</a:t>
                      </a:r>
                      <a:r>
                        <a:rPr kumimoji="0" lang="en-US" sz="1800" b="1" i="0" u="none" strike="noStrike" cap="none" normalizeH="0" baseline="0" dirty="0" err="1" smtClean="0">
                          <a:ln>
                            <a:noFill/>
                          </a:ln>
                          <a:solidFill>
                            <a:schemeClr val="tx1"/>
                          </a:solidFill>
                          <a:effectLst/>
                          <a:latin typeface="Palatino" pitchFamily="28" charset="0"/>
                          <a:ea typeface="ＭＳ Ｐゴシック" pitchFamily="28" charset="-128"/>
                        </a:rPr>
                        <a:t>mol</a:t>
                      </a:r>
                      <a:r>
                        <a:rPr kumimoji="0" lang="en-US" sz="1800" b="1" i="0" u="none" strike="noStrike" cap="none" normalizeH="0" baseline="0" dirty="0" smtClean="0">
                          <a:ln>
                            <a:noFill/>
                          </a:ln>
                          <a:solidFill>
                            <a:schemeClr val="tx1"/>
                          </a:solidFill>
                          <a:effectLst/>
                          <a:latin typeface="Palatino" pitchFamily="28" charset="0"/>
                          <a:ea typeface="ＭＳ Ｐゴシック" pitchFamily="28" charset="-128"/>
                        </a:rPr>
                        <a:t>)</a:t>
                      </a:r>
                    </a:p>
                  </a:txBody>
                  <a:tcPr marT="55626" marB="556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7</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12</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15</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Palatino" pitchFamily="28" charset="0"/>
                          <a:ea typeface="ＭＳ Ｐゴシック" pitchFamily="28" charset="-128"/>
                        </a:rPr>
                        <a:t>17</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19</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20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20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Palatino" pitchFamily="28" charset="0"/>
                          <a:ea typeface="ＭＳ Ｐゴシック" pitchFamily="28" charset="-128"/>
                        </a:rPr>
                        <a:t>20</a:t>
                      </a:r>
                    </a:p>
                  </a:txBody>
                  <a:tcPr marT="55626" marB="556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Palatino" pitchFamily="28" charset="0"/>
                          <a:ea typeface="ＭＳ Ｐゴシック" pitchFamily="28" charset="-128"/>
                        </a:rPr>
                        <a:t>20</a:t>
                      </a:r>
                    </a:p>
                  </a:txBody>
                  <a:tcPr marT="55626" marB="556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2502" name="Line 120"/>
          <p:cNvSpPr>
            <a:spLocks noChangeShapeType="1"/>
          </p:cNvSpPr>
          <p:nvPr/>
        </p:nvSpPr>
        <p:spPr bwMode="auto">
          <a:xfrm>
            <a:off x="5546890" y="159899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2503" name="Line 121"/>
          <p:cNvSpPr>
            <a:spLocks noChangeShapeType="1"/>
          </p:cNvSpPr>
          <p:nvPr/>
        </p:nvSpPr>
        <p:spPr bwMode="auto">
          <a:xfrm flipH="1">
            <a:off x="5470690" y="167519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257486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atin typeface="Arial" charset="0"/>
                <a:ea typeface="ＭＳ Ｐゴシック" charset="0"/>
              </a:rPr>
              <a:t>Lesson 119: How Dynamic</a:t>
            </a:r>
          </a:p>
        </p:txBody>
      </p:sp>
      <p:sp>
        <p:nvSpPr>
          <p:cNvPr id="44034"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Dynamic Equilibrium</a:t>
            </a:r>
          </a:p>
        </p:txBody>
      </p:sp>
    </p:spTree>
    <p:extLst>
      <p:ext uri="{BB962C8B-B14F-4D97-AF65-F5344CB8AC3E}">
        <p14:creationId xmlns:p14="http://schemas.microsoft.com/office/powerpoint/2010/main" val="1046903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46082" name="Rectangle 3"/>
          <p:cNvSpPr>
            <a:spLocks noGrp="1" noChangeArrowheads="1"/>
          </p:cNvSpPr>
          <p:nvPr>
            <p:ph type="body" idx="1"/>
          </p:nvPr>
        </p:nvSpPr>
        <p:spPr>
          <a:xfrm>
            <a:off x="1295400" y="1945472"/>
            <a:ext cx="6781800" cy="3886200"/>
          </a:xfrm>
        </p:spPr>
        <p:txBody>
          <a:bodyPr/>
          <a:lstStyle/>
          <a:p>
            <a:pPr marL="0" indent="0" eaLnBrk="1" hangingPunct="1"/>
            <a:r>
              <a:rPr lang="en-US" sz="2400" dirty="0">
                <a:latin typeface="Palatino" charset="0"/>
                <a:ea typeface="ＭＳ Ｐゴシック" charset="0"/>
              </a:rPr>
              <a:t>Consider the reversible process represented by the chemical equation</a:t>
            </a:r>
            <a:r>
              <a:rPr lang="en-US" sz="2400" dirty="0" smtClean="0">
                <a:latin typeface="Palatino" charset="0"/>
                <a:ea typeface="ＭＳ Ｐゴシック" charset="0"/>
              </a:rPr>
              <a:t>:</a:t>
            </a:r>
          </a:p>
          <a:p>
            <a:pPr marL="0" indent="0" eaLnBrk="1" hangingPunct="1"/>
            <a:endParaRPr lang="en-US" sz="2400" dirty="0">
              <a:latin typeface="Palatino" charset="0"/>
              <a:ea typeface="ＭＳ Ｐゴシック" charset="0"/>
            </a:endParaRPr>
          </a:p>
          <a:p>
            <a:pPr marL="0" indent="0" eaLnBrk="1" hangingPunct="1"/>
            <a:endParaRPr lang="en-US" sz="2400" dirty="0" smtClean="0">
              <a:latin typeface="Palatino" charset="0"/>
              <a:ea typeface="ＭＳ Ｐゴシック" charset="0"/>
            </a:endParaRPr>
          </a:p>
          <a:p>
            <a:pPr marL="0" indent="0" eaLnBrk="1" hangingPunct="1"/>
            <a:r>
              <a:rPr lang="en-US" sz="2400" dirty="0" smtClean="0">
                <a:latin typeface="Palatino" charset="0"/>
                <a:ea typeface="ＭＳ Ｐゴシック" charset="0"/>
              </a:rPr>
              <a:t>You </a:t>
            </a:r>
            <a:r>
              <a:rPr lang="en-US" sz="2400" dirty="0">
                <a:latin typeface="Palatino" charset="0"/>
                <a:ea typeface="ＭＳ Ｐゴシック" charset="0"/>
              </a:rPr>
              <a:t>mix 1 </a:t>
            </a:r>
            <a:r>
              <a:rPr lang="en-US" sz="2400" dirty="0" smtClean="0">
                <a:latin typeface="Palatino" charset="0"/>
                <a:ea typeface="ＭＳ Ｐゴシック" charset="0"/>
              </a:rPr>
              <a:t>mole </a:t>
            </a:r>
            <a:r>
              <a:rPr lang="en-US" sz="2400" dirty="0">
                <a:latin typeface="Palatino" charset="0"/>
                <a:ea typeface="ＭＳ Ｐゴシック" charset="0"/>
              </a:rPr>
              <a:t>of A and 1 </a:t>
            </a:r>
            <a:r>
              <a:rPr lang="en-US" sz="2400" dirty="0" smtClean="0">
                <a:latin typeface="Palatino" charset="0"/>
                <a:ea typeface="ＭＳ Ｐゴシック" charset="0"/>
              </a:rPr>
              <a:t>mole </a:t>
            </a:r>
            <a:r>
              <a:rPr lang="en-US" sz="2400" dirty="0">
                <a:latin typeface="Palatino" charset="0"/>
                <a:ea typeface="ＭＳ Ｐゴシック" charset="0"/>
              </a:rPr>
              <a:t>of B. After the process described by the equation occurs, the amount of AB will be</a:t>
            </a:r>
            <a:r>
              <a:rPr lang="en-US" sz="2400" dirty="0" smtClean="0">
                <a:latin typeface="Palatino" charset="0"/>
                <a:ea typeface="ＭＳ Ｐゴシック" charset="0"/>
              </a:rPr>
              <a:t>:</a:t>
            </a:r>
          </a:p>
          <a:p>
            <a:pPr marL="457200" indent="-457200" eaLnBrk="1" hangingPunct="1">
              <a:buAutoNum type="alphaLcPeriod"/>
            </a:pPr>
            <a:r>
              <a:rPr lang="en-US" sz="2400" dirty="0">
                <a:latin typeface="Palatino" charset="0"/>
                <a:ea typeface="ＭＳ Ｐゴシック" charset="0"/>
              </a:rPr>
              <a:t>e</a:t>
            </a:r>
            <a:r>
              <a:rPr lang="en-US" sz="2400" dirty="0" smtClean="0">
                <a:latin typeface="Palatino" charset="0"/>
                <a:ea typeface="ＭＳ Ｐゴシック" charset="0"/>
              </a:rPr>
              <a:t>xactly 0			c. exactly 1 mole</a:t>
            </a:r>
          </a:p>
          <a:p>
            <a:pPr marL="457200" indent="-457200" eaLnBrk="1" hangingPunct="1">
              <a:buAutoNum type="alphaLcPeriod"/>
            </a:pPr>
            <a:r>
              <a:rPr lang="en-US" sz="2400" dirty="0">
                <a:latin typeface="Palatino" charset="0"/>
                <a:ea typeface="ＭＳ Ｐゴシック" charset="0"/>
              </a:rPr>
              <a:t>b</a:t>
            </a:r>
            <a:r>
              <a:rPr lang="en-US" sz="2400" dirty="0" smtClean="0">
                <a:latin typeface="Palatino" charset="0"/>
                <a:ea typeface="ＭＳ Ｐゴシック" charset="0"/>
              </a:rPr>
              <a:t>etween 0 and 1 mole	d. exactly 2 moles</a:t>
            </a:r>
          </a:p>
        </p:txBody>
      </p:sp>
      <p:pic>
        <p:nvPicPr>
          <p:cNvPr id="2" name="Picture 1" descr="reversible_proces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008" y="2785956"/>
            <a:ext cx="3035983" cy="736247"/>
          </a:xfrm>
          <a:prstGeom prst="rect">
            <a:avLst/>
          </a:prstGeom>
        </p:spPr>
      </p:pic>
    </p:spTree>
    <p:extLst>
      <p:ext uri="{BB962C8B-B14F-4D97-AF65-F5344CB8AC3E}">
        <p14:creationId xmlns:p14="http://schemas.microsoft.com/office/powerpoint/2010/main" val="36314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48130" name="Rectangle 3"/>
          <p:cNvSpPr>
            <a:spLocks noGrp="1" noChangeArrowheads="1"/>
          </p:cNvSpPr>
          <p:nvPr>
            <p:ph type="body" idx="1"/>
          </p:nvPr>
        </p:nvSpPr>
        <p:spPr/>
        <p:txBody>
          <a:bodyPr/>
          <a:lstStyle/>
          <a:p>
            <a:pPr marL="0" indent="0" eaLnBrk="1" hangingPunct="1"/>
            <a:r>
              <a:rPr lang="en-US" sz="2400" dirty="0">
                <a:latin typeface="Palatino" charset="0"/>
                <a:ea typeface="ＭＳ Ｐゴシック" charset="0"/>
              </a:rPr>
              <a:t>What is </a:t>
            </a:r>
            <a:r>
              <a:rPr lang="en-US" sz="2400" dirty="0" smtClean="0">
                <a:latin typeface="Palatino" charset="0"/>
                <a:ea typeface="ＭＳ Ｐゴシック" charset="0"/>
              </a:rPr>
              <a:t>chemical equilibrium</a:t>
            </a:r>
            <a:r>
              <a:rPr lang="en-US" sz="2400" dirty="0">
                <a:latin typeface="Palatino" charset="0"/>
                <a:ea typeface="ＭＳ Ｐゴシック" charset="0"/>
              </a:rPr>
              <a:t>?</a:t>
            </a:r>
            <a:endParaRPr lang="en-US" dirty="0">
              <a:latin typeface="Palatino" charset="0"/>
              <a:ea typeface="ＭＳ Ｐゴシック" charset="0"/>
            </a:endParaRPr>
          </a:p>
        </p:txBody>
      </p:sp>
    </p:spTree>
    <p:extLst>
      <p:ext uri="{BB962C8B-B14F-4D97-AF65-F5344CB8AC3E}">
        <p14:creationId xmlns:p14="http://schemas.microsoft.com/office/powerpoint/2010/main" val="664995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50178" name="Rectangle 3"/>
          <p:cNvSpPr>
            <a:spLocks noGrp="1" noChangeArrowheads="1"/>
          </p:cNvSpPr>
          <p:nvPr>
            <p:ph type="body" idx="1"/>
          </p:nvPr>
        </p:nvSpPr>
        <p:spPr>
          <a:xfrm>
            <a:off x="1219200" y="2133600"/>
            <a:ext cx="7086600" cy="3886200"/>
          </a:xfrm>
        </p:spPr>
        <p:txBody>
          <a:bodyPr/>
          <a:lstStyle/>
          <a:p>
            <a:pPr marL="457200" lvl="1" indent="-342900" eaLnBrk="1" hangingPunct="1"/>
            <a:r>
              <a:rPr lang="en-US" sz="2400">
                <a:latin typeface="Palatino" charset="0"/>
                <a:ea typeface="ＭＳ Ｐゴシック" charset="0"/>
              </a:rPr>
              <a:t>describe equilibrium from a macroscopic and a particle viewpoint</a:t>
            </a:r>
          </a:p>
          <a:p>
            <a:pPr marL="457200" lvl="1" indent="-342900" eaLnBrk="1" hangingPunct="1"/>
            <a:r>
              <a:rPr lang="en-US" sz="2400">
                <a:latin typeface="Palatino" charset="0"/>
                <a:ea typeface="ＭＳ Ｐゴシック" charset="0"/>
              </a:rPr>
              <a:t>explain the dynamic nature of chemical equilibrium</a:t>
            </a:r>
            <a:endParaRPr lang="en-US">
              <a:latin typeface="Times New Roman" charset="0"/>
              <a:ea typeface="ＭＳ Ｐゴシック" charset="0"/>
            </a:endParaRPr>
          </a:p>
          <a:p>
            <a:pPr marL="0" indent="0" eaLnBrk="1" hangingPunct="1"/>
            <a:endParaRPr lang="en-US" b="1">
              <a:latin typeface="Times New Roman" charset="0"/>
              <a:ea typeface="ＭＳ Ｐゴシック" charset="0"/>
            </a:endParaRPr>
          </a:p>
          <a:p>
            <a:pPr marL="0" indent="0" eaLnBrk="1" hangingPunct="1"/>
            <a:endParaRPr lang="en-US" b="1">
              <a:latin typeface="Times New Roman" charset="0"/>
              <a:ea typeface="ＭＳ Ｐゴシック" charset="0"/>
            </a:endParaRP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1500788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Activity</a:t>
            </a:r>
          </a:p>
        </p:txBody>
      </p:sp>
      <p:sp>
        <p:nvSpPr>
          <p:cNvPr id="52226" name="Text Box 3"/>
          <p:cNvSpPr txBox="1">
            <a:spLocks noChangeArrowheads="1"/>
          </p:cNvSpPr>
          <p:nvPr/>
        </p:nvSpPr>
        <p:spPr bwMode="auto">
          <a:xfrm>
            <a:off x="1295400" y="2209800"/>
            <a:ext cx="6629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baseline="0">
                <a:solidFill>
                  <a:srgbClr val="000000"/>
                </a:solidFill>
                <a:latin typeface="Palatino" charset="0"/>
              </a:rPr>
              <a:t>Work in pairs.</a:t>
            </a:r>
          </a:p>
        </p:txBody>
      </p:sp>
    </p:spTree>
    <p:extLst>
      <p:ext uri="{BB962C8B-B14F-4D97-AF65-F5344CB8AC3E}">
        <p14:creationId xmlns:p14="http://schemas.microsoft.com/office/powerpoint/2010/main" val="1322481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54274" name="Rectangle 3"/>
          <p:cNvSpPr>
            <a:spLocks noGrp="1" noChangeArrowheads="1"/>
          </p:cNvSpPr>
          <p:nvPr>
            <p:ph type="body" idx="1"/>
          </p:nvPr>
        </p:nvSpPr>
        <p:spPr>
          <a:xfrm>
            <a:off x="1295400" y="2133600"/>
            <a:ext cx="7162800" cy="3657600"/>
          </a:xfrm>
        </p:spPr>
        <p:txBody>
          <a:bodyPr/>
          <a:lstStyle/>
          <a:p>
            <a:pPr marL="0" indent="0" eaLnBrk="1" hangingPunct="1"/>
            <a:r>
              <a:rPr lang="en-US" sz="2400" dirty="0">
                <a:latin typeface="Palatino" charset="0"/>
                <a:ea typeface="ＭＳ Ｐゴシック" charset="0"/>
              </a:rPr>
              <a:t>An irreversible process converts all the starting substance(s) to products. In the activity, all of the pairs of paper clips (AB) are converted into single paper clips (A and B). This is a model for both chemical and physical changes. For example, it could represent a salt, such as </a:t>
            </a:r>
            <a:r>
              <a:rPr lang="en-US" sz="2400" dirty="0" err="1">
                <a:latin typeface="Palatino" charset="0"/>
                <a:ea typeface="ＭＳ Ｐゴシック" charset="0"/>
              </a:rPr>
              <a:t>NaCl</a:t>
            </a:r>
            <a:r>
              <a:rPr lang="en-US" sz="2400" dirty="0">
                <a:latin typeface="Palatino" charset="0"/>
                <a:ea typeface="ＭＳ Ｐゴシック" charset="0"/>
              </a:rPr>
              <a:t> dissociating into </a:t>
            </a:r>
            <a:r>
              <a:rPr lang="en-US" sz="2400" dirty="0" smtClean="0">
                <a:latin typeface="Palatino" charset="0"/>
                <a:ea typeface="ＭＳ Ｐゴシック" charset="0"/>
              </a:rPr>
              <a:t>Na</a:t>
            </a:r>
            <a:r>
              <a:rPr lang="en-US" sz="2400" baseline="30000" dirty="0" smtClean="0">
                <a:latin typeface="Palatino" charset="0"/>
                <a:ea typeface="ＭＳ Ｐゴシック" charset="0"/>
              </a:rPr>
              <a:t>+</a:t>
            </a:r>
            <a:r>
              <a:rPr lang="en-US" sz="2400" dirty="0" smtClean="0">
                <a:latin typeface="Palatino" charset="0"/>
                <a:ea typeface="ＭＳ Ｐゴシック" charset="0"/>
              </a:rPr>
              <a:t> </a:t>
            </a:r>
            <a:r>
              <a:rPr lang="en-US" sz="2400" dirty="0">
                <a:latin typeface="Palatino" charset="0"/>
                <a:ea typeface="ＭＳ Ｐゴシック" charset="0"/>
              </a:rPr>
              <a:t>and </a:t>
            </a:r>
            <a:r>
              <a:rPr lang="en-US" sz="2400" dirty="0" err="1" smtClean="0">
                <a:latin typeface="Palatino" charset="0"/>
                <a:ea typeface="ＭＳ Ｐゴシック" charset="0"/>
              </a:rPr>
              <a:t>Cl</a:t>
            </a:r>
            <a:r>
              <a:rPr lang="en-US" sz="2400" baseline="30000" dirty="0" smtClean="0">
                <a:latin typeface="Palatino" charset="0"/>
                <a:ea typeface="ＭＳ Ｐゴシック" charset="0"/>
              </a:rPr>
              <a:t>-</a:t>
            </a:r>
            <a:r>
              <a:rPr lang="en-US" sz="2400" dirty="0" smtClean="0">
                <a:latin typeface="Palatino" charset="0"/>
                <a:ea typeface="ＭＳ Ｐゴシック" charset="0"/>
              </a:rPr>
              <a:t> </a:t>
            </a:r>
            <a:r>
              <a:rPr lang="en-US" sz="2400" dirty="0">
                <a:latin typeface="Palatino" charset="0"/>
                <a:ea typeface="ＭＳ Ｐゴシック" charset="0"/>
              </a:rPr>
              <a:t>ions if the solution is not saturated. </a:t>
            </a:r>
            <a:endParaRPr lang="en-US" b="1" dirty="0">
              <a:latin typeface="Palatino" charset="0"/>
              <a:ea typeface="ＭＳ Ｐゴシック" charset="0"/>
            </a:endParaRPr>
          </a:p>
        </p:txBody>
      </p:sp>
      <p:pic>
        <p:nvPicPr>
          <p:cNvPr id="2" name="Picture 1" descr="irreversib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2428" y="5078353"/>
            <a:ext cx="3683000" cy="825500"/>
          </a:xfrm>
          <a:prstGeom prst="rect">
            <a:avLst/>
          </a:prstGeom>
        </p:spPr>
      </p:pic>
    </p:spTree>
    <p:extLst>
      <p:ext uri="{BB962C8B-B14F-4D97-AF65-F5344CB8AC3E}">
        <p14:creationId xmlns:p14="http://schemas.microsoft.com/office/powerpoint/2010/main" val="400198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56322" name="Rectangle 3"/>
          <p:cNvSpPr>
            <a:spLocks noGrp="1" noChangeArrowheads="1"/>
          </p:cNvSpPr>
          <p:nvPr>
            <p:ph type="body" idx="1"/>
          </p:nvPr>
        </p:nvSpPr>
        <p:spPr>
          <a:xfrm>
            <a:off x="1295400" y="2133600"/>
            <a:ext cx="6858000" cy="3657600"/>
          </a:xfrm>
        </p:spPr>
        <p:txBody>
          <a:bodyPr/>
          <a:lstStyle/>
          <a:p>
            <a:pPr marL="0" indent="0" eaLnBrk="1" hangingPunct="1"/>
            <a:r>
              <a:rPr lang="en-US" sz="2400" dirty="0">
                <a:latin typeface="Palatino" charset="0"/>
                <a:ea typeface="ＭＳ Ｐゴシック" charset="0"/>
              </a:rPr>
              <a:t>An irreversible process slows down over time</a:t>
            </a:r>
            <a:r>
              <a:rPr lang="en-US" sz="2400" dirty="0" smtClean="0">
                <a:latin typeface="Palatino" charset="0"/>
                <a:ea typeface="ＭＳ Ｐゴシック" charset="0"/>
              </a:rPr>
              <a:t>.</a:t>
            </a:r>
          </a:p>
          <a:p>
            <a:pPr marL="0" indent="0" eaLnBrk="1" hangingPunct="1"/>
            <a:endParaRPr lang="en-US" sz="2400" dirty="0" smtClean="0">
              <a:latin typeface="Palatino" charset="0"/>
              <a:ea typeface="ＭＳ Ｐゴシック" charset="0"/>
            </a:endParaRPr>
          </a:p>
          <a:p>
            <a:pPr marL="0" indent="0" eaLnBrk="1" hangingPunct="1"/>
            <a:r>
              <a:rPr lang="en-US" sz="2400" dirty="0" smtClean="0">
                <a:latin typeface="Palatino" charset="0"/>
                <a:ea typeface="ＭＳ Ｐゴシック" charset="0"/>
              </a:rPr>
              <a:t>Imagine </a:t>
            </a:r>
            <a:r>
              <a:rPr lang="en-US" sz="2400" dirty="0">
                <a:latin typeface="Palatino" charset="0"/>
                <a:ea typeface="ＭＳ Ｐゴシック" charset="0"/>
              </a:rPr>
              <a:t>that AB only falls apart if it collides with other molecules or the walls of the container. If there are fewer AB in the container, there will be fewer collisions and fewer will break apart.</a:t>
            </a:r>
          </a:p>
        </p:txBody>
      </p:sp>
    </p:spTree>
    <p:extLst>
      <p:ext uri="{BB962C8B-B14F-4D97-AF65-F5344CB8AC3E}">
        <p14:creationId xmlns:p14="http://schemas.microsoft.com/office/powerpoint/2010/main" val="169448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58370" name="Rectangle 3"/>
          <p:cNvSpPr>
            <a:spLocks noGrp="1" noChangeArrowheads="1"/>
          </p:cNvSpPr>
          <p:nvPr>
            <p:ph type="body" idx="1"/>
          </p:nvPr>
        </p:nvSpPr>
        <p:spPr>
          <a:xfrm>
            <a:off x="1295400" y="2000555"/>
            <a:ext cx="6858000" cy="3657600"/>
          </a:xfrm>
        </p:spPr>
        <p:txBody>
          <a:bodyPr/>
          <a:lstStyle/>
          <a:p>
            <a:pPr marL="0" indent="0" eaLnBrk="1" hangingPunct="1"/>
            <a:r>
              <a:rPr lang="en-US" sz="2200" dirty="0">
                <a:latin typeface="Palatino" charset="0"/>
                <a:ea typeface="ＭＳ Ｐゴシック" charset="0"/>
              </a:rPr>
              <a:t>A reversible process does not convert all of the starting substance(s) to products. </a:t>
            </a:r>
            <a:endParaRPr lang="en-US" sz="2200" dirty="0" smtClean="0">
              <a:latin typeface="Palatino" charset="0"/>
              <a:ea typeface="ＭＳ Ｐゴシック" charset="0"/>
            </a:endParaRPr>
          </a:p>
          <a:p>
            <a:pPr marL="0" indent="0" eaLnBrk="1" hangingPunct="1"/>
            <a:endParaRPr lang="en-US" sz="2200" dirty="0">
              <a:latin typeface="Palatino" charset="0"/>
              <a:ea typeface="ＭＳ Ｐゴシック" charset="0"/>
            </a:endParaRPr>
          </a:p>
          <a:p>
            <a:pPr marL="0" indent="0" eaLnBrk="1" hangingPunct="1"/>
            <a:r>
              <a:rPr lang="en-US" sz="2200" dirty="0" smtClean="0">
                <a:latin typeface="Palatino" charset="0"/>
                <a:ea typeface="ＭＳ Ｐゴシック" charset="0"/>
              </a:rPr>
              <a:t>At ﬁrst</a:t>
            </a:r>
            <a:r>
              <a:rPr lang="en-US" sz="2200" dirty="0">
                <a:latin typeface="Palatino" charset="0"/>
                <a:ea typeface="ＭＳ Ｐゴシック" charset="0"/>
              </a:rPr>
              <a:t>, the forward process proceeds rapidly, </a:t>
            </a:r>
            <a:r>
              <a:rPr lang="en-US" sz="2200" dirty="0" smtClean="0">
                <a:latin typeface="Palatino" charset="0"/>
                <a:ea typeface="ＭＳ Ｐゴシック" charset="0"/>
              </a:rPr>
              <a:t>while </a:t>
            </a:r>
            <a:r>
              <a:rPr lang="en-US" sz="2200" dirty="0">
                <a:latin typeface="Palatino" charset="0"/>
                <a:ea typeface="ＭＳ Ｐゴシック" charset="0"/>
              </a:rPr>
              <a:t>the reverse process hardly </a:t>
            </a:r>
            <a:r>
              <a:rPr lang="en-US" sz="2200" dirty="0" smtClean="0">
                <a:latin typeface="Palatino" charset="0"/>
                <a:ea typeface="ＭＳ Ｐゴシック" charset="0"/>
              </a:rPr>
              <a:t>occurs. Over </a:t>
            </a:r>
            <a:r>
              <a:rPr lang="en-US" sz="2200" dirty="0">
                <a:latin typeface="Palatino" charset="0"/>
                <a:ea typeface="ＭＳ Ｐゴシック" charset="0"/>
              </a:rPr>
              <a:t>time, the forward process slows down and the reverse process speeds up. </a:t>
            </a:r>
            <a:r>
              <a:rPr lang="en-US" sz="2200" dirty="0" smtClean="0">
                <a:latin typeface="Palatino" charset="0"/>
                <a:ea typeface="ＭＳ Ｐゴシック" charset="0"/>
              </a:rPr>
              <a:t>At </a:t>
            </a:r>
            <a:r>
              <a:rPr lang="en-US" sz="2200" dirty="0">
                <a:latin typeface="Palatino" charset="0"/>
                <a:ea typeface="ＭＳ Ｐゴシック" charset="0"/>
              </a:rPr>
              <a:t>some point, the rate of the forward process is equal to the rate of the reverse process</a:t>
            </a:r>
            <a:r>
              <a:rPr lang="en-US" sz="2400" dirty="0">
                <a:latin typeface="Palatino" charset="0"/>
                <a:ea typeface="ＭＳ Ｐゴシック" charset="0"/>
              </a:rPr>
              <a:t>. </a:t>
            </a:r>
          </a:p>
        </p:txBody>
      </p:sp>
      <p:pic>
        <p:nvPicPr>
          <p:cNvPr id="2" name="Picture 1" descr="reversible_proces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28" y="5015964"/>
            <a:ext cx="3378805" cy="819383"/>
          </a:xfrm>
          <a:prstGeom prst="rect">
            <a:avLst/>
          </a:prstGeom>
        </p:spPr>
      </p:pic>
    </p:spTree>
    <p:extLst>
      <p:ext uri="{BB962C8B-B14F-4D97-AF65-F5344CB8AC3E}">
        <p14:creationId xmlns:p14="http://schemas.microsoft.com/office/powerpoint/2010/main" val="1084104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506</Words>
  <Application>Microsoft Office PowerPoint</Application>
  <PresentationFormat>On-screen Show (4:3)</PresentationFormat>
  <Paragraphs>82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Living By Chemistry SECOND EDITION</vt:lpstr>
      <vt:lpstr>Lesson 119: How Dynamic</vt:lpstr>
      <vt:lpstr>ChemCatalyst</vt:lpstr>
      <vt:lpstr>Key Question</vt:lpstr>
      <vt:lpstr>You will be able to:</vt:lpstr>
      <vt:lpstr>Prepare for the Activity</vt:lpstr>
      <vt:lpstr>Discussion Notes</vt:lpstr>
      <vt:lpstr>Discussion Notes (cont.)</vt:lpstr>
      <vt:lpstr>Discussion Notes (cont.)</vt:lpstr>
      <vt:lpstr>Discussion Notes (cont.)</vt:lpstr>
      <vt:lpstr>Wrap Up</vt:lpstr>
      <vt:lpstr>Check-In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119: How Dynamic</dc:title>
  <dc:creator>Matthew Belford</dc:creator>
  <cp:lastModifiedBy>00, 00</cp:lastModifiedBy>
  <cp:revision>10</cp:revision>
  <dcterms:created xsi:type="dcterms:W3CDTF">2014-12-05T23:18:20Z</dcterms:created>
  <dcterms:modified xsi:type="dcterms:W3CDTF">2018-04-17T12:51:15Z</dcterms:modified>
</cp:coreProperties>
</file>