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6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8" r:id="rId10"/>
    <p:sldId id="270" r:id="rId11"/>
    <p:sldId id="269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1059E-1913-CF4C-AAA4-3A464C3862F3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4E87B-DF46-4F4B-A9F9-A9AA5B2E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9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E8B695-0B1E-1F49-8D9F-D9F5D959E0CF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9D7150-286B-694B-B2EB-368030F2FDB1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9D7150-286B-694B-B2EB-368030F2FDB1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057B27-F78D-C745-B302-8793025D6495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2F8410-A7D2-A846-87EB-06EF82F0BA22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041044-6168-F64B-8E6E-7DA779BC42BE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A61EE5-664A-CA43-9EA0-F46449D93733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662F16-AAFC-3B42-8A08-71D72BFBA75D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E8FE12-3B66-2445-82FA-0CCA8545D418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9D7150-286B-694B-B2EB-368030F2FDB1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9D7150-286B-694B-B2EB-368030F2FDB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7586E3-6919-8149-A44A-EFD9C2722FB1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7586E3-6919-8149-A44A-EFD9C2722FB1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9194D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8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8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3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15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4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8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9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75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991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9194D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53630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03C7F"/>
                </a:solidFill>
                <a:ea typeface="ＭＳ Ｐゴシック" charset="0"/>
              </a:rPr>
              <a:t>Unit 6: SHOWTIME</a:t>
            </a:r>
          </a:p>
          <a:p>
            <a:pPr marL="0" indent="0" eaLnBrk="1" hangingPunct="1"/>
            <a:r>
              <a:rPr lang="en-US" sz="2400" dirty="0">
                <a:solidFill>
                  <a:srgbClr val="403C7F"/>
                </a:solidFill>
                <a:ea typeface="ＭＳ Ｐゴシック" charset="0"/>
              </a:rPr>
              <a:t>Reversible Reactions and Chemical Equilibrium</a:t>
            </a:r>
            <a:endParaRPr lang="en-US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200" dirty="0">
                <a:latin typeface="Palatino" charset="0"/>
                <a:ea typeface="ＭＳ Ｐゴシック" charset="0"/>
              </a:rPr>
              <a:t>Many processes in the body involve binding of a molecule to a receptor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.</a:t>
            </a:r>
            <a:br>
              <a:rPr lang="en-US" sz="2200" dirty="0" smtClean="0">
                <a:latin typeface="Palatino" charset="0"/>
                <a:ea typeface="ＭＳ Ｐゴシック" charset="0"/>
              </a:rPr>
            </a:b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200" dirty="0" smtClean="0">
                <a:latin typeface="Palatino" charset="0"/>
                <a:ea typeface="ＭＳ Ｐゴシック" charset="0"/>
              </a:rPr>
              <a:t>The taste </a:t>
            </a:r>
            <a:r>
              <a:rPr lang="en-US" sz="2200" dirty="0">
                <a:latin typeface="Palatino" charset="0"/>
                <a:ea typeface="ＭＳ Ｐゴシック" charset="0"/>
              </a:rPr>
              <a:t>receptors on the tongue attract sugar molecules. When a sugar molecule is attached to a taste receptor, this initiates a series of steps that send a signal along nerves to the brain.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200" dirty="0" smtClean="0">
                <a:latin typeface="Palatino" charset="0"/>
                <a:ea typeface="ＭＳ Ｐゴシック" charset="0"/>
              </a:rPr>
              <a:t>Over </a:t>
            </a:r>
            <a:r>
              <a:rPr lang="en-US" sz="2200" dirty="0">
                <a:latin typeface="Palatino" charset="0"/>
                <a:ea typeface="ＭＳ Ｐゴシック" charset="0"/>
              </a:rPr>
              <a:t>time, the process reverses, and the molecule leaves the receptor. When this occurs, the sweet sensation stops.</a:t>
            </a:r>
          </a:p>
        </p:txBody>
      </p:sp>
    </p:spTree>
    <p:extLst>
      <p:ext uri="{BB962C8B-B14F-4D97-AF65-F5344CB8AC3E}">
        <p14:creationId xmlns:p14="http://schemas.microsoft.com/office/powerpoint/2010/main" val="7847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57230"/>
            <a:ext cx="7162800" cy="3657600"/>
          </a:xfrm>
        </p:spPr>
        <p:txBody>
          <a:bodyPr/>
          <a:lstStyle/>
          <a:p>
            <a:pPr marL="60325" indent="-1588"/>
            <a:r>
              <a:rPr lang="en-US" sz="2200" dirty="0"/>
              <a:t>Some molecules stay in the receptor longer, thereby creating a stronger </a:t>
            </a:r>
            <a:r>
              <a:rPr lang="en-US" sz="2200" dirty="0" smtClean="0"/>
              <a:t>sensation (taste). </a:t>
            </a:r>
            <a:r>
              <a:rPr lang="en-US" sz="2200" dirty="0"/>
              <a:t>This is because some molecules are attracted more strongly by intermolecular attractions to the receptor. </a:t>
            </a:r>
          </a:p>
          <a:p>
            <a:pPr marL="60325" indent="-1588"/>
            <a:r>
              <a:rPr lang="en-US" sz="2200" dirty="0"/>
              <a:t> </a:t>
            </a:r>
          </a:p>
          <a:p>
            <a:pPr marL="60325" indent="-1588"/>
            <a:r>
              <a:rPr lang="en-US" sz="2200" dirty="0" smtClean="0"/>
              <a:t>Artiﬁcial </a:t>
            </a:r>
            <a:r>
              <a:rPr lang="en-US" sz="2200" dirty="0"/>
              <a:t>sweeteners are 200 times sweeter than sugar. This is why packets of artiﬁcial sweetener have very little mass.</a:t>
            </a:r>
          </a:p>
          <a:p>
            <a:pPr marL="0" indent="0" eaLnBrk="1" hangingPunct="1"/>
            <a:endParaRPr lang="en-US" sz="22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399"/>
            <a:ext cx="7315200" cy="4245023"/>
          </a:xfrm>
        </p:spPr>
        <p:txBody>
          <a:bodyPr/>
          <a:lstStyle/>
          <a:p>
            <a:pPr marL="0" indent="0" eaLnBrk="1" hangingPunct="1"/>
            <a:r>
              <a:rPr lang="en-US" sz="2400" dirty="0">
                <a:latin typeface="Palatino" charset="0"/>
                <a:ea typeface="ＭＳ Ｐゴシック" charset="0"/>
              </a:rPr>
              <a:t>What is a reversible process?</a:t>
            </a:r>
          </a:p>
          <a:p>
            <a:pPr marL="457200" lvl="1" indent="-342900" eaLnBrk="1" hangingPunct="1"/>
            <a:r>
              <a:rPr lang="en-US" sz="2400" dirty="0">
                <a:latin typeface="Palatino" charset="0"/>
                <a:ea typeface="ＭＳ Ｐゴシック" charset="0"/>
              </a:rPr>
              <a:t>A reversible process is one that can proceed freely in both the forward and the reverse directions.</a:t>
            </a:r>
          </a:p>
          <a:p>
            <a:pPr marL="457200" lvl="1" indent="-342900" eaLnBrk="1" hangingPunct="1"/>
            <a:r>
              <a:rPr lang="en-US" sz="2400" dirty="0">
                <a:latin typeface="Palatino" charset="0"/>
                <a:ea typeface="ＭＳ Ｐゴシック" charset="0"/>
              </a:rPr>
              <a:t>A double arrow is used to indicate a reversible reaction.</a:t>
            </a:r>
          </a:p>
          <a:p>
            <a:pPr marL="457200" lvl="1" indent="-34290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Many physical and chemical changes </a:t>
            </a:r>
            <a:r>
              <a:rPr lang="en-US" sz="2400" dirty="0">
                <a:latin typeface="Palatino" charset="0"/>
                <a:ea typeface="ＭＳ Ｐゴシック" charset="0"/>
              </a:rPr>
              <a:t>are reversible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given appropriate conditions such as</a:t>
            </a:r>
          </a:p>
          <a:p>
            <a:pPr marL="857250" lvl="2" indent="-342900" eaLnBrk="1" hangingPunct="1"/>
            <a:r>
              <a:rPr lang="en-US" sz="2200" dirty="0">
                <a:latin typeface="Palatino" charset="0"/>
                <a:ea typeface="ＭＳ Ｐゴシック" charset="0"/>
              </a:rPr>
              <a:t>	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Physical: phase changes, dissolving/precipitation</a:t>
            </a:r>
            <a:br>
              <a:rPr lang="en-US" sz="2200" dirty="0" smtClean="0">
                <a:latin typeface="Palatino" charset="0"/>
                <a:ea typeface="ＭＳ Ｐゴシック" charset="0"/>
              </a:rPr>
            </a:br>
            <a:r>
              <a:rPr lang="en-US" sz="2200" dirty="0" smtClean="0">
                <a:latin typeface="Palatino" charset="0"/>
                <a:ea typeface="ＭＳ Ｐゴシック" charset="0"/>
              </a:rPr>
              <a:t>Chemical:  acid</a:t>
            </a:r>
            <a:r>
              <a:rPr lang="en-US" sz="2200" dirty="0">
                <a:latin typeface="Palatino" charset="0"/>
                <a:ea typeface="ＭＳ Ｐゴシック" charset="0"/>
              </a:rPr>
              <a:t>-base reactions,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binding to protein receptors. </a:t>
            </a:r>
            <a:endParaRPr lang="en-US" sz="22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5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10084"/>
            <a:ext cx="7391400" cy="609600"/>
          </a:xfrm>
        </p:spPr>
        <p:txBody>
          <a:bodyPr/>
          <a:lstStyle/>
          <a:p>
            <a:pPr marL="0" indent="1588" eaLnBrk="1" hangingPunct="1">
              <a:lnSpc>
                <a:spcPct val="90000"/>
              </a:lnSpc>
              <a:tabLst>
                <a:tab pos="223838" algn="l"/>
              </a:tabLst>
            </a:pPr>
            <a:r>
              <a:rPr lang="en-US" sz="2400" dirty="0">
                <a:latin typeface="Palatino" charset="0"/>
                <a:ea typeface="ＭＳ Ｐゴシック" charset="0"/>
              </a:rPr>
              <a:t>Consider the reversible process for the binding of a smell molecule: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Palatino" charset="0"/>
                <a:ea typeface="ＭＳ Ｐゴシック" charset="0"/>
              </a:rPr>
              <a:t>What will happen to the perception of a minty smell if you inhale after opening a bottle containing menthol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Palatino" charset="0"/>
                <a:ea typeface="ＭＳ Ｐゴシック" charset="0"/>
              </a:rPr>
              <a:t>What will happen to the perception of a minty smell if you exhale?</a:t>
            </a:r>
            <a:endParaRPr lang="en-US" sz="1800" dirty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400" b="1" dirty="0">
              <a:latin typeface="Palatino" charset="0"/>
              <a:ea typeface="ＭＳ Ｐゴシック" charset="0"/>
            </a:endParaRPr>
          </a:p>
        </p:txBody>
      </p:sp>
      <p:pic>
        <p:nvPicPr>
          <p:cNvPr id="2" name="Picture 1" descr="menthol_rx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244" y="2915447"/>
            <a:ext cx="6055824" cy="54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118: How Backward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Reversible Reactions</a:t>
            </a:r>
          </a:p>
        </p:txBody>
      </p:sp>
    </p:spTree>
    <p:extLst>
      <p:ext uri="{BB962C8B-B14F-4D97-AF65-F5344CB8AC3E}">
        <p14:creationId xmlns:p14="http://schemas.microsoft.com/office/powerpoint/2010/main" val="39680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If </a:t>
            </a:r>
            <a:r>
              <a:rPr lang="en-US" sz="2400" smtClean="0">
                <a:latin typeface="Palatino" charset="0"/>
                <a:ea typeface="ＭＳ Ｐゴシック" charset="0"/>
              </a:rPr>
              <a:t>your were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to place a sugar cube in</a:t>
            </a:r>
            <a:r>
              <a:rPr lang="en-US" sz="2400" dirty="0">
                <a:latin typeface="Palatino" charset="0"/>
                <a:ea typeface="ＭＳ Ｐゴシック" charset="0"/>
              </a:rPr>
              <a:t> your mouth, the sugar would dissolve in your saliva. Some of the molecules of sucrose would attach to 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speciﬁc </a:t>
            </a:r>
            <a:r>
              <a:rPr lang="en-US" sz="2400" dirty="0">
                <a:latin typeface="Palatino" charset="0"/>
                <a:ea typeface="ＭＳ Ｐゴシック" charset="0"/>
              </a:rPr>
              <a:t>taste receptors on your tongue. This produces a signal to the brain of a sweet taste. Eventually, the sweet taste will fade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514350" indent="-514350" eaLnBrk="1" hangingPunct="1"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Why </a:t>
            </a:r>
            <a:r>
              <a:rPr lang="en-US" sz="2400" dirty="0">
                <a:latin typeface="Palatino" charset="0"/>
                <a:ea typeface="ＭＳ Ｐゴシック" charset="0"/>
              </a:rPr>
              <a:t>do you think that the perception of sweetness wears off after a certain span of time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514350" indent="-514350" eaLnBrk="1" hangingPunct="1">
              <a:buAutoNum type="arabicPeriod"/>
            </a:pP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a reversible process?</a:t>
            </a:r>
            <a:endParaRPr lang="en-US" b="1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0866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and give examples of reversible processes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define and describe reversible reactions</a:t>
            </a:r>
            <a:endParaRPr lang="en-US" b="1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200" dirty="0">
                <a:latin typeface="Palatino" charset="0"/>
                <a:ea typeface="ＭＳ Ｐゴシック" charset="0"/>
              </a:rPr>
              <a:t>A reversible process is one that proceeds freely in both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the</a:t>
            </a:r>
            <a:r>
              <a:rPr lang="en-US" sz="2200" dirty="0">
                <a:latin typeface="Palatino" charset="0"/>
                <a:ea typeface="ＭＳ Ｐゴシック" charset="0"/>
              </a:rPr>
              <a:t>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forward </a:t>
            </a:r>
            <a:r>
              <a:rPr lang="en-US" sz="2200" dirty="0">
                <a:latin typeface="Palatino" charset="0"/>
                <a:ea typeface="ＭＳ Ｐゴシック" charset="0"/>
              </a:rPr>
              <a:t>and the reverse directions. For such processes, it is possible to obtain mainly products or to drive the process in the reverse direction to obtain mainly starting substances.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200" dirty="0">
                <a:latin typeface="Palatino" charset="0"/>
                <a:ea typeface="ＭＳ Ｐゴシック" charset="0"/>
              </a:rPr>
              <a:t>Reactions that cannot be reversed are said to proceed completely to products. In Unit 5: Fire,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you </a:t>
            </a:r>
            <a:r>
              <a:rPr lang="en-US" sz="2200" dirty="0">
                <a:latin typeface="Palatino" charset="0"/>
                <a:ea typeface="ＭＳ Ｐゴシック" charset="0"/>
              </a:rPr>
              <a:t>learned about many chemical reactions that go from reactants to products but are not easily reversed.</a:t>
            </a:r>
          </a:p>
        </p:txBody>
      </p:sp>
    </p:spTree>
    <p:extLst>
      <p:ext uri="{BB962C8B-B14F-4D97-AF65-F5344CB8AC3E}">
        <p14:creationId xmlns:p14="http://schemas.microsoft.com/office/powerpoint/2010/main" val="19731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5501233" cy="735413"/>
          </a:xfrm>
        </p:spPr>
        <p:txBody>
          <a:bodyPr/>
          <a:lstStyle/>
          <a:p>
            <a:pPr marL="0" indent="0" eaLnBrk="1" hangingPunct="1"/>
            <a:r>
              <a:rPr lang="en-US" sz="2200" dirty="0" smtClean="0">
                <a:latin typeface="Palatino" charset="0"/>
                <a:ea typeface="ＭＳ Ｐゴシック" charset="0"/>
              </a:rPr>
              <a:t>Examples of Reversible Processes</a:t>
            </a:r>
          </a:p>
          <a:p>
            <a:pPr marL="0" indent="0" eaLnBrk="1" hangingPunct="1"/>
            <a:endParaRPr lang="en-US" sz="2200" dirty="0">
              <a:latin typeface="Palatino" charset="0"/>
              <a:ea typeface="ＭＳ Ｐゴシック" charset="0"/>
            </a:endParaRPr>
          </a:p>
        </p:txBody>
      </p:sp>
      <p:pic>
        <p:nvPicPr>
          <p:cNvPr id="2" name="Picture 1" descr="reversible_process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50" y="2724808"/>
            <a:ext cx="5148913" cy="1727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12037" y="2724808"/>
            <a:ext cx="28970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would be observed in each of these processes?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the purpose of using a double arrow?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evidence is there that both starting substances and products are present in these processes?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4419" y="5491796"/>
            <a:ext cx="412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HOW can you make each of the processes move forward or backward</a:t>
            </a:r>
            <a:r>
              <a:rPr lang="en-US" i="1" dirty="0" smtClean="0">
                <a:solidFill>
                  <a:srgbClr val="FF0000"/>
                </a:solidFill>
              </a:rPr>
              <a:t>?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1" y="2133600"/>
            <a:ext cx="6312596" cy="2193435"/>
          </a:xfrm>
        </p:spPr>
        <p:txBody>
          <a:bodyPr/>
          <a:lstStyle/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The general process for </a:t>
            </a:r>
            <a:r>
              <a:rPr lang="en-US" sz="2400" dirty="0">
                <a:latin typeface="Palatino" charset="0"/>
                <a:ea typeface="ＭＳ Ｐゴシック" charset="0"/>
              </a:rPr>
              <a:t>the binding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of a molecule to a receptor site is </a:t>
            </a:r>
            <a:r>
              <a:rPr lang="en-US" sz="2400" dirty="0">
                <a:latin typeface="Palatino" charset="0"/>
                <a:ea typeface="ＭＳ Ｐゴシック" charset="0"/>
              </a:rPr>
              <a:t>shown below, where A is a small molecule and B is the receptor. AB indicates that the small molecule is attached to the receptor.</a:t>
            </a:r>
          </a:p>
        </p:txBody>
      </p:sp>
      <p:pic>
        <p:nvPicPr>
          <p:cNvPr id="2" name="Picture 1" descr="reversible_proce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719" y="4327035"/>
            <a:ext cx="46609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2" name="Picture 1" descr="un23_017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04274"/>
            <a:ext cx="5924715" cy="2919777"/>
          </a:xfrm>
          <a:prstGeom prst="rect">
            <a:avLst/>
          </a:prstGeom>
        </p:spPr>
      </p:pic>
      <p:pic>
        <p:nvPicPr>
          <p:cNvPr id="6" name="Picture 5" descr="reversible_proces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747" y="1981200"/>
            <a:ext cx="3406413" cy="82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9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327</Words>
  <Application>Microsoft Office PowerPoint</Application>
  <PresentationFormat>On-screen Show (4:3)</PresentationFormat>
  <Paragraphs>60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Living By Chemistry SECOND EDITION</vt:lpstr>
      <vt:lpstr>Lesson 118: How Backward</vt:lpstr>
      <vt:lpstr>ChemCatalyst</vt:lpstr>
      <vt:lpstr>Key Question</vt:lpstr>
      <vt:lpstr>You will be able to:</vt:lpstr>
      <vt:lpstr>Discussion Notes</vt:lpstr>
      <vt:lpstr>Discussion Notes</vt:lpstr>
      <vt:lpstr>Discussion Notes (cont.)</vt:lpstr>
      <vt:lpstr>Discussion Notes (cont.)</vt:lpstr>
      <vt:lpstr>Discussion Notes</vt:lpstr>
      <vt:lpstr>Discussion Notes</vt:lpstr>
      <vt:lpstr>Wrap Up</vt:lpstr>
      <vt:lpstr>Check-In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118: How Backward</dc:title>
  <dc:creator>Matthew Belford</dc:creator>
  <cp:lastModifiedBy>00, 00</cp:lastModifiedBy>
  <cp:revision>10</cp:revision>
  <dcterms:created xsi:type="dcterms:W3CDTF">2014-12-05T23:18:02Z</dcterms:created>
  <dcterms:modified xsi:type="dcterms:W3CDTF">2018-04-17T12:03:10Z</dcterms:modified>
</cp:coreProperties>
</file>