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69" r:id="rId2"/>
    <p:sldId id="259" r:id="rId3"/>
    <p:sldId id="260" r:id="rId4"/>
    <p:sldId id="261" r:id="rId5"/>
    <p:sldId id="262" r:id="rId6"/>
    <p:sldId id="263" r:id="rId7"/>
    <p:sldId id="264" r:id="rId8"/>
    <p:sldId id="275" r:id="rId9"/>
    <p:sldId id="271" r:id="rId10"/>
    <p:sldId id="266" r:id="rId11"/>
    <p:sldId id="272" r:id="rId12"/>
    <p:sldId id="274" r:id="rId13"/>
    <p:sldId id="273" r:id="rId14"/>
    <p:sldId id="277" r:id="rId15"/>
    <p:sldId id="267" r:id="rId16"/>
    <p:sldId id="276"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5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909C8-9034-2D42-B31C-0B51595A5A63}" type="datetimeFigureOut">
              <a:rPr lang="en-US" smtClean="0"/>
              <a:t>6/1/15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A9F7E-0E5F-3F40-BF65-D3674E5E4747}" type="slidenum">
              <a:rPr lang="en-US" smtClean="0"/>
              <a:t>‹#›</a:t>
            </a:fld>
            <a:endParaRPr lang="en-US"/>
          </a:p>
        </p:txBody>
      </p:sp>
    </p:spTree>
    <p:extLst>
      <p:ext uri="{BB962C8B-B14F-4D97-AF65-F5344CB8AC3E}">
        <p14:creationId xmlns:p14="http://schemas.microsoft.com/office/powerpoint/2010/main" val="21859976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F4EBD18-4D4A-994D-BFB4-069F25BCAD8D}" type="slidenum">
              <a:rPr lang="en-US" sz="1200">
                <a:solidFill>
                  <a:prstClr val="black"/>
                </a:solidFill>
              </a:rPr>
              <a:pPr/>
              <a:t>1</a:t>
            </a:fld>
            <a:endParaRPr lang="en-US" sz="1200">
              <a:solidFill>
                <a:prstClr val="black"/>
              </a:solidFill>
            </a:endParaRPr>
          </a:p>
        </p:txBody>
      </p:sp>
      <p:sp>
        <p:nvSpPr>
          <p:cNvPr id="68611"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10</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11</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12</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13</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14</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2AF2556-7CC3-CB42-B316-15F1006FA4A8}" type="slidenum">
              <a:rPr lang="en-US" sz="1200">
                <a:solidFill>
                  <a:prstClr val="black"/>
                </a:solidFill>
              </a:rPr>
              <a:pPr/>
              <a:t>15</a:t>
            </a:fld>
            <a:endParaRPr lang="en-US" sz="1200">
              <a:solidFill>
                <a:prstClr val="black"/>
              </a:solidFill>
            </a:endParaRPr>
          </a:p>
        </p:txBody>
      </p:sp>
      <p:sp>
        <p:nvSpPr>
          <p:cNvPr id="77827"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2AF2556-7CC3-CB42-B316-15F1006FA4A8}" type="slidenum">
              <a:rPr lang="en-US" sz="1200">
                <a:solidFill>
                  <a:prstClr val="black"/>
                </a:solidFill>
              </a:rPr>
              <a:pPr/>
              <a:t>16</a:t>
            </a:fld>
            <a:endParaRPr lang="en-US" sz="1200">
              <a:solidFill>
                <a:prstClr val="black"/>
              </a:solidFill>
            </a:endParaRPr>
          </a:p>
        </p:txBody>
      </p:sp>
      <p:sp>
        <p:nvSpPr>
          <p:cNvPr id="77827"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FB94812-AC4C-2248-9E3B-8D48DAB3594B}" type="slidenum">
              <a:rPr lang="en-US" sz="1200">
                <a:solidFill>
                  <a:prstClr val="black"/>
                </a:solidFill>
              </a:rPr>
              <a:pPr/>
              <a:t>17</a:t>
            </a:fld>
            <a:endParaRPr lang="en-US" sz="1200">
              <a:solidFill>
                <a:prstClr val="black"/>
              </a:solidFill>
            </a:endParaRPr>
          </a:p>
        </p:txBody>
      </p:sp>
      <p:sp>
        <p:nvSpPr>
          <p:cNvPr id="78851"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B894354-B061-C146-97A7-0EE54EA71BCB}" type="slidenum">
              <a:rPr lang="en-US" sz="1200">
                <a:solidFill>
                  <a:prstClr val="black"/>
                </a:solidFill>
              </a:rPr>
              <a:pPr/>
              <a:t>2</a:t>
            </a:fld>
            <a:endParaRPr lang="en-US" sz="1200">
              <a:solidFill>
                <a:prstClr val="black"/>
              </a:solidFill>
            </a:endParaRPr>
          </a:p>
        </p:txBody>
      </p:sp>
      <p:sp>
        <p:nvSpPr>
          <p:cNvPr id="69635"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99AB754-AAF9-F24C-A149-35C758DC2BB8}" type="slidenum">
              <a:rPr lang="en-US" sz="1200">
                <a:solidFill>
                  <a:prstClr val="black"/>
                </a:solidFill>
              </a:rPr>
              <a:pPr/>
              <a:t>3</a:t>
            </a:fld>
            <a:endParaRPr lang="en-US" sz="1200">
              <a:solidFill>
                <a:prstClr val="black"/>
              </a:solidFill>
            </a:endParaRPr>
          </a:p>
        </p:txBody>
      </p:sp>
      <p:sp>
        <p:nvSpPr>
          <p:cNvPr id="70659"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50ED1F8-D551-D647-8CEE-A4C7481EE008}" type="slidenum">
              <a:rPr lang="en-US" sz="1200">
                <a:solidFill>
                  <a:prstClr val="black"/>
                </a:solidFill>
              </a:rPr>
              <a:pPr/>
              <a:t>4</a:t>
            </a:fld>
            <a:endParaRPr lang="en-US" sz="1200">
              <a:solidFill>
                <a:prstClr val="black"/>
              </a:solidFill>
            </a:endParaRPr>
          </a:p>
        </p:txBody>
      </p:sp>
      <p:sp>
        <p:nvSpPr>
          <p:cNvPr id="71683"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97E1FBC-98FD-A845-A269-AE93B9EC6565}" type="slidenum">
              <a:rPr lang="en-US" sz="1200">
                <a:solidFill>
                  <a:prstClr val="black"/>
                </a:solidFill>
              </a:rPr>
              <a:pPr/>
              <a:t>5</a:t>
            </a:fld>
            <a:endParaRPr lang="en-US" sz="1200">
              <a:solidFill>
                <a:prstClr val="black"/>
              </a:solidFill>
            </a:endParaRPr>
          </a:p>
        </p:txBody>
      </p:sp>
      <p:sp>
        <p:nvSpPr>
          <p:cNvPr id="72707"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F79761E-45E7-2244-9110-97E14B997ECA}" type="slidenum">
              <a:rPr lang="en-US" sz="1200">
                <a:solidFill>
                  <a:prstClr val="black"/>
                </a:solidFill>
              </a:rPr>
              <a:pPr/>
              <a:t>6</a:t>
            </a:fld>
            <a:endParaRPr lang="en-US" sz="1200">
              <a:solidFill>
                <a:prstClr val="black"/>
              </a:solidFill>
            </a:endParaRPr>
          </a:p>
        </p:txBody>
      </p:sp>
      <p:sp>
        <p:nvSpPr>
          <p:cNvPr id="73731"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1338A7A-C915-D44C-B743-FB436CEF311C}" type="slidenum">
              <a:rPr lang="en-US" sz="1200">
                <a:solidFill>
                  <a:prstClr val="black"/>
                </a:solidFill>
              </a:rPr>
              <a:pPr/>
              <a:t>7</a:t>
            </a:fld>
            <a:endParaRPr 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1338A7A-C915-D44C-B743-FB436CEF311C}" type="slidenum">
              <a:rPr lang="en-US" sz="1200">
                <a:solidFill>
                  <a:prstClr val="black"/>
                </a:solidFill>
              </a:rPr>
              <a:pPr/>
              <a:t>8</a:t>
            </a:fld>
            <a:endParaRPr 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1338A7A-C915-D44C-B743-FB436CEF311C}" type="slidenum">
              <a:rPr lang="en-US" sz="1200">
                <a:solidFill>
                  <a:prstClr val="black"/>
                </a:solidFill>
              </a:rPr>
              <a:pPr/>
              <a:t>9</a:t>
            </a:fld>
            <a:endParaRPr 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92474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876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502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916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9209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927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533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27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39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3666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59260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2736038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E16E23"/>
          </a:solidFill>
          <a:latin typeface="+mj-lt"/>
          <a:ea typeface="+mj-ea"/>
          <a:cs typeface="ＭＳ Ｐゴシック" charset="0"/>
        </a:defRPr>
      </a:lvl1pPr>
      <a:lvl2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2pPr>
      <a:lvl3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3pPr>
      <a:lvl4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4pPr>
      <a:lvl5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5pPr>
      <a:lvl6pPr marL="457200" algn="l" rtl="0" fontAlgn="base">
        <a:spcBef>
          <a:spcPct val="0"/>
        </a:spcBef>
        <a:spcAft>
          <a:spcPct val="0"/>
        </a:spcAft>
        <a:defRPr sz="3600" b="1">
          <a:solidFill>
            <a:srgbClr val="E16E23"/>
          </a:solidFill>
          <a:latin typeface="Arial" charset="0"/>
          <a:ea typeface="ＭＳ Ｐゴシック" pitchFamily="84" charset="-128"/>
        </a:defRPr>
      </a:lvl6pPr>
      <a:lvl7pPr marL="914400" algn="l" rtl="0" fontAlgn="base">
        <a:spcBef>
          <a:spcPct val="0"/>
        </a:spcBef>
        <a:spcAft>
          <a:spcPct val="0"/>
        </a:spcAft>
        <a:defRPr sz="3600" b="1">
          <a:solidFill>
            <a:srgbClr val="E16E23"/>
          </a:solidFill>
          <a:latin typeface="Arial" charset="0"/>
          <a:ea typeface="ＭＳ Ｐゴシック" pitchFamily="84" charset="-128"/>
        </a:defRPr>
      </a:lvl7pPr>
      <a:lvl8pPr marL="1371600" algn="l" rtl="0" fontAlgn="base">
        <a:spcBef>
          <a:spcPct val="0"/>
        </a:spcBef>
        <a:spcAft>
          <a:spcPct val="0"/>
        </a:spcAft>
        <a:defRPr sz="3600" b="1">
          <a:solidFill>
            <a:srgbClr val="E16E23"/>
          </a:solidFill>
          <a:latin typeface="Arial" charset="0"/>
          <a:ea typeface="ＭＳ Ｐゴシック" pitchFamily="84" charset="-128"/>
        </a:defRPr>
      </a:lvl8pPr>
      <a:lvl9pPr marL="1828800" algn="l" rtl="0" fontAlgn="base">
        <a:spcBef>
          <a:spcPct val="0"/>
        </a:spcBef>
        <a:spcAft>
          <a:spcPct val="0"/>
        </a:spcAft>
        <a:defRPr sz="3600" b="1">
          <a:solidFill>
            <a:srgbClr val="E16E23"/>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7391400" cy="2895600"/>
          </a:xfrm>
        </p:spPr>
        <p:txBody>
          <a:bodyPr/>
          <a:lstStyle/>
          <a:p>
            <a:pPr marL="0" indent="0" eaLnBrk="1" hangingPunct="1"/>
            <a:r>
              <a:rPr lang="en-US" b="1" dirty="0">
                <a:solidFill>
                  <a:srgbClr val="E16E23"/>
                </a:solidFill>
                <a:ea typeface="ＭＳ Ｐゴシック" charset="0"/>
              </a:rPr>
              <a:t>Unit 5: FIRE</a:t>
            </a:r>
          </a:p>
          <a:p>
            <a:pPr marL="0" indent="0" eaLnBrk="1" hangingPunct="1"/>
            <a:r>
              <a:rPr lang="en-US" sz="2400" dirty="0">
                <a:solidFill>
                  <a:srgbClr val="E16E23"/>
                </a:solidFill>
                <a:ea typeface="ＭＳ Ｐゴシック" charset="0"/>
              </a:rPr>
              <a:t>Energy, Thermodynamics, and Oxidation-Reduction</a:t>
            </a:r>
            <a:endParaRPr lang="en-US" sz="2400" dirty="0">
              <a:solidFill>
                <a:srgbClr val="D2931F"/>
              </a:solidFill>
              <a:ea typeface="ＭＳ Ｐゴシック" charset="0"/>
            </a:endParaRPr>
          </a:p>
        </p:txBody>
      </p:sp>
    </p:spTree>
    <p:extLst>
      <p:ext uri="{BB962C8B-B14F-4D97-AF65-F5344CB8AC3E}">
        <p14:creationId xmlns:p14="http://schemas.microsoft.com/office/powerpoint/2010/main" val="41404913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smtClean="0">
                <a:latin typeface="Palatino" charset="0"/>
                <a:ea typeface="ＭＳ Ｐゴシック" charset="0"/>
              </a:rPr>
              <a:t>It possible </a:t>
            </a:r>
            <a:r>
              <a:rPr lang="en-US" sz="2400" dirty="0">
                <a:latin typeface="Palatino" charset="0"/>
                <a:ea typeface="ＭＳ Ｐゴシック" charset="0"/>
              </a:rPr>
              <a:t>to build instruments that detect wave-lengths of electromagnetic radiation that are outside the visible range. There are devices similar to digital cameras that can detect infrared light. These devices detect the infrared light and generate an image of what is invisible to our eyes. These images greatly expand our under-standing of the </a:t>
            </a:r>
            <a:r>
              <a:rPr lang="en-US" sz="2400" dirty="0" smtClean="0">
                <a:latin typeface="Palatino" charset="0"/>
                <a:ea typeface="ＭＳ Ｐゴシック" charset="0"/>
              </a:rPr>
              <a:t>world.</a:t>
            </a:r>
            <a:endParaRPr lang="en-US" sz="2400" dirty="0">
              <a:latin typeface="Arial" charset="0"/>
              <a:ea typeface="ＭＳ Ｐゴシック" charset="0"/>
            </a:endParaRPr>
          </a:p>
        </p:txBody>
      </p:sp>
    </p:spTree>
    <p:extLst>
      <p:ext uri="{BB962C8B-B14F-4D97-AF65-F5344CB8AC3E}">
        <p14:creationId xmlns:p14="http://schemas.microsoft.com/office/powerpoint/2010/main" val="38653735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a:latin typeface="Palatino" charset="0"/>
                <a:ea typeface="ＭＳ Ｐゴシック" charset="0"/>
              </a:rPr>
              <a:t>Electromagnetic radiation transfers energy when it interacts with matter. </a:t>
            </a:r>
            <a:endParaRPr lang="en-US" sz="2400" dirty="0" smtClean="0">
              <a:latin typeface="Palatino" charset="0"/>
              <a:ea typeface="ＭＳ Ｐゴシック" charset="0"/>
            </a:endParaRPr>
          </a:p>
          <a:p>
            <a:pPr eaLnBrk="1" hangingPunct="1">
              <a:buFont typeface="Arial"/>
              <a:buChar char="•"/>
            </a:pPr>
            <a:r>
              <a:rPr lang="en-US" sz="2400" dirty="0" smtClean="0">
                <a:latin typeface="Palatino" charset="0"/>
                <a:ea typeface="ＭＳ Ｐゴシック" charset="0"/>
              </a:rPr>
              <a:t>One </a:t>
            </a:r>
            <a:r>
              <a:rPr lang="en-US" sz="2400" dirty="0">
                <a:latin typeface="Palatino" charset="0"/>
                <a:ea typeface="ＭＳ Ｐゴシック" charset="0"/>
              </a:rPr>
              <a:t>way that energy is </a:t>
            </a:r>
            <a:r>
              <a:rPr lang="en-US" sz="2400" dirty="0" smtClean="0">
                <a:latin typeface="Palatino" charset="0"/>
                <a:ea typeface="ＭＳ Ｐゴシック" charset="0"/>
              </a:rPr>
              <a:t>transferred </a:t>
            </a:r>
            <a:r>
              <a:rPr lang="en-US" sz="2400" dirty="0">
                <a:latin typeface="Palatino" charset="0"/>
                <a:ea typeface="ＭＳ Ｐゴシック" charset="0"/>
              </a:rPr>
              <a:t>is by direct contact between two objects at different temperatures. </a:t>
            </a:r>
            <a:endParaRPr lang="en-US" sz="2400" dirty="0" smtClean="0">
              <a:latin typeface="Palatino" charset="0"/>
              <a:ea typeface="ＭＳ Ｐゴシック" charset="0"/>
            </a:endParaRPr>
          </a:p>
          <a:p>
            <a:pPr eaLnBrk="1" hangingPunct="1">
              <a:buFont typeface="Arial"/>
              <a:buChar char="•"/>
            </a:pPr>
            <a:r>
              <a:rPr lang="en-US" sz="2400" dirty="0" smtClean="0">
                <a:latin typeface="Palatino" charset="0"/>
                <a:ea typeface="ＭＳ Ｐゴシック" charset="0"/>
              </a:rPr>
              <a:t>Energy </a:t>
            </a:r>
            <a:r>
              <a:rPr lang="en-US" sz="2400" dirty="0">
                <a:latin typeface="Palatino" charset="0"/>
                <a:ea typeface="ＭＳ Ｐゴシック" charset="0"/>
              </a:rPr>
              <a:t>is transferred by conduction until the two objects are at the same temperature. </a:t>
            </a:r>
            <a:endParaRPr lang="en-US" sz="2400" dirty="0" smtClean="0">
              <a:latin typeface="Palatino" charset="0"/>
              <a:ea typeface="ＭＳ Ｐゴシック" charset="0"/>
            </a:endParaRPr>
          </a:p>
          <a:p>
            <a:pPr eaLnBrk="1" hangingPunct="1">
              <a:buFont typeface="Arial"/>
              <a:buChar char="•"/>
            </a:pPr>
            <a:r>
              <a:rPr lang="en-US" sz="2400" dirty="0" smtClean="0">
                <a:latin typeface="Palatino" charset="0"/>
                <a:ea typeface="ＭＳ Ｐゴシック" charset="0"/>
              </a:rPr>
              <a:t>Energy </a:t>
            </a:r>
            <a:r>
              <a:rPr lang="en-US" sz="2400" dirty="0">
                <a:latin typeface="Palatino" charset="0"/>
                <a:ea typeface="ＭＳ Ｐゴシック" charset="0"/>
              </a:rPr>
              <a:t>is also transferred when light interacts with matter. This is referred to as transfer of energy by radiation. </a:t>
            </a:r>
            <a:endParaRPr lang="en-US" sz="2400" dirty="0">
              <a:latin typeface="Arial" charset="0"/>
              <a:ea typeface="ＭＳ Ｐゴシック" charset="0"/>
            </a:endParaRPr>
          </a:p>
        </p:txBody>
      </p:sp>
    </p:spTree>
    <p:extLst>
      <p:ext uri="{BB962C8B-B14F-4D97-AF65-F5344CB8AC3E}">
        <p14:creationId xmlns:p14="http://schemas.microsoft.com/office/powerpoint/2010/main" val="10130413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smtClean="0">
                <a:latin typeface="Palatino" charset="0"/>
                <a:ea typeface="ＭＳ Ｐゴシック" charset="0"/>
              </a:rPr>
              <a:t>Planck’s </a:t>
            </a:r>
            <a:r>
              <a:rPr lang="en-US" sz="2400" dirty="0">
                <a:latin typeface="Palatino" charset="0"/>
                <a:ea typeface="ＭＳ Ｐゴシック" charset="0"/>
              </a:rPr>
              <a:t>constant relates the frequency of the electromagnetic wave to its energy. Planck’s constant is given the symbol </a:t>
            </a:r>
            <a:r>
              <a:rPr lang="en-US" sz="2400" i="1" dirty="0">
                <a:latin typeface="Palatino" charset="0"/>
                <a:ea typeface="ＭＳ Ｐゴシック" charset="0"/>
              </a:rPr>
              <a:t>h</a:t>
            </a:r>
            <a:r>
              <a:rPr lang="en-US" sz="2400" dirty="0">
                <a:latin typeface="Palatino" charset="0"/>
                <a:ea typeface="ＭＳ Ｐゴシック" charset="0"/>
              </a:rPr>
              <a:t>, </a:t>
            </a:r>
            <a:endParaRPr lang="en-US" sz="2400" dirty="0" smtClean="0">
              <a:latin typeface="Palatino" charset="0"/>
              <a:ea typeface="ＭＳ Ｐゴシック" charset="0"/>
            </a:endParaRPr>
          </a:p>
          <a:p>
            <a:pPr marL="0" indent="0" eaLnBrk="1" hangingPunct="1"/>
            <a:r>
              <a:rPr lang="en-US" sz="2400" dirty="0" smtClean="0">
                <a:latin typeface="Palatino" charset="0"/>
                <a:ea typeface="ＭＳ Ｐゴシック" charset="0"/>
              </a:rPr>
              <a:t>where </a:t>
            </a:r>
            <a:r>
              <a:rPr lang="en-US" sz="2400" i="1" dirty="0">
                <a:latin typeface="Palatino" charset="0"/>
                <a:ea typeface="ＭＳ Ｐゴシック" charset="0"/>
              </a:rPr>
              <a:t>h</a:t>
            </a:r>
            <a:r>
              <a:rPr lang="en-US" sz="2400" dirty="0">
                <a:latin typeface="Palatino" charset="0"/>
                <a:ea typeface="ＭＳ Ｐゴシック" charset="0"/>
              </a:rPr>
              <a:t> </a:t>
            </a:r>
            <a:r>
              <a:rPr lang="en-US" sz="2400" dirty="0" smtClean="0">
                <a:latin typeface="Palatino" charset="0"/>
                <a:ea typeface="ＭＳ Ｐゴシック" charset="0"/>
              </a:rPr>
              <a:t>= </a:t>
            </a:r>
            <a:r>
              <a:rPr lang="en-US" sz="2400" dirty="0">
                <a:latin typeface="Palatino" charset="0"/>
                <a:ea typeface="ＭＳ Ｐゴシック" charset="0"/>
              </a:rPr>
              <a:t>6.63 </a:t>
            </a:r>
            <a:r>
              <a:rPr lang="en-US" sz="2400" dirty="0" smtClean="0">
                <a:latin typeface="Palatino" charset="0"/>
                <a:ea typeface="ＭＳ Ｐゴシック" charset="0"/>
              </a:rPr>
              <a:t>x 10</a:t>
            </a:r>
            <a:r>
              <a:rPr lang="en-US" sz="2400" baseline="30000" dirty="0" smtClean="0">
                <a:latin typeface="Palatino" charset="0"/>
                <a:ea typeface="ＭＳ Ｐゴシック" charset="0"/>
              </a:rPr>
              <a:t>-34 </a:t>
            </a:r>
            <a:r>
              <a:rPr lang="en-US" sz="2400" dirty="0">
                <a:latin typeface="Palatino" charset="0"/>
                <a:ea typeface="ＭＳ Ｐゴシック" charset="0"/>
              </a:rPr>
              <a:t>J </a:t>
            </a:r>
            <a:r>
              <a:rPr lang="en-US" sz="2400" dirty="0" smtClean="0">
                <a:latin typeface="Wingdings"/>
                <a:ea typeface="Wingdings"/>
                <a:cs typeface="Wingdings"/>
                <a:sym typeface="Wingdings"/>
              </a:rPr>
              <a:t></a:t>
            </a:r>
            <a:r>
              <a:rPr lang="en-US" sz="2400" dirty="0" smtClean="0">
                <a:latin typeface="Palatino" charset="0"/>
                <a:ea typeface="ＭＳ Ｐゴシック" charset="0"/>
              </a:rPr>
              <a:t>s.</a:t>
            </a:r>
          </a:p>
          <a:p>
            <a:pPr marL="0" indent="0" eaLnBrk="1" hangingPunct="1"/>
            <a:endParaRPr lang="en-US" sz="2400" dirty="0">
              <a:latin typeface="Palatino" charset="0"/>
              <a:ea typeface="ＭＳ Ｐゴシック" charset="0"/>
            </a:endParaRPr>
          </a:p>
          <a:p>
            <a:pPr marL="0" indent="0" eaLnBrk="1" hangingPunct="1"/>
            <a:r>
              <a:rPr lang="en-US" sz="2400" dirty="0" smtClean="0">
                <a:latin typeface="Palatino" charset="0"/>
                <a:ea typeface="ＭＳ Ｐゴシック" charset="0"/>
              </a:rPr>
              <a:t>The formula shows the </a:t>
            </a:r>
            <a:r>
              <a:rPr lang="en-US" sz="2400" dirty="0">
                <a:latin typeface="Palatino" charset="0"/>
                <a:ea typeface="ＭＳ Ｐゴシック" charset="0"/>
              </a:rPr>
              <a:t>relationship between </a:t>
            </a:r>
            <a:r>
              <a:rPr lang="en-US" sz="2400" dirty="0" smtClean="0">
                <a:latin typeface="Palatino" charset="0"/>
                <a:ea typeface="ＭＳ Ｐゴシック" charset="0"/>
              </a:rPr>
              <a:t>energy, frequency </a:t>
            </a:r>
            <a:r>
              <a:rPr lang="en-US" sz="2400" dirty="0">
                <a:latin typeface="Palatino" charset="0"/>
                <a:ea typeface="ＭＳ Ｐゴシック" charset="0"/>
              </a:rPr>
              <a:t>and </a:t>
            </a:r>
            <a:r>
              <a:rPr lang="en-US" sz="2400" dirty="0" smtClean="0">
                <a:latin typeface="Palatino" charset="0"/>
                <a:ea typeface="ＭＳ Ｐゴシック" charset="0"/>
              </a:rPr>
              <a:t>wavelength of light. </a:t>
            </a:r>
            <a:endParaRPr lang="en-US" sz="2400" dirty="0">
              <a:latin typeface="Palatino" charset="0"/>
              <a:ea typeface="ＭＳ Ｐゴシック" charset="0"/>
            </a:endParaRPr>
          </a:p>
          <a:p>
            <a:pPr marL="0" indent="0" eaLnBrk="1" hangingPunct="1"/>
            <a:endParaRPr lang="en-US" sz="2400" dirty="0" smtClean="0">
              <a:latin typeface="Palatino" charset="0"/>
              <a:ea typeface="ＭＳ Ｐゴシック" charset="0"/>
            </a:endParaRPr>
          </a:p>
        </p:txBody>
      </p:sp>
      <p:grpSp>
        <p:nvGrpSpPr>
          <p:cNvPr id="5" name="Group 4"/>
          <p:cNvGrpSpPr/>
          <p:nvPr/>
        </p:nvGrpSpPr>
        <p:grpSpPr>
          <a:xfrm>
            <a:off x="3572927" y="4861719"/>
            <a:ext cx="2296423" cy="1088976"/>
            <a:chOff x="3572927" y="5054139"/>
            <a:chExt cx="2296423" cy="1088976"/>
          </a:xfrm>
        </p:grpSpPr>
        <p:cxnSp>
          <p:nvCxnSpPr>
            <p:cNvPr id="3" name="Straight Connector 2"/>
            <p:cNvCxnSpPr/>
            <p:nvPr/>
          </p:nvCxnSpPr>
          <p:spPr bwMode="auto">
            <a:xfrm>
              <a:off x="4669822" y="5952077"/>
              <a:ext cx="43619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3"/>
            <p:cNvSpPr txBox="1">
              <a:spLocks noChangeArrowheads="1"/>
            </p:cNvSpPr>
            <p:nvPr/>
          </p:nvSpPr>
          <p:spPr bwMode="auto">
            <a:xfrm>
              <a:off x="3572927" y="5054139"/>
              <a:ext cx="2296423" cy="108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a:lstStyle>
            <a:p>
              <a:pPr marL="0" indent="0" eaLnBrk="1" hangingPunct="1"/>
              <a:endParaRPr lang="en-US" sz="2400" dirty="0" smtClean="0">
                <a:latin typeface="Palatino" charset="0"/>
                <a:ea typeface="ＭＳ Ｐゴシック" charset="0"/>
              </a:endParaRPr>
            </a:p>
            <a:p>
              <a:pPr marL="0" indent="0" eaLnBrk="1" hangingPunct="1"/>
              <a:r>
                <a:rPr lang="de-DE" sz="2400" i="1" dirty="0" smtClean="0">
                  <a:latin typeface="Palatino" charset="0"/>
                  <a:ea typeface="ＭＳ Ｐゴシック" charset="0"/>
                </a:rPr>
                <a:t>E = </a:t>
              </a:r>
              <a:r>
                <a:rPr lang="de-DE" sz="2400" i="1" dirty="0" err="1" smtClean="0">
                  <a:latin typeface="Palatino" charset="0"/>
                  <a:ea typeface="ＭＳ Ｐゴシック" charset="0"/>
                </a:rPr>
                <a:t>hf</a:t>
              </a:r>
              <a:r>
                <a:rPr lang="de-DE" sz="2400" i="1" dirty="0" smtClean="0">
                  <a:latin typeface="Palatino" charset="0"/>
                  <a:ea typeface="ＭＳ Ｐゴシック" charset="0"/>
                </a:rPr>
                <a:t> = </a:t>
              </a:r>
              <a:r>
                <a:rPr lang="de-DE" sz="2400" i="1" dirty="0" err="1" smtClean="0">
                  <a:latin typeface="Palatino" charset="0"/>
                  <a:ea typeface="ＭＳ Ｐゴシック" charset="0"/>
                </a:rPr>
                <a:t>hc</a:t>
              </a:r>
              <a:endParaRPr lang="de-DE" sz="2400" i="1" dirty="0" smtClean="0">
                <a:latin typeface="Palatino" charset="0"/>
                <a:ea typeface="ＭＳ Ｐゴシック" charset="0"/>
              </a:endParaRPr>
            </a:p>
            <a:p>
              <a:pPr marL="0" indent="0" eaLnBrk="1" hangingPunct="1"/>
              <a:r>
                <a:rPr lang="de-DE" sz="2400" i="1" dirty="0" smtClean="0">
                  <a:latin typeface="Palatino" charset="0"/>
                  <a:ea typeface="ＭＳ Ｐゴシック" charset="0"/>
                </a:rPr>
                <a:t>               </a:t>
              </a:r>
              <a:r>
                <a:rPr lang="de-DE" sz="2400" i="1" dirty="0" err="1" smtClean="0">
                  <a:latin typeface="Palatino" charset="0"/>
                  <a:ea typeface="ＭＳ Ｐゴシック" charset="0"/>
                </a:rPr>
                <a:t>λ</a:t>
              </a:r>
              <a:endParaRPr lang="en-US" sz="2400" i="1" dirty="0">
                <a:latin typeface="Palatino" charset="0"/>
                <a:ea typeface="ＭＳ Ｐゴシック" charset="0"/>
              </a:endParaRPr>
            </a:p>
          </p:txBody>
        </p:sp>
      </p:grpSp>
    </p:spTree>
    <p:extLst>
      <p:ext uri="{BB962C8B-B14F-4D97-AF65-F5344CB8AC3E}">
        <p14:creationId xmlns:p14="http://schemas.microsoft.com/office/powerpoint/2010/main" val="24905599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295400" y="742850"/>
            <a:ext cx="7391400" cy="914400"/>
          </a:xfrm>
        </p:spPr>
        <p:txBody>
          <a:bodyPr/>
          <a:lstStyle/>
          <a:p>
            <a:pPr eaLnBrk="1" hangingPunct="1"/>
            <a:r>
              <a:rPr lang="en-US" dirty="0">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1513164"/>
            <a:ext cx="7239000" cy="3886200"/>
          </a:xfrm>
        </p:spPr>
        <p:txBody>
          <a:bodyPr/>
          <a:lstStyle/>
          <a:p>
            <a:pPr marL="0" indent="0" eaLnBrk="1" hangingPunct="1"/>
            <a:r>
              <a:rPr lang="en-US" sz="2400" dirty="0">
                <a:latin typeface="Palatino" charset="0"/>
                <a:ea typeface="ＭＳ Ｐゴシック" charset="0"/>
              </a:rPr>
              <a:t>A photon model is a third model to describe light. It is useful to think about one up-and-down motion of the wave as a “particle” or photon of light. </a:t>
            </a:r>
            <a:endParaRPr lang="en-US" sz="2400" dirty="0" smtClean="0">
              <a:latin typeface="Palatino" charset="0"/>
              <a:ea typeface="ＭＳ Ｐゴシック" charset="0"/>
            </a:endParaRPr>
          </a:p>
          <a:p>
            <a:pPr marL="0" indent="0" eaLnBrk="1" hangingPunct="1"/>
            <a:endParaRPr lang="en-US" sz="2400" dirty="0" smtClean="0">
              <a:latin typeface="Palatino" charset="0"/>
              <a:ea typeface="ＭＳ Ｐゴシック" charset="0"/>
            </a:endParaRPr>
          </a:p>
          <a:p>
            <a:pPr marL="0" indent="0" eaLnBrk="1" hangingPunct="1"/>
            <a:endParaRPr lang="en-US" sz="2400" dirty="0">
              <a:latin typeface="Palatino" charset="0"/>
              <a:ea typeface="ＭＳ Ｐゴシック" charset="0"/>
            </a:endParaRPr>
          </a:p>
        </p:txBody>
      </p:sp>
      <p:pic>
        <p:nvPicPr>
          <p:cNvPr id="5" name="Picture 4" descr="ua22_035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9198" y="2998143"/>
            <a:ext cx="4093283" cy="3354495"/>
          </a:xfrm>
          <a:prstGeom prst="rect">
            <a:avLst/>
          </a:prstGeom>
        </p:spPr>
      </p:pic>
    </p:spTree>
    <p:extLst>
      <p:ext uri="{BB962C8B-B14F-4D97-AF65-F5344CB8AC3E}">
        <p14:creationId xmlns:p14="http://schemas.microsoft.com/office/powerpoint/2010/main" val="10130413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endParaRPr lang="en-US" sz="2400" dirty="0" smtClean="0">
              <a:latin typeface="Palatino" charset="0"/>
              <a:ea typeface="ＭＳ Ｐゴシック" charset="0"/>
            </a:endParaRPr>
          </a:p>
          <a:p>
            <a:pPr marL="0" indent="0" eaLnBrk="1" hangingPunct="1"/>
            <a:r>
              <a:rPr lang="en-US" sz="2400" dirty="0" smtClean="0">
                <a:latin typeface="Palatino" charset="0"/>
                <a:ea typeface="ＭＳ Ｐゴシック" charset="0"/>
              </a:rPr>
              <a:t>Photons </a:t>
            </a:r>
            <a:r>
              <a:rPr lang="en-US" sz="2400" dirty="0">
                <a:latin typeface="Palatino" charset="0"/>
                <a:ea typeface="ＭＳ Ｐゴシック" charset="0"/>
              </a:rPr>
              <a:t>associated with waves of higher frequency transfer a greater amount of energy per photon. If the light of a </a:t>
            </a:r>
            <a:r>
              <a:rPr lang="en-US" sz="2400" dirty="0" smtClean="0">
                <a:latin typeface="Palatino" charset="0"/>
                <a:ea typeface="ＭＳ Ｐゴシック" charset="0"/>
              </a:rPr>
              <a:t>speciﬁc </a:t>
            </a:r>
            <a:r>
              <a:rPr lang="en-US" sz="2400" dirty="0">
                <a:latin typeface="Palatino" charset="0"/>
                <a:ea typeface="ＭＳ Ｐゴシック" charset="0"/>
              </a:rPr>
              <a:t>frequency is brighter, there is a greater number of photons. </a:t>
            </a:r>
            <a:endParaRPr lang="en-US" sz="2400" dirty="0" smtClean="0">
              <a:latin typeface="Palatino" charset="0"/>
              <a:ea typeface="ＭＳ Ｐゴシック" charset="0"/>
            </a:endParaRPr>
          </a:p>
          <a:p>
            <a:pPr marL="0" indent="0" eaLnBrk="1" hangingPunct="1"/>
            <a:endParaRPr lang="en-US" sz="2400" dirty="0">
              <a:latin typeface="Palatino" charset="0"/>
              <a:ea typeface="ＭＳ Ｐゴシック" charset="0"/>
            </a:endParaRPr>
          </a:p>
        </p:txBody>
      </p:sp>
    </p:spTree>
    <p:extLst>
      <p:ext uri="{BB962C8B-B14F-4D97-AF65-F5344CB8AC3E}">
        <p14:creationId xmlns:p14="http://schemas.microsoft.com/office/powerpoint/2010/main" val="21800466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25602" name="Rectangle 3"/>
          <p:cNvSpPr>
            <a:spLocks noGrp="1" noChangeArrowheads="1"/>
          </p:cNvSpPr>
          <p:nvPr>
            <p:ph type="body" idx="1"/>
          </p:nvPr>
        </p:nvSpPr>
        <p:spPr>
          <a:xfrm>
            <a:off x="1295400" y="1828800"/>
            <a:ext cx="7239000" cy="4038600"/>
          </a:xfrm>
        </p:spPr>
        <p:txBody>
          <a:bodyPr/>
          <a:lstStyle/>
          <a:p>
            <a:pPr marL="0" indent="0" eaLnBrk="1" hangingPunct="1"/>
            <a:r>
              <a:rPr lang="en-US" sz="2400" dirty="0">
                <a:latin typeface="Palatino" charset="0"/>
                <a:ea typeface="ＭＳ Ｐゴシック" charset="0"/>
              </a:rPr>
              <a:t>What is the evidence for light waves that are invisible to your eyes</a:t>
            </a:r>
            <a:r>
              <a:rPr lang="en-US" sz="2400" dirty="0" smtClean="0">
                <a:latin typeface="Palatino" charset="0"/>
                <a:ea typeface="ＭＳ Ｐゴシック" charset="0"/>
              </a:rPr>
              <a:t>?</a:t>
            </a:r>
          </a:p>
          <a:p>
            <a:pPr marL="457200" lvl="1" indent="-342900" eaLnBrk="1" hangingPunct="1"/>
            <a:r>
              <a:rPr lang="en-US" sz="2400" dirty="0" smtClean="0">
                <a:latin typeface="Palatino" charset="0"/>
                <a:ea typeface="ＭＳ Ｐゴシック" charset="0"/>
              </a:rPr>
              <a:t>The </a:t>
            </a:r>
            <a:r>
              <a:rPr lang="en-US" sz="2400" dirty="0">
                <a:latin typeface="Palatino" charset="0"/>
                <a:ea typeface="ＭＳ Ｐゴシック" charset="0"/>
              </a:rPr>
              <a:t>light that we see is a tiny part of a large collection of waves called electromagnetic radiation. </a:t>
            </a:r>
            <a:endParaRPr lang="en-US" sz="2400" dirty="0" smtClean="0">
              <a:latin typeface="Palatino" charset="0"/>
              <a:ea typeface="ＭＳ Ｐゴシック" charset="0"/>
            </a:endParaRPr>
          </a:p>
          <a:p>
            <a:pPr marL="457200" lvl="1" indent="-342900" eaLnBrk="1" hangingPunct="1"/>
            <a:r>
              <a:rPr lang="en-US" sz="2400" dirty="0" smtClean="0">
                <a:latin typeface="Palatino" charset="0"/>
                <a:ea typeface="ＭＳ Ｐゴシック" charset="0"/>
              </a:rPr>
              <a:t>Electromagnetic </a:t>
            </a:r>
            <a:r>
              <a:rPr lang="en-US" sz="2400" dirty="0">
                <a:latin typeface="Palatino" charset="0"/>
                <a:ea typeface="ＭＳ Ｐゴシック" charset="0"/>
              </a:rPr>
              <a:t>radiation exists with a huge range of wavelengths and frequencies. </a:t>
            </a:r>
            <a:r>
              <a:rPr lang="en-US" sz="2400" dirty="0" smtClean="0">
                <a:latin typeface="Palatino" charset="0"/>
                <a:ea typeface="ＭＳ Ｐゴシック" charset="0"/>
              </a:rPr>
              <a:t>The </a:t>
            </a:r>
            <a:r>
              <a:rPr lang="en-US" sz="2400" dirty="0">
                <a:latin typeface="Palatino" charset="0"/>
                <a:ea typeface="ＭＳ Ｐゴシック" charset="0"/>
              </a:rPr>
              <a:t>wavelength regions include radio waves, microwave radiation, infrared radiation, visible light, ultraviolet radiation, </a:t>
            </a:r>
            <a:r>
              <a:rPr lang="en-US" sz="2400" dirty="0" smtClean="0">
                <a:latin typeface="Palatino" charset="0"/>
                <a:ea typeface="ＭＳ Ｐゴシック" charset="0"/>
              </a:rPr>
              <a:t>x</a:t>
            </a:r>
            <a:r>
              <a:rPr lang="en-US" sz="2400" dirty="0">
                <a:latin typeface="Palatino" charset="0"/>
                <a:ea typeface="ＭＳ Ｐゴシック" charset="0"/>
              </a:rPr>
              <a:t>-rays, and gamma rays</a:t>
            </a:r>
            <a:r>
              <a:rPr lang="en-US" sz="2400" dirty="0" smtClean="0">
                <a:latin typeface="Palatino" charset="0"/>
                <a:ea typeface="ＭＳ Ｐゴシック" charset="0"/>
              </a:rPr>
              <a:t>.</a:t>
            </a:r>
          </a:p>
        </p:txBody>
      </p:sp>
    </p:spTree>
    <p:extLst>
      <p:ext uri="{BB962C8B-B14F-4D97-AF65-F5344CB8AC3E}">
        <p14:creationId xmlns:p14="http://schemas.microsoft.com/office/powerpoint/2010/main" val="33719291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25602" name="Rectangle 3"/>
          <p:cNvSpPr>
            <a:spLocks noGrp="1" noChangeArrowheads="1"/>
          </p:cNvSpPr>
          <p:nvPr>
            <p:ph type="body" idx="1"/>
          </p:nvPr>
        </p:nvSpPr>
        <p:spPr>
          <a:xfrm>
            <a:off x="1295400" y="1828800"/>
            <a:ext cx="7239000" cy="4038600"/>
          </a:xfrm>
        </p:spPr>
        <p:txBody>
          <a:bodyPr/>
          <a:lstStyle/>
          <a:p>
            <a:pPr marL="457200" lvl="1" indent="-342900" eaLnBrk="1" hangingPunct="1"/>
            <a:r>
              <a:rPr lang="en-US" sz="2400" dirty="0" smtClean="0">
                <a:latin typeface="Palatino" charset="0"/>
                <a:ea typeface="ＭＳ Ｐゴシック" charset="0"/>
              </a:rPr>
              <a:t>The </a:t>
            </a:r>
            <a:r>
              <a:rPr lang="en-US" sz="2400" dirty="0">
                <a:latin typeface="Palatino" charset="0"/>
                <a:ea typeface="ＭＳ Ｐゴシック" charset="0"/>
              </a:rPr>
              <a:t>entire collection of waves travels at the same speed, the speed of light, c </a:t>
            </a:r>
            <a:r>
              <a:rPr lang="en-US" sz="2400" dirty="0" smtClean="0">
                <a:latin typeface="Palatino" charset="0"/>
                <a:ea typeface="ＭＳ Ｐゴシック" charset="0"/>
              </a:rPr>
              <a:t>= 3 x </a:t>
            </a:r>
            <a:r>
              <a:rPr lang="en-US" sz="2400" dirty="0">
                <a:latin typeface="Palatino" charset="0"/>
                <a:ea typeface="ＭＳ Ｐゴシック" charset="0"/>
              </a:rPr>
              <a:t>10</a:t>
            </a:r>
            <a:r>
              <a:rPr lang="en-US" sz="2400" baseline="30000" dirty="0">
                <a:latin typeface="Palatino" charset="0"/>
                <a:ea typeface="ＭＳ Ｐゴシック" charset="0"/>
              </a:rPr>
              <a:t>8</a:t>
            </a:r>
            <a:r>
              <a:rPr lang="en-US" sz="2400" dirty="0">
                <a:latin typeface="Palatino" charset="0"/>
                <a:ea typeface="ＭＳ Ｐゴシック" charset="0"/>
              </a:rPr>
              <a:t> m/s. </a:t>
            </a:r>
            <a:r>
              <a:rPr lang="en-US" sz="2400" dirty="0" smtClean="0">
                <a:latin typeface="Palatino" charset="0"/>
                <a:ea typeface="ＭＳ Ｐゴシック" charset="0"/>
              </a:rPr>
              <a:t>The </a:t>
            </a:r>
            <a:r>
              <a:rPr lang="en-US" sz="2400" dirty="0">
                <a:latin typeface="Palatino" charset="0"/>
                <a:ea typeface="ＭＳ Ｐゴシック" charset="0"/>
              </a:rPr>
              <a:t>energy transferred by electromagnetic radiation is proportional to the frequency of the </a:t>
            </a:r>
            <a:r>
              <a:rPr lang="en-US" sz="2400" dirty="0" smtClean="0">
                <a:latin typeface="Palatino" charset="0"/>
                <a:ea typeface="ＭＳ Ｐゴシック" charset="0"/>
              </a:rPr>
              <a:t>wave.</a:t>
            </a:r>
          </a:p>
          <a:p>
            <a:pPr marL="457200" lvl="1" indent="-342900" eaLnBrk="1" hangingPunct="1"/>
            <a:r>
              <a:rPr lang="en-US" sz="2400" dirty="0" smtClean="0">
                <a:latin typeface="Palatino" charset="0"/>
                <a:ea typeface="ＭＳ Ｐゴシック" charset="0"/>
              </a:rPr>
              <a:t>Electromagnetic </a:t>
            </a:r>
            <a:r>
              <a:rPr lang="en-US" sz="2400" dirty="0">
                <a:latin typeface="Palatino" charset="0"/>
                <a:ea typeface="ＭＳ Ｐゴシック" charset="0"/>
              </a:rPr>
              <a:t>waves of high frequency transfer more energy than waves of low frequency. </a:t>
            </a:r>
            <a:endParaRPr lang="en-US" sz="2400" dirty="0" smtClean="0">
              <a:latin typeface="Palatino" charset="0"/>
              <a:ea typeface="ＭＳ Ｐゴシック" charset="0"/>
            </a:endParaRPr>
          </a:p>
          <a:p>
            <a:pPr marL="457200" lvl="1" indent="-342900" eaLnBrk="1" hangingPunct="1"/>
            <a:r>
              <a:rPr lang="en-US" sz="2400" dirty="0" smtClean="0">
                <a:latin typeface="Palatino" charset="0"/>
                <a:ea typeface="ＭＳ Ｐゴシック" charset="0"/>
              </a:rPr>
              <a:t>High</a:t>
            </a:r>
            <a:r>
              <a:rPr lang="en-US" sz="2400" dirty="0">
                <a:latin typeface="Palatino" charset="0"/>
                <a:ea typeface="ＭＳ Ｐゴシック" charset="0"/>
              </a:rPr>
              <a:t>-frequency electromagnetic waves such as gamma rays and x-rays are quite dangerous because of the large amount of energy they transfer, even with a dim beam.</a:t>
            </a:r>
            <a:endParaRPr lang="en-US" dirty="0">
              <a:latin typeface="Palatino" charset="0"/>
              <a:ea typeface="ＭＳ Ｐゴシック" charset="0"/>
            </a:endParaRPr>
          </a:p>
        </p:txBody>
      </p:sp>
    </p:spTree>
    <p:extLst>
      <p:ext uri="{BB962C8B-B14F-4D97-AF65-F5344CB8AC3E}">
        <p14:creationId xmlns:p14="http://schemas.microsoft.com/office/powerpoint/2010/main" val="40353353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noFill/>
        </p:spPr>
        <p:txBody>
          <a:bodyPr/>
          <a:lstStyle/>
          <a:p>
            <a:pPr eaLnBrk="1" hangingPunct="1"/>
            <a:r>
              <a:rPr lang="en-US" dirty="0">
                <a:latin typeface="Arial" charset="0"/>
                <a:ea typeface="ＭＳ Ｐゴシック" charset="0"/>
              </a:rPr>
              <a:t>Check</a:t>
            </a:r>
            <a:r>
              <a:rPr lang="en-US" dirty="0" smtClean="0">
                <a:latin typeface="Arial" charset="0"/>
                <a:ea typeface="ＭＳ Ｐゴシック" charset="0"/>
              </a:rPr>
              <a:t>-In</a:t>
            </a:r>
            <a:endParaRPr lang="en-US" dirty="0">
              <a:latin typeface="Arial" charset="0"/>
              <a:ea typeface="ＭＳ Ｐゴシック" charset="0"/>
            </a:endParaRPr>
          </a:p>
        </p:txBody>
      </p:sp>
      <p:sp>
        <p:nvSpPr>
          <p:cNvPr id="27650" name="Rectangle 3"/>
          <p:cNvSpPr>
            <a:spLocks noGrp="1" noChangeArrowheads="1"/>
          </p:cNvSpPr>
          <p:nvPr>
            <p:ph type="body" idx="1"/>
          </p:nvPr>
        </p:nvSpPr>
        <p:spPr>
          <a:xfrm>
            <a:off x="1295400" y="2133600"/>
            <a:ext cx="6934200" cy="3657600"/>
          </a:xfrm>
        </p:spPr>
        <p:txBody>
          <a:bodyPr/>
          <a:lstStyle/>
          <a:p>
            <a:pPr marL="0" indent="0" eaLnBrk="1" hangingPunct="1">
              <a:spcAft>
                <a:spcPts val="1000"/>
              </a:spcAft>
            </a:pPr>
            <a:r>
              <a:rPr lang="en-US" sz="2400" dirty="0">
                <a:latin typeface="Palatino" charset="0"/>
                <a:ea typeface="ＭＳ Ｐゴシック" charset="0"/>
              </a:rPr>
              <a:t>Imagine two beams of </a:t>
            </a:r>
            <a:r>
              <a:rPr lang="en-US" sz="2400" dirty="0" smtClean="0">
                <a:latin typeface="Palatino" charset="0"/>
                <a:ea typeface="ＭＳ Ｐゴシック" charset="0"/>
              </a:rPr>
              <a:t>electromagnetic </a:t>
            </a:r>
            <a:r>
              <a:rPr lang="en-US" sz="2400" dirty="0">
                <a:latin typeface="Palatino" charset="0"/>
                <a:ea typeface="ＭＳ Ｐゴシック" charset="0"/>
              </a:rPr>
              <a:t>radiation. The wavelength of one beam is </a:t>
            </a:r>
            <a:r>
              <a:rPr lang="en-US" sz="2400" dirty="0" smtClean="0">
                <a:latin typeface="Palatino" charset="0"/>
                <a:ea typeface="ＭＳ Ｐゴシック" charset="0"/>
              </a:rPr>
              <a:t>10</a:t>
            </a:r>
            <a:r>
              <a:rPr lang="en-US" sz="2400" baseline="30000" dirty="0" smtClean="0">
                <a:latin typeface="Palatino" charset="0"/>
                <a:ea typeface="ＭＳ Ｐゴシック" charset="0"/>
              </a:rPr>
              <a:t>-8</a:t>
            </a:r>
            <a:r>
              <a:rPr lang="en-US" sz="2400" dirty="0" smtClean="0">
                <a:latin typeface="Palatino" charset="0"/>
                <a:ea typeface="ＭＳ Ｐゴシック" charset="0"/>
              </a:rPr>
              <a:t> </a:t>
            </a:r>
            <a:r>
              <a:rPr lang="en-US" sz="2400" dirty="0">
                <a:latin typeface="Palatino" charset="0"/>
                <a:ea typeface="ＭＳ Ｐゴシック" charset="0"/>
              </a:rPr>
              <a:t>m. The wavelength of the second beam is </a:t>
            </a:r>
            <a:r>
              <a:rPr lang="en-US" sz="2400" dirty="0" smtClean="0">
                <a:latin typeface="Palatino" charset="0"/>
                <a:ea typeface="ＭＳ Ｐゴシック" charset="0"/>
              </a:rPr>
              <a:t>10</a:t>
            </a:r>
            <a:r>
              <a:rPr lang="en-US" sz="2400" baseline="30000" dirty="0" smtClean="0">
                <a:latin typeface="Palatino" charset="0"/>
                <a:ea typeface="ＭＳ Ｐゴシック" charset="0"/>
              </a:rPr>
              <a:t>-2</a:t>
            </a:r>
            <a:r>
              <a:rPr lang="en-US" sz="2400" dirty="0" smtClean="0">
                <a:latin typeface="Palatino" charset="0"/>
                <a:ea typeface="ＭＳ Ｐゴシック" charset="0"/>
              </a:rPr>
              <a:t> </a:t>
            </a:r>
            <a:r>
              <a:rPr lang="en-US" sz="2400" dirty="0">
                <a:latin typeface="Palatino" charset="0"/>
                <a:ea typeface="ＭＳ Ｐゴシック" charset="0"/>
              </a:rPr>
              <a:t>m</a:t>
            </a:r>
            <a:r>
              <a:rPr lang="en-US" sz="2400" dirty="0" smtClean="0">
                <a:latin typeface="Palatino" charset="0"/>
                <a:ea typeface="ＭＳ Ｐゴシック" charset="0"/>
              </a:rPr>
              <a:t>.</a:t>
            </a:r>
          </a:p>
          <a:p>
            <a:pPr marL="457200" indent="-457200" eaLnBrk="1" hangingPunct="1">
              <a:spcAft>
                <a:spcPts val="1000"/>
              </a:spcAft>
              <a:buAutoNum type="arabicPeriod"/>
            </a:pPr>
            <a:r>
              <a:rPr lang="en-US" sz="2400" dirty="0" smtClean="0">
                <a:latin typeface="Palatino" charset="0"/>
                <a:ea typeface="ＭＳ Ｐゴシック" charset="0"/>
              </a:rPr>
              <a:t>Use </a:t>
            </a:r>
            <a:r>
              <a:rPr lang="en-US" sz="2400" dirty="0">
                <a:latin typeface="Palatino" charset="0"/>
                <a:ea typeface="ＭＳ Ｐゴシック" charset="0"/>
              </a:rPr>
              <a:t>the information on the worksheet to classify these two waves</a:t>
            </a:r>
            <a:r>
              <a:rPr lang="en-US" sz="2400" dirty="0" smtClean="0">
                <a:latin typeface="Palatino" charset="0"/>
                <a:ea typeface="ＭＳ Ｐゴシック" charset="0"/>
              </a:rPr>
              <a:t>.</a:t>
            </a:r>
          </a:p>
          <a:p>
            <a:pPr marL="457200" indent="-457200" eaLnBrk="1" hangingPunct="1">
              <a:spcAft>
                <a:spcPts val="1000"/>
              </a:spcAft>
              <a:buAutoNum type="arabicPeriod"/>
            </a:pPr>
            <a:r>
              <a:rPr lang="en-US" sz="2400" dirty="0">
                <a:latin typeface="Palatino" charset="0"/>
                <a:ea typeface="ＭＳ Ｐゴシック" charset="0"/>
              </a:rPr>
              <a:t>Which wave transfers more energy? Explain your thinking.</a:t>
            </a:r>
          </a:p>
        </p:txBody>
      </p:sp>
    </p:spTree>
    <p:extLst>
      <p:ext uri="{BB962C8B-B14F-4D97-AF65-F5344CB8AC3E}">
        <p14:creationId xmlns:p14="http://schemas.microsoft.com/office/powerpoint/2010/main" val="8539150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sz="3200" dirty="0">
                <a:latin typeface="Arial" charset="0"/>
                <a:ea typeface="ＭＳ Ｐゴシック" charset="0"/>
              </a:rPr>
              <a:t>Lesson </a:t>
            </a:r>
            <a:r>
              <a:rPr lang="en-US" sz="3200" dirty="0" smtClean="0">
                <a:latin typeface="Arial" charset="0"/>
                <a:ea typeface="ＭＳ Ｐゴシック" charset="0"/>
              </a:rPr>
              <a:t>115: Beyond What You See</a:t>
            </a:r>
            <a:endParaRPr lang="en-US" sz="3200" dirty="0">
              <a:latin typeface="Arial" charset="0"/>
              <a:ea typeface="ＭＳ Ｐゴシック" charset="0"/>
            </a:endParaRPr>
          </a:p>
        </p:txBody>
      </p:sp>
      <p:sp>
        <p:nvSpPr>
          <p:cNvPr id="9218" name="Rectangle 3"/>
          <p:cNvSpPr>
            <a:spLocks noGrp="1" noChangeArrowheads="1"/>
          </p:cNvSpPr>
          <p:nvPr>
            <p:ph type="body" idx="1"/>
          </p:nvPr>
        </p:nvSpPr>
        <p:spPr/>
        <p:txBody>
          <a:bodyPr/>
          <a:lstStyle/>
          <a:p>
            <a:pPr marL="0" indent="0" eaLnBrk="1" hangingPunct="1"/>
            <a:r>
              <a:rPr lang="en-US" b="1" dirty="0" smtClean="0">
                <a:latin typeface="Palatino" charset="0"/>
                <a:ea typeface="ＭＳ Ｐゴシック" charset="0"/>
              </a:rPr>
              <a:t>Electromagnetic Radiation</a:t>
            </a:r>
            <a:endParaRPr lang="en-US" b="1" dirty="0">
              <a:latin typeface="Palatino" charset="0"/>
              <a:ea typeface="ＭＳ Ｐゴシック" charset="0"/>
            </a:endParaRPr>
          </a:p>
        </p:txBody>
      </p:sp>
    </p:spTree>
    <p:extLst>
      <p:ext uri="{BB962C8B-B14F-4D97-AF65-F5344CB8AC3E}">
        <p14:creationId xmlns:p14="http://schemas.microsoft.com/office/powerpoint/2010/main" val="24560465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11266" name="Rectangle 3"/>
          <p:cNvSpPr>
            <a:spLocks noGrp="1" noChangeArrowheads="1"/>
          </p:cNvSpPr>
          <p:nvPr>
            <p:ph type="body" idx="1"/>
          </p:nvPr>
        </p:nvSpPr>
        <p:spPr>
          <a:xfrm>
            <a:off x="1295400" y="2082288"/>
            <a:ext cx="7162800" cy="4395692"/>
          </a:xfrm>
        </p:spPr>
        <p:txBody>
          <a:bodyPr/>
          <a:lstStyle/>
          <a:p>
            <a:pPr marL="0" indent="0" eaLnBrk="1" hangingPunct="1">
              <a:lnSpc>
                <a:spcPct val="90000"/>
              </a:lnSpc>
            </a:pPr>
            <a:r>
              <a:rPr lang="en-US" sz="2400" dirty="0">
                <a:latin typeface="Palatino" charset="0"/>
                <a:ea typeface="ＭＳ Ｐゴシック" charset="0"/>
              </a:rPr>
              <a:t>Each situation described </a:t>
            </a:r>
            <a:r>
              <a:rPr lang="en-US" sz="2400" dirty="0" smtClean="0">
                <a:latin typeface="Palatino" charset="0"/>
                <a:ea typeface="ＭＳ Ｐゴシック" charset="0"/>
              </a:rPr>
              <a:t>below </a:t>
            </a:r>
            <a:r>
              <a:rPr lang="en-US" sz="2400" dirty="0">
                <a:latin typeface="Palatino" charset="0"/>
                <a:ea typeface="ＭＳ Ｐゴシック" charset="0"/>
              </a:rPr>
              <a:t>involves light</a:t>
            </a:r>
            <a:r>
              <a:rPr lang="en-US" sz="2400" dirty="0" smtClean="0">
                <a:latin typeface="Palatino" charset="0"/>
                <a:ea typeface="ＭＳ Ｐゴシック" charset="0"/>
              </a:rPr>
              <a:t>.</a:t>
            </a:r>
          </a:p>
          <a:p>
            <a:pPr marL="457200" indent="-457200" eaLnBrk="1" hangingPunct="1">
              <a:lnSpc>
                <a:spcPct val="90000"/>
              </a:lnSpc>
              <a:buAutoNum type="arabicPeriod"/>
            </a:pPr>
            <a:r>
              <a:rPr lang="en-US" sz="2400" dirty="0" smtClean="0">
                <a:latin typeface="Palatino" charset="0"/>
                <a:ea typeface="ＭＳ Ｐゴシック" charset="0"/>
              </a:rPr>
              <a:t>Both </a:t>
            </a:r>
            <a:r>
              <a:rPr lang="en-US" sz="2400" dirty="0">
                <a:latin typeface="Palatino" charset="0"/>
                <a:ea typeface="ＭＳ Ｐゴシック" charset="0"/>
              </a:rPr>
              <a:t>the sun and an ordinary indoor lamp emit light. When you are outside in the Sun, you can get a sunburn. But when you are inside in a room lit by an ordinary lamp, you will not get a sunburn. Propose a hypothesis to explain how this is possible</a:t>
            </a:r>
            <a:r>
              <a:rPr lang="en-US" sz="2400" dirty="0" smtClean="0">
                <a:latin typeface="Palatino" charset="0"/>
                <a:ea typeface="ＭＳ Ｐゴシック" charset="0"/>
              </a:rPr>
              <a:t>.</a:t>
            </a:r>
          </a:p>
          <a:p>
            <a:pPr marL="457200" indent="-457200" eaLnBrk="1" hangingPunct="1">
              <a:lnSpc>
                <a:spcPct val="90000"/>
              </a:lnSpc>
              <a:buAutoNum type="arabicPeriod"/>
            </a:pPr>
            <a:r>
              <a:rPr lang="en-US" sz="2400" dirty="0">
                <a:latin typeface="Palatino" charset="0"/>
                <a:ea typeface="ＭＳ Ｐゴシック" charset="0"/>
              </a:rPr>
              <a:t>Bees detect different colors on the petals of a </a:t>
            </a:r>
            <a:r>
              <a:rPr lang="en-US" sz="2400" dirty="0" smtClean="0">
                <a:latin typeface="Palatino" charset="0"/>
                <a:ea typeface="ＭＳ Ｐゴシック" charset="0"/>
              </a:rPr>
              <a:t>ﬂower</a:t>
            </a:r>
            <a:r>
              <a:rPr lang="en-US" sz="2400" dirty="0">
                <a:latin typeface="Palatino" charset="0"/>
                <a:ea typeface="ＭＳ Ｐゴシック" charset="0"/>
              </a:rPr>
              <a:t>. A human looking at the same </a:t>
            </a:r>
            <a:r>
              <a:rPr lang="en-US" sz="2400" dirty="0" smtClean="0">
                <a:latin typeface="Palatino" charset="0"/>
                <a:ea typeface="ＭＳ Ｐゴシック" charset="0"/>
              </a:rPr>
              <a:t>ﬂower </a:t>
            </a:r>
            <a:r>
              <a:rPr lang="en-US" sz="2400" dirty="0">
                <a:latin typeface="Palatino" charset="0"/>
                <a:ea typeface="ＭＳ Ｐゴシック" charset="0"/>
              </a:rPr>
              <a:t>sees the petals as being one uniform color. Propose a hypothesis to explain how this occurs.</a:t>
            </a:r>
          </a:p>
        </p:txBody>
      </p:sp>
    </p:spTree>
    <p:extLst>
      <p:ext uri="{BB962C8B-B14F-4D97-AF65-F5344CB8AC3E}">
        <p14:creationId xmlns:p14="http://schemas.microsoft.com/office/powerpoint/2010/main" val="33494018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13314" name="Rectangle 3"/>
          <p:cNvSpPr>
            <a:spLocks noGrp="1" noChangeArrowheads="1"/>
          </p:cNvSpPr>
          <p:nvPr>
            <p:ph type="body" idx="1"/>
          </p:nvPr>
        </p:nvSpPr>
        <p:spPr/>
        <p:txBody>
          <a:bodyPr/>
          <a:lstStyle/>
          <a:p>
            <a:pPr marL="0" indent="0" eaLnBrk="1" hangingPunct="1"/>
            <a:r>
              <a:rPr lang="en-US" sz="2400" dirty="0">
                <a:latin typeface="Palatino" charset="0"/>
                <a:ea typeface="ＭＳ Ｐゴシック" charset="0"/>
              </a:rPr>
              <a:t>What is the evidence for light waves that are invisible to your eyes?</a:t>
            </a:r>
            <a:endParaRPr lang="en-US" dirty="0">
              <a:latin typeface="Arial" charset="0"/>
              <a:ea typeface="ＭＳ Ｐゴシック" charset="0"/>
            </a:endParaRPr>
          </a:p>
        </p:txBody>
      </p:sp>
    </p:spTree>
    <p:extLst>
      <p:ext uri="{BB962C8B-B14F-4D97-AF65-F5344CB8AC3E}">
        <p14:creationId xmlns:p14="http://schemas.microsoft.com/office/powerpoint/2010/main" val="41607814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15362" name="Rectangle 3"/>
          <p:cNvSpPr>
            <a:spLocks noGrp="1" noChangeArrowheads="1"/>
          </p:cNvSpPr>
          <p:nvPr>
            <p:ph type="body" idx="1"/>
          </p:nvPr>
        </p:nvSpPr>
        <p:spPr/>
        <p:txBody>
          <a:bodyPr/>
          <a:lstStyle/>
          <a:p>
            <a:pPr marL="457200" indent="-457200" eaLnBrk="1" hangingPunct="1">
              <a:buFontTx/>
              <a:buChar char="•"/>
            </a:pPr>
            <a:r>
              <a:rPr lang="en-US" sz="2400" dirty="0" smtClean="0">
                <a:latin typeface="Palatino" charset="0"/>
                <a:ea typeface="ＭＳ Ｐゴシック" charset="0"/>
              </a:rPr>
              <a:t>describe </a:t>
            </a:r>
            <a:r>
              <a:rPr lang="en-US" sz="2400" dirty="0">
                <a:latin typeface="Palatino" charset="0"/>
                <a:ea typeface="ＭＳ Ｐゴシック" charset="0"/>
              </a:rPr>
              <a:t>electromagnetic radiation</a:t>
            </a:r>
            <a:r>
              <a:rPr lang="en-US" sz="2400" dirty="0" smtClean="0">
                <a:latin typeface="Palatino" charset="0"/>
                <a:ea typeface="ＭＳ Ｐゴシック" charset="0"/>
              </a:rPr>
              <a:t>.</a:t>
            </a:r>
          </a:p>
          <a:p>
            <a:pPr marL="457200" indent="-457200" eaLnBrk="1" hangingPunct="1">
              <a:spcAft>
                <a:spcPts val="1000"/>
              </a:spcAft>
              <a:buFontTx/>
              <a:buChar char="•"/>
            </a:pPr>
            <a:r>
              <a:rPr lang="en-US" sz="2400" dirty="0" smtClean="0">
                <a:latin typeface="Palatino" charset="0"/>
                <a:ea typeface="ＭＳ Ｐゴシック" charset="0"/>
              </a:rPr>
              <a:t>relate </a:t>
            </a:r>
            <a:r>
              <a:rPr lang="en-US" sz="2400" dirty="0">
                <a:latin typeface="Palatino" charset="0"/>
                <a:ea typeface="ＭＳ Ｐゴシック" charset="0"/>
              </a:rPr>
              <a:t>wavelength and frequency </a:t>
            </a:r>
            <a:r>
              <a:rPr lang="en-US" sz="2400" dirty="0" smtClean="0">
                <a:latin typeface="Palatino" charset="0"/>
                <a:ea typeface="ＭＳ Ｐゴシック" charset="0"/>
              </a:rPr>
              <a:t>of light </a:t>
            </a:r>
            <a:r>
              <a:rPr lang="en-US" sz="2400" dirty="0">
                <a:latin typeface="Palatino" charset="0"/>
                <a:ea typeface="ＭＳ Ｐゴシック" charset="0"/>
              </a:rPr>
              <a:t>waves to energy transfer.</a:t>
            </a:r>
            <a:endParaRPr lang="en-US" dirty="0">
              <a:latin typeface="Palatino" charset="0"/>
              <a:ea typeface="ＭＳ Ｐゴシック" charset="0"/>
            </a:endParaRPr>
          </a:p>
        </p:txBody>
      </p:sp>
    </p:spTree>
    <p:extLst>
      <p:ext uri="{BB962C8B-B14F-4D97-AF65-F5344CB8AC3E}">
        <p14:creationId xmlns:p14="http://schemas.microsoft.com/office/powerpoint/2010/main" val="18794714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dirty="0">
                <a:latin typeface="Arial" charset="0"/>
                <a:ea typeface="ＭＳ Ｐゴシック" charset="0"/>
              </a:rPr>
              <a:t>Prepare for the </a:t>
            </a:r>
            <a:r>
              <a:rPr lang="en-US" dirty="0" smtClean="0">
                <a:latin typeface="Arial" charset="0"/>
                <a:ea typeface="ＭＳ Ｐゴシック" charset="0"/>
              </a:rPr>
              <a:t>Classwork</a:t>
            </a:r>
            <a:endParaRPr lang="en-US" dirty="0">
              <a:latin typeface="Arial" charset="0"/>
              <a:ea typeface="ＭＳ Ｐゴシック" charset="0"/>
            </a:endParaRPr>
          </a:p>
        </p:txBody>
      </p:sp>
      <p:sp>
        <p:nvSpPr>
          <p:cNvPr id="17410" name="Rectangle 3"/>
          <p:cNvSpPr>
            <a:spLocks noGrp="1" noChangeArrowheads="1"/>
          </p:cNvSpPr>
          <p:nvPr>
            <p:ph type="body" idx="1"/>
          </p:nvPr>
        </p:nvSpPr>
        <p:spPr/>
        <p:txBody>
          <a:bodyPr/>
          <a:lstStyle/>
          <a:p>
            <a:pPr marL="0" indent="0" eaLnBrk="1" hangingPunct="1"/>
            <a:r>
              <a:rPr lang="en-US" sz="2400" dirty="0">
                <a:latin typeface="Palatino" charset="0"/>
                <a:ea typeface="ＭＳ Ｐゴシック" charset="0"/>
              </a:rPr>
              <a:t>Work </a:t>
            </a:r>
            <a:r>
              <a:rPr lang="en-US" sz="2400" dirty="0" smtClean="0">
                <a:latin typeface="Palatino" charset="0"/>
                <a:ea typeface="ＭＳ Ｐゴシック" charset="0"/>
              </a:rPr>
              <a:t>in groups of 4.</a:t>
            </a:r>
            <a:endParaRPr lang="en-US" dirty="0">
              <a:latin typeface="Palatino" charset="0"/>
              <a:ea typeface="ＭＳ Ｐゴシック" charset="0"/>
            </a:endParaRPr>
          </a:p>
        </p:txBody>
      </p:sp>
    </p:spTree>
    <p:extLst>
      <p:ext uri="{BB962C8B-B14F-4D97-AF65-F5344CB8AC3E}">
        <p14:creationId xmlns:p14="http://schemas.microsoft.com/office/powerpoint/2010/main" val="19555551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9458" name="Rectangle 3"/>
          <p:cNvSpPr>
            <a:spLocks noGrp="1" noChangeArrowheads="1"/>
          </p:cNvSpPr>
          <p:nvPr>
            <p:ph type="body" idx="1"/>
          </p:nvPr>
        </p:nvSpPr>
        <p:spPr>
          <a:xfrm>
            <a:off x="1295400" y="2133600"/>
            <a:ext cx="7162800" cy="3657600"/>
          </a:xfrm>
        </p:spPr>
        <p:txBody>
          <a:bodyPr/>
          <a:lstStyle/>
          <a:p>
            <a:pPr marL="0" indent="0" eaLnBrk="1" hangingPunct="1"/>
            <a:r>
              <a:rPr lang="en-US" sz="2400" dirty="0" smtClean="0">
                <a:latin typeface="Palatino" charset="0"/>
                <a:ea typeface="ＭＳ Ｐゴシック" charset="0"/>
              </a:rPr>
              <a:t>The </a:t>
            </a:r>
            <a:r>
              <a:rPr lang="en-US" sz="2400" dirty="0">
                <a:latin typeface="Palatino" charset="0"/>
                <a:ea typeface="ＭＳ Ｐゴシック" charset="0"/>
              </a:rPr>
              <a:t>light that we see is a tiny part of a large collection of waves called electromagnetic radiation. </a:t>
            </a:r>
            <a:r>
              <a:rPr lang="en-US" sz="2400" dirty="0" smtClean="0">
                <a:latin typeface="Palatino" charset="0"/>
                <a:ea typeface="ＭＳ Ｐゴシック" charset="0"/>
              </a:rPr>
              <a:t/>
            </a:r>
            <a:br>
              <a:rPr lang="en-US" sz="2400" dirty="0" smtClean="0">
                <a:latin typeface="Palatino" charset="0"/>
                <a:ea typeface="ＭＳ Ｐゴシック" charset="0"/>
              </a:rPr>
            </a:br>
            <a:endParaRPr lang="en-US" sz="2400" dirty="0" smtClean="0">
              <a:latin typeface="Palatino" charset="0"/>
              <a:ea typeface="ＭＳ Ｐゴシック" charset="0"/>
            </a:endParaRPr>
          </a:p>
          <a:p>
            <a:pPr marL="0" indent="0" eaLnBrk="1" hangingPunct="1"/>
            <a:r>
              <a:rPr lang="en-US" sz="2400" dirty="0" smtClean="0">
                <a:latin typeface="Palatino" charset="0"/>
                <a:ea typeface="ＭＳ Ｐゴシック" charset="0"/>
              </a:rPr>
              <a:t>Electromagnetic </a:t>
            </a:r>
            <a:r>
              <a:rPr lang="en-US" sz="2400" dirty="0">
                <a:latin typeface="Palatino" charset="0"/>
                <a:ea typeface="ＭＳ Ｐゴシック" charset="0"/>
              </a:rPr>
              <a:t>radiation exists with a huge range of wavelengths and frequencies. The </a:t>
            </a:r>
            <a:r>
              <a:rPr lang="en-US" sz="2400" dirty="0" smtClean="0">
                <a:latin typeface="Palatino" charset="0"/>
                <a:ea typeface="ＭＳ Ｐゴシック" charset="0"/>
              </a:rPr>
              <a:t>various </a:t>
            </a:r>
            <a:r>
              <a:rPr lang="en-US" sz="2400" dirty="0">
                <a:latin typeface="Palatino" charset="0"/>
                <a:ea typeface="ＭＳ Ｐゴシック" charset="0"/>
              </a:rPr>
              <a:t>wavelength regions are </a:t>
            </a:r>
            <a:r>
              <a:rPr lang="en-US" sz="2400" dirty="0" smtClean="0">
                <a:latin typeface="Palatino" charset="0"/>
                <a:ea typeface="ＭＳ Ｐゴシック" charset="0"/>
              </a:rPr>
              <a:t>classiﬁed </a:t>
            </a:r>
            <a:r>
              <a:rPr lang="en-US" sz="2400" dirty="0">
                <a:latin typeface="Palatino" charset="0"/>
                <a:ea typeface="ＭＳ Ｐゴシック" charset="0"/>
              </a:rPr>
              <a:t>with names such as </a:t>
            </a:r>
            <a:r>
              <a:rPr lang="en-US" sz="2400" i="1" dirty="0">
                <a:latin typeface="Palatino" charset="0"/>
                <a:ea typeface="ＭＳ Ｐゴシック" charset="0"/>
              </a:rPr>
              <a:t>gamma rays, x-rays, ultraviolet rays, visible light, infrared rays, microwaves</a:t>
            </a:r>
            <a:r>
              <a:rPr lang="en-US" sz="2400" dirty="0">
                <a:latin typeface="Palatino" charset="0"/>
                <a:ea typeface="ＭＳ Ｐゴシック" charset="0"/>
              </a:rPr>
              <a:t>, and </a:t>
            </a:r>
            <a:r>
              <a:rPr lang="en-US" sz="2400" i="1" dirty="0">
                <a:latin typeface="Palatino" charset="0"/>
                <a:ea typeface="ＭＳ Ｐゴシック" charset="0"/>
              </a:rPr>
              <a:t>radio waves</a:t>
            </a:r>
            <a:r>
              <a:rPr lang="en-US" sz="2400" dirty="0">
                <a:latin typeface="Palatino" charset="0"/>
                <a:ea typeface="ＭＳ Ｐゴシック" charset="0"/>
              </a:rPr>
              <a:t>. </a:t>
            </a:r>
            <a:r>
              <a:rPr lang="en-US" sz="2400" dirty="0" smtClean="0">
                <a:latin typeface="Palatino" charset="0"/>
                <a:ea typeface="ＭＳ Ｐゴシック" charset="0"/>
              </a:rPr>
              <a:t/>
            </a:r>
            <a:br>
              <a:rPr lang="en-US" sz="2400" dirty="0" smtClean="0">
                <a:latin typeface="Palatino" charset="0"/>
                <a:ea typeface="ＭＳ Ｐゴシック" charset="0"/>
              </a:rPr>
            </a:br>
            <a:endParaRPr lang="en-US" sz="2400" dirty="0">
              <a:latin typeface="Palatino" charset="0"/>
              <a:ea typeface="ＭＳ Ｐゴシック" charset="0"/>
            </a:endParaRPr>
          </a:p>
        </p:txBody>
      </p:sp>
    </p:spTree>
    <p:extLst>
      <p:ext uri="{BB962C8B-B14F-4D97-AF65-F5344CB8AC3E}">
        <p14:creationId xmlns:p14="http://schemas.microsoft.com/office/powerpoint/2010/main" val="31733164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9458" name="Rectangle 3"/>
          <p:cNvSpPr>
            <a:spLocks noGrp="1" noChangeArrowheads="1"/>
          </p:cNvSpPr>
          <p:nvPr>
            <p:ph type="body" idx="1"/>
          </p:nvPr>
        </p:nvSpPr>
        <p:spPr>
          <a:xfrm>
            <a:off x="1165813" y="1960684"/>
            <a:ext cx="7162800" cy="3657600"/>
          </a:xfrm>
        </p:spPr>
        <p:txBody>
          <a:bodyPr/>
          <a:lstStyle/>
          <a:p>
            <a:pPr marL="0" indent="0" eaLnBrk="1" hangingPunct="1"/>
            <a:r>
              <a:rPr lang="en-US" sz="2400" dirty="0" smtClean="0">
                <a:latin typeface="Palatino" charset="0"/>
                <a:ea typeface="ＭＳ Ｐゴシック" charset="0"/>
              </a:rPr>
              <a:t>Notice </a:t>
            </a:r>
            <a:r>
              <a:rPr lang="en-US" sz="2400" dirty="0">
                <a:latin typeface="Palatino" charset="0"/>
                <a:ea typeface="ＭＳ Ｐゴシック" charset="0"/>
              </a:rPr>
              <a:t>that both the words ray and wave are used. These words are consistent with the two models we have discussed, the ray model and the wave model. </a:t>
            </a:r>
          </a:p>
          <a:p>
            <a:pPr marL="0" indent="0" eaLnBrk="1" hangingPunct="1"/>
            <a:endParaRPr lang="en-US" sz="2400" dirty="0" smtClean="0">
              <a:latin typeface="Palatino" charset="0"/>
              <a:ea typeface="ＭＳ Ｐゴシック" charset="0"/>
            </a:endParaRPr>
          </a:p>
          <a:p>
            <a:pPr marL="0" indent="0" algn="ctr" eaLnBrk="1" hangingPunct="1"/>
            <a:r>
              <a:rPr lang="en-US" sz="2400" b="1" dirty="0" smtClean="0">
                <a:latin typeface="Palatino" charset="0"/>
                <a:ea typeface="ＭＳ Ｐゴシック" charset="0"/>
              </a:rPr>
              <a:t>Electromagnetic </a:t>
            </a:r>
            <a:r>
              <a:rPr lang="en-US" sz="2400" b="1" dirty="0">
                <a:latin typeface="Palatino" charset="0"/>
                <a:ea typeface="ＭＳ Ｐゴシック" charset="0"/>
              </a:rPr>
              <a:t>radiation</a:t>
            </a:r>
            <a:endParaRPr lang="en-US" sz="2400" b="1" dirty="0" smtClean="0">
              <a:latin typeface="Palatino" charset="0"/>
              <a:ea typeface="ＭＳ Ｐゴシック" charset="0"/>
            </a:endParaRPr>
          </a:p>
        </p:txBody>
      </p:sp>
      <p:pic>
        <p:nvPicPr>
          <p:cNvPr id="2" name="Picture 1" descr="ua22_025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8477" y="4232790"/>
            <a:ext cx="6298415" cy="1721512"/>
          </a:xfrm>
          <a:prstGeom prst="rect">
            <a:avLst/>
          </a:prstGeom>
        </p:spPr>
      </p:pic>
    </p:spTree>
    <p:extLst>
      <p:ext uri="{BB962C8B-B14F-4D97-AF65-F5344CB8AC3E}">
        <p14:creationId xmlns:p14="http://schemas.microsoft.com/office/powerpoint/2010/main" val="15329856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9458" name="Rectangle 3"/>
          <p:cNvSpPr>
            <a:spLocks noGrp="1" noChangeArrowheads="1"/>
          </p:cNvSpPr>
          <p:nvPr>
            <p:ph type="body" idx="1"/>
          </p:nvPr>
        </p:nvSpPr>
        <p:spPr>
          <a:xfrm>
            <a:off x="1295400" y="2133600"/>
            <a:ext cx="7162800" cy="3657600"/>
          </a:xfrm>
        </p:spPr>
        <p:txBody>
          <a:bodyPr/>
          <a:lstStyle/>
          <a:p>
            <a:pPr marL="0" indent="0" eaLnBrk="1" hangingPunct="1"/>
            <a:r>
              <a:rPr lang="en-US" sz="2400" dirty="0" smtClean="0">
                <a:latin typeface="Palatino" charset="0"/>
                <a:ea typeface="ＭＳ Ｐゴシック" charset="0"/>
              </a:rPr>
              <a:t>Only </a:t>
            </a:r>
            <a:r>
              <a:rPr lang="en-US" sz="2400" dirty="0">
                <a:latin typeface="Palatino" charset="0"/>
                <a:ea typeface="ＭＳ Ｐゴシック" charset="0"/>
              </a:rPr>
              <a:t>waves that travel </a:t>
            </a:r>
            <a:r>
              <a:rPr lang="en-US" sz="2400" dirty="0" smtClean="0">
                <a:latin typeface="Palatino" charset="0"/>
                <a:ea typeface="ＭＳ Ｐゴシック" charset="0"/>
              </a:rPr>
              <a:t>at the </a:t>
            </a:r>
            <a:r>
              <a:rPr lang="en-US" sz="2400" dirty="0">
                <a:latin typeface="Palatino" charset="0"/>
                <a:ea typeface="ＭＳ Ｐゴシック" charset="0"/>
              </a:rPr>
              <a:t>speed of light are </a:t>
            </a:r>
            <a:r>
              <a:rPr lang="en-US" sz="2400" dirty="0" smtClean="0">
                <a:latin typeface="Palatino" charset="0"/>
                <a:ea typeface="ＭＳ Ｐゴシック" charset="0"/>
              </a:rPr>
              <a:t>classiﬁed </a:t>
            </a:r>
            <a:r>
              <a:rPr lang="en-US" sz="2400" dirty="0">
                <a:latin typeface="Palatino" charset="0"/>
                <a:ea typeface="ＭＳ Ｐゴシック" charset="0"/>
              </a:rPr>
              <a:t>as </a:t>
            </a:r>
            <a:r>
              <a:rPr lang="en-US" sz="2400" dirty="0" smtClean="0">
                <a:latin typeface="Palatino" charset="0"/>
                <a:ea typeface="ＭＳ Ｐゴシック" charset="0"/>
              </a:rPr>
              <a:t>electromagnetic </a:t>
            </a:r>
            <a:r>
              <a:rPr lang="en-US" sz="2400" dirty="0">
                <a:latin typeface="Palatino" charset="0"/>
                <a:ea typeface="ＭＳ Ｐゴシック" charset="0"/>
              </a:rPr>
              <a:t>radiation</a:t>
            </a:r>
            <a:r>
              <a:rPr lang="en-US" sz="2400" dirty="0" smtClean="0">
                <a:latin typeface="Palatino" charset="0"/>
                <a:ea typeface="ＭＳ Ｐゴシック" charset="0"/>
              </a:rPr>
              <a:t>.</a:t>
            </a:r>
          </a:p>
          <a:p>
            <a:pPr marL="0" indent="0" eaLnBrk="1" hangingPunct="1"/>
            <a:endParaRPr lang="en-US" sz="2400" dirty="0">
              <a:latin typeface="Palatino" charset="0"/>
              <a:ea typeface="ＭＳ Ｐゴシック" charset="0"/>
            </a:endParaRPr>
          </a:p>
          <a:p>
            <a:pPr marL="0" indent="0" eaLnBrk="1" hangingPunct="1"/>
            <a:r>
              <a:rPr lang="en-US" sz="2400" dirty="0">
                <a:latin typeface="Palatino" charset="0"/>
                <a:ea typeface="ＭＳ Ｐゴシック" charset="0"/>
              </a:rPr>
              <a:t>We see only a narrow band of electromagnetic radiation as visible light. However, the eyes of owls and </a:t>
            </a:r>
            <a:r>
              <a:rPr lang="en-US" sz="2400" dirty="0" smtClean="0">
                <a:latin typeface="Palatino" charset="0"/>
                <a:ea typeface="ＭＳ Ｐゴシック" charset="0"/>
              </a:rPr>
              <a:t>butterﬂies </a:t>
            </a:r>
            <a:r>
              <a:rPr lang="en-US" sz="2400" dirty="0">
                <a:latin typeface="Palatino" charset="0"/>
                <a:ea typeface="ＭＳ Ｐゴシック" charset="0"/>
              </a:rPr>
              <a:t>allow them to detect </a:t>
            </a:r>
            <a:r>
              <a:rPr lang="en-US" sz="2400" dirty="0" smtClean="0">
                <a:latin typeface="Palatino" charset="0"/>
                <a:ea typeface="ＭＳ Ｐゴシック" charset="0"/>
              </a:rPr>
              <a:t>ultraviolet </a:t>
            </a:r>
            <a:r>
              <a:rPr lang="en-US" sz="2400" dirty="0">
                <a:latin typeface="Palatino" charset="0"/>
                <a:ea typeface="ＭＳ Ｐゴシック" charset="0"/>
              </a:rPr>
              <a:t>light. Sunburn is evidence that the Sun emits more than just visible light.</a:t>
            </a:r>
          </a:p>
        </p:txBody>
      </p:sp>
    </p:spTree>
    <p:extLst>
      <p:ext uri="{BB962C8B-B14F-4D97-AF65-F5344CB8AC3E}">
        <p14:creationId xmlns:p14="http://schemas.microsoft.com/office/powerpoint/2010/main" val="5631989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766</Words>
  <Application>Microsoft Macintosh PowerPoint</Application>
  <PresentationFormat>On-screen Show (4:3)</PresentationFormat>
  <Paragraphs>76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Living By Chemistry SECOND EDITION</vt:lpstr>
      <vt:lpstr>Lesson 115: Beyond What You See</vt:lpstr>
      <vt:lpstr>ChemCatalyst</vt:lpstr>
      <vt:lpstr>Key Question</vt:lpstr>
      <vt:lpstr>You will be able to:</vt:lpstr>
      <vt:lpstr>Prepare for the Classwork</vt:lpstr>
      <vt:lpstr>Discussion Notes</vt:lpstr>
      <vt:lpstr>Discussion Notes</vt:lpstr>
      <vt:lpstr>Discussion Notes</vt:lpstr>
      <vt:lpstr>Discussion Notes (cont.)</vt:lpstr>
      <vt:lpstr>Discussion Notes (cont.)</vt:lpstr>
      <vt:lpstr>Discussion Notes (cont.)</vt:lpstr>
      <vt:lpstr>Discussion Notes (cont.)</vt:lpstr>
      <vt:lpstr>Discussion Notes (cont.)</vt:lpstr>
      <vt:lpstr>Wrap Up</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By Chemistry</dc:title>
  <dc:creator>Matthew Belford</dc:creator>
  <cp:lastModifiedBy>Jeffrey Dowling</cp:lastModifiedBy>
  <cp:revision>10</cp:revision>
  <dcterms:created xsi:type="dcterms:W3CDTF">2014-12-05T23:07:58Z</dcterms:created>
  <dcterms:modified xsi:type="dcterms:W3CDTF">2015-06-01T19:14:32Z</dcterms:modified>
</cp:coreProperties>
</file>