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65" r:id="rId10"/>
    <p:sldId id="271" r:id="rId11"/>
    <p:sldId id="266" r:id="rId12"/>
    <p:sldId id="267" r:id="rId13"/>
    <p:sldId id="27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09C8-9034-2D42-B31C-0B51595A5A63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9F7E-0E5F-3F40-BF65-D3674E5E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D67D95-7F85-9C42-A30F-95000E331F6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9769C-C5B9-1D41-AF94-4F2598FB26E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AF2556-7CC3-CB42-B316-15F1006FA4A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AF2556-7CC3-CB42-B316-15F1006FA4A8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B94812-AC4C-2248-9E3B-8D48DAB3594B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894354-B061-C146-97A7-0EE54EA71BC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9AB754-AAF9-F24C-A149-35C758DC2BB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0ED1F8-D551-D647-8CEE-A4C7481EE00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E1FBC-98FD-A845-A269-AE93B9EC656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79761E-45E7-2244-9110-97E14B997EC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38A7A-C915-D44C-B743-FB436CEF311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38A7A-C915-D44C-B743-FB436CEF311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D67D95-7F85-9C42-A30F-95000E331F6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0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3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39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66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9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9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5400" y="1843907"/>
            <a:ext cx="67428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frequencies are measured in inverse seconds, 1/s or </a:t>
            </a:r>
            <a:r>
              <a:rPr lang="en-US" sz="2400" dirty="0" smtClean="0"/>
              <a:t>s</a:t>
            </a:r>
            <a:r>
              <a:rPr lang="en-US" sz="2400" baseline="30000" dirty="0" smtClean="0"/>
              <a:t>-1</a:t>
            </a:r>
            <a:r>
              <a:rPr lang="en-US" sz="2400" dirty="0"/>
              <a:t>, called hertz, Hz, and range from 4.0 </a:t>
            </a:r>
            <a:r>
              <a:rPr lang="en-US" sz="2400" dirty="0" smtClean="0"/>
              <a:t>x </a:t>
            </a:r>
            <a:r>
              <a:rPr lang="en-US" sz="2400" dirty="0"/>
              <a:t>10</a:t>
            </a:r>
            <a:r>
              <a:rPr lang="en-US" sz="2400" baseline="30000" dirty="0"/>
              <a:t>14 </a:t>
            </a:r>
            <a:r>
              <a:rPr lang="en-US" sz="2400" dirty="0"/>
              <a:t>Hz for red light to 7.7 </a:t>
            </a:r>
            <a:r>
              <a:rPr lang="en-US" sz="2400" dirty="0" smtClean="0"/>
              <a:t>3x </a:t>
            </a:r>
            <a:r>
              <a:rPr lang="en-US" sz="2400" dirty="0"/>
              <a:t>10</a:t>
            </a:r>
            <a:r>
              <a:rPr lang="en-US" sz="2400" baseline="30000" dirty="0"/>
              <a:t>14</a:t>
            </a:r>
            <a:r>
              <a:rPr lang="en-US" sz="2400" dirty="0"/>
              <a:t> Hz for violet light. This dimension on the order of 10</a:t>
            </a:r>
            <a:r>
              <a:rPr lang="en-US" sz="2400" baseline="30000" dirty="0"/>
              <a:t>14 </a:t>
            </a:r>
            <a:r>
              <a:rPr lang="en-US" sz="2400" dirty="0"/>
              <a:t>Hz is huge. This is 100 trillion or 100,000,000,000,000 oscillations per second.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frequency </a:t>
            </a:r>
            <a:r>
              <a:rPr lang="en-US" sz="2400" dirty="0"/>
              <a:t>increases from red to violet.</a:t>
            </a:r>
          </a:p>
        </p:txBody>
      </p:sp>
    </p:spTree>
    <p:extLst>
      <p:ext uri="{BB962C8B-B14F-4D97-AF65-F5344CB8AC3E}">
        <p14:creationId xmlns:p14="http://schemas.microsoft.com/office/powerpoint/2010/main" val="228532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928352"/>
            <a:ext cx="7162800" cy="3886200"/>
          </a:xfrm>
        </p:spPr>
        <p:txBody>
          <a:bodyPr/>
          <a:lstStyle/>
          <a:p>
            <a:pPr marL="47625" indent="3175"/>
            <a:r>
              <a:rPr lang="en-US" sz="2400" dirty="0"/>
              <a:t>All colors of light travel with the same speed in a vacuum. </a:t>
            </a:r>
            <a:endParaRPr lang="en-US" sz="2400" dirty="0" smtClean="0"/>
          </a:p>
          <a:p>
            <a:pPr marL="47625" indent="3175"/>
            <a:endParaRPr lang="en-US" sz="2400" dirty="0" smtClean="0"/>
          </a:p>
          <a:p>
            <a:pPr marL="47625" indent="3175"/>
            <a:r>
              <a:rPr lang="en-US" sz="2400" dirty="0" smtClean="0"/>
              <a:t>A </a:t>
            </a:r>
            <a:r>
              <a:rPr lang="en-US" sz="2400" dirty="0"/>
              <a:t>relationship exists between the wavelength, frequency, and speed of light </a:t>
            </a:r>
            <a:r>
              <a:rPr lang="en-US" sz="2400" dirty="0" smtClean="0"/>
              <a:t>waves : </a:t>
            </a:r>
            <a:r>
              <a:rPr lang="en-US" sz="2400" i="1" dirty="0" err="1" smtClean="0">
                <a:latin typeface="Palatino" charset="0"/>
                <a:ea typeface="ＭＳ Ｐゴシック" charset="0"/>
              </a:rPr>
              <a:t>λ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/>
              <a:t>x </a:t>
            </a:r>
            <a:r>
              <a:rPr lang="en-US" sz="2400" i="1" dirty="0"/>
              <a:t>f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endParaRPr lang="en-US" sz="2400" dirty="0"/>
          </a:p>
          <a:p>
            <a:pPr marL="47625" indent="3175"/>
            <a:r>
              <a:rPr lang="en-US" sz="2400" dirty="0" smtClean="0"/>
              <a:t>Where </a:t>
            </a:r>
            <a:r>
              <a:rPr lang="en-US" sz="2400" i="1" dirty="0" smtClean="0"/>
              <a:t>c</a:t>
            </a:r>
            <a:r>
              <a:rPr lang="en-US" sz="2400" dirty="0"/>
              <a:t> = 3 x 10</a:t>
            </a:r>
            <a:r>
              <a:rPr lang="en-US" sz="2400" baseline="30000" dirty="0"/>
              <a:t>8</a:t>
            </a:r>
            <a:r>
              <a:rPr lang="en-US" sz="2400" dirty="0"/>
              <a:t> m/</a:t>
            </a:r>
            <a:r>
              <a:rPr lang="en-US" sz="2400" dirty="0" smtClean="0"/>
              <a:t>s</a:t>
            </a:r>
            <a:endParaRPr lang="en-US" sz="2400" dirty="0"/>
          </a:p>
          <a:p>
            <a:pPr marL="47625" indent="3175"/>
            <a:endParaRPr lang="en-US" sz="2400" dirty="0" smtClean="0"/>
          </a:p>
          <a:p>
            <a:pPr marL="47625" indent="3175"/>
            <a:r>
              <a:rPr lang="en-US" sz="2400" dirty="0" smtClean="0"/>
              <a:t>This </a:t>
            </a:r>
            <a:r>
              <a:rPr lang="en-US" sz="2400" dirty="0"/>
              <a:t>speed is extremely fast. It is not  possible to cause visible objects to move this fast.</a:t>
            </a:r>
          </a:p>
        </p:txBody>
      </p:sp>
    </p:spTree>
    <p:extLst>
      <p:ext uri="{BB962C8B-B14F-4D97-AF65-F5344CB8AC3E}">
        <p14:creationId xmlns:p14="http://schemas.microsoft.com/office/powerpoint/2010/main" val="386537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239000" cy="4038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is a wave model used to describe light?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The wave model treats light as </a:t>
            </a:r>
            <a:r>
              <a:rPr lang="en-US" sz="2400" dirty="0">
                <a:latin typeface="Palatino" charset="0"/>
                <a:ea typeface="ＭＳ Ｐゴシック" charset="0"/>
              </a:rPr>
              <a:t>a wave that travels through space. Light waves have a wavelength, </a:t>
            </a:r>
            <a:r>
              <a:rPr lang="en-US" sz="2400" dirty="0" err="1" smtClean="0">
                <a:latin typeface="Palatino" charset="0"/>
                <a:ea typeface="ＭＳ Ｐゴシック" charset="0"/>
              </a:rPr>
              <a:t>λ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(pronounced lambda), which is the distance between the peaks of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waves. The </a:t>
            </a:r>
            <a:r>
              <a:rPr lang="en-US" sz="2400" dirty="0">
                <a:latin typeface="Palatino" charset="0"/>
                <a:ea typeface="ＭＳ Ｐゴシック" charset="0"/>
              </a:rPr>
              <a:t>number of waves that pass by per second is called the frequency, </a:t>
            </a:r>
            <a:r>
              <a:rPr lang="en-US" sz="2400" i="1" dirty="0">
                <a:latin typeface="Palatino" charset="0"/>
                <a:ea typeface="ＭＳ Ｐゴシック" charset="0"/>
              </a:rPr>
              <a:t>f</a:t>
            </a:r>
            <a:r>
              <a:rPr lang="en-US" sz="2400" dirty="0">
                <a:latin typeface="Palatino" charset="0"/>
                <a:ea typeface="ＭＳ Ｐゴシック" charset="0"/>
              </a:rPr>
              <a:t>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Wavelength </a:t>
            </a:r>
            <a:r>
              <a:rPr lang="en-US" sz="2400" dirty="0">
                <a:latin typeface="Palatino" charset="0"/>
                <a:ea typeface="ＭＳ Ｐゴシック" charset="0"/>
              </a:rPr>
              <a:t>is typically reported in meters, m, and frequency is reported in hertz, Hz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1/s.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Different </a:t>
            </a:r>
            <a:r>
              <a:rPr lang="en-US" sz="2400" dirty="0">
                <a:latin typeface="Palatino" charset="0"/>
                <a:ea typeface="ＭＳ Ｐゴシック" charset="0"/>
              </a:rPr>
              <a:t>colors of light have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different </a:t>
            </a:r>
            <a:r>
              <a:rPr lang="en-US" sz="2400" dirty="0">
                <a:latin typeface="Palatino" charset="0"/>
                <a:ea typeface="ＭＳ Ｐゴシック" charset="0"/>
              </a:rPr>
              <a:t>wavelengths and frequencies. </a:t>
            </a:r>
            <a:endParaRPr lang="en-US" sz="2400" dirty="0" smtClean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239000" cy="40386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is a wave model used to describe light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All colors of light travel at the same speed, called the speed of light, c. 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A </a:t>
            </a:r>
            <a:r>
              <a:rPr lang="en-US" sz="2400" dirty="0">
                <a:latin typeface="Palatino" charset="0"/>
                <a:ea typeface="ＭＳ Ｐゴシック" charset="0"/>
              </a:rPr>
              <a:t>relationship exists among the wavelength, frequency, and speed of light waves: </a:t>
            </a:r>
            <a:r>
              <a:rPr lang="en-US" sz="2400" i="1" dirty="0" err="1" smtClean="0">
                <a:latin typeface="Palatino" charset="0"/>
                <a:ea typeface="ＭＳ Ｐゴシック" charset="0"/>
              </a:rPr>
              <a:t>λ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/>
              <a:t>x </a:t>
            </a:r>
            <a:r>
              <a:rPr lang="en-US" sz="2400" i="1" dirty="0"/>
              <a:t>f</a:t>
            </a:r>
            <a:r>
              <a:rPr lang="en-US" sz="2400" dirty="0"/>
              <a:t> = </a:t>
            </a:r>
            <a:r>
              <a:rPr lang="en-US" sz="2400" i="1" dirty="0" smtClean="0"/>
              <a:t>c</a:t>
            </a:r>
            <a:br>
              <a:rPr lang="en-US" sz="2400" i="1" dirty="0" smtClean="0"/>
            </a:br>
            <a:r>
              <a:rPr lang="en-US" sz="2400" dirty="0" smtClean="0"/>
              <a:t>where </a:t>
            </a:r>
            <a:r>
              <a:rPr lang="en-US" sz="2400" dirty="0"/>
              <a:t>c = 3 x 10</a:t>
            </a:r>
            <a:r>
              <a:rPr lang="en-US" sz="2400" baseline="30000" dirty="0"/>
              <a:t>8</a:t>
            </a:r>
            <a:r>
              <a:rPr lang="en-US" sz="2400" dirty="0"/>
              <a:t> m/s. 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Assigning </a:t>
            </a:r>
            <a:r>
              <a:rPr lang="en-US" sz="2400" dirty="0">
                <a:latin typeface="Palatino" charset="0"/>
                <a:ea typeface="ＭＳ Ｐゴシック" charset="0"/>
              </a:rPr>
              <a:t>a wavelength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different </a:t>
            </a:r>
            <a:r>
              <a:rPr lang="en-US" sz="2400" dirty="0">
                <a:latin typeface="Palatino" charset="0"/>
                <a:ea typeface="ＭＳ Ｐゴシック" charset="0"/>
              </a:rPr>
              <a:t>colors of light provides a precise continuous scale for all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different </a:t>
            </a:r>
            <a:r>
              <a:rPr lang="en-US" sz="2400" dirty="0">
                <a:latin typeface="Palatino" charset="0"/>
                <a:ea typeface="ＭＳ Ｐゴシック" charset="0"/>
              </a:rPr>
              <a:t>colors of the rainbow.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7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 sz="2400" dirty="0">
                <a:latin typeface="Palatino" charset="0"/>
                <a:ea typeface="ＭＳ Ｐゴシック" charset="0"/>
              </a:rPr>
              <a:t>Imagine a wave of light with the wavelength of 5.0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x </a:t>
            </a:r>
            <a:r>
              <a:rPr lang="en-US" sz="2400" dirty="0">
                <a:latin typeface="Palatino" charset="0"/>
                <a:ea typeface="ＭＳ Ｐゴシック" charset="0"/>
              </a:rPr>
              <a:t>10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27</a:t>
            </a:r>
            <a:r>
              <a:rPr lang="en-US" sz="2400" dirty="0">
                <a:latin typeface="Palatino" charset="0"/>
                <a:ea typeface="ＭＳ Ｐゴシック" charset="0"/>
              </a:rPr>
              <a:t> m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457200" indent="-457200" eaLnBrk="1" hangingPunct="1">
              <a:spcAft>
                <a:spcPts val="1000"/>
              </a:spcAft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is the frequency of this light wave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spcAft>
                <a:spcPts val="1000"/>
              </a:spcAft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Use </a:t>
            </a:r>
            <a:r>
              <a:rPr lang="en-US" sz="2400" dirty="0">
                <a:latin typeface="Palatino" charset="0"/>
                <a:ea typeface="ＭＳ Ｐゴシック" charset="0"/>
              </a:rPr>
              <a:t>the table from the worksheet to determine the approximate color of the light.</a:t>
            </a:r>
          </a:p>
        </p:txBody>
      </p:sp>
    </p:spTree>
    <p:extLst>
      <p:ext uri="{BB962C8B-B14F-4D97-AF65-F5344CB8AC3E}">
        <p14:creationId xmlns:p14="http://schemas.microsoft.com/office/powerpoint/2010/main" val="85391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114: Now You </a:t>
            </a:r>
            <a:r>
              <a:rPr lang="en-US" dirty="0" smtClean="0">
                <a:latin typeface="Arial" charset="0"/>
                <a:ea typeface="ＭＳ Ｐゴシック" charset="0"/>
              </a:rPr>
              <a:t>See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 dirty="0" smtClean="0">
                <a:latin typeface="Palatino" charset="0"/>
                <a:ea typeface="ＭＳ Ｐゴシック" charset="0"/>
              </a:rPr>
              <a:t>Light Waves</a:t>
            </a:r>
            <a:endParaRPr lang="en-US" b="1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4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Imagine that the colors of the rainbow are given numbers with red 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1</a:t>
            </a:r>
            <a:r>
              <a:rPr lang="en-US" sz="2400" dirty="0">
                <a:latin typeface="Palatino" charset="0"/>
                <a:ea typeface="ＭＳ Ｐゴシック" charset="0"/>
              </a:rPr>
              <a:t>, orange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2, and green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4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number would you give to blue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 Why </a:t>
            </a:r>
            <a:r>
              <a:rPr lang="en-US" sz="2400" dirty="0">
                <a:latin typeface="Palatino" charset="0"/>
                <a:ea typeface="ＭＳ Ｐゴシック" charset="0"/>
              </a:rPr>
              <a:t>do fireworks produce a glow rather than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flames?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number would you give to yellow</a:t>
            </a:r>
            <a:r>
              <a:rPr lang="en-US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</a:pPr>
            <a:endParaRPr lang="en-US" dirty="0" smtClean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number would you give to red-orange?</a:t>
            </a:r>
          </a:p>
        </p:txBody>
      </p:sp>
    </p:spTree>
    <p:extLst>
      <p:ext uri="{BB962C8B-B14F-4D97-AF65-F5344CB8AC3E}">
        <p14:creationId xmlns:p14="http://schemas.microsoft.com/office/powerpoint/2010/main" val="334940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How is a wave model used to describe light?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8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 dirty="0">
                <a:latin typeface="Palatino" charset="0"/>
                <a:ea typeface="ＭＳ Ｐゴシック" charset="0"/>
              </a:rPr>
              <a:t>u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se </a:t>
            </a:r>
            <a:r>
              <a:rPr lang="en-US" sz="2400" dirty="0">
                <a:latin typeface="Palatino" charset="0"/>
                <a:ea typeface="ＭＳ Ｐゴシック" charset="0"/>
              </a:rPr>
              <a:t>a wave model of light to distinguish light of different colors.</a:t>
            </a:r>
          </a:p>
          <a:p>
            <a:pPr marL="457200" indent="-457200" eaLnBrk="1" hangingPunct="1">
              <a:spcAft>
                <a:spcPts val="1000"/>
              </a:spcAft>
              <a:buFontTx/>
              <a:buChar char="•"/>
            </a:pPr>
            <a:r>
              <a:rPr lang="en-US" sz="2400" dirty="0">
                <a:latin typeface="Palatino" charset="0"/>
                <a:ea typeface="ＭＳ Ｐゴシック" charset="0"/>
              </a:rPr>
              <a:t>write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relate </a:t>
            </a:r>
            <a:r>
              <a:rPr lang="en-US" sz="2400" dirty="0">
                <a:latin typeface="Palatino" charset="0"/>
                <a:ea typeface="ＭＳ Ｐゴシック" charset="0"/>
              </a:rPr>
              <a:t>wavelength, frequency,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and speed of waves. 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Prepare for the </a:t>
            </a:r>
            <a:r>
              <a:rPr lang="en-US" dirty="0" smtClean="0">
                <a:latin typeface="Arial" charset="0"/>
                <a:ea typeface="ＭＳ Ｐゴシック" charset="0"/>
              </a:rPr>
              <a:t>Activity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Work in groups of 4.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5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It </a:t>
            </a:r>
            <a:r>
              <a:rPr lang="en-US" sz="2400" dirty="0">
                <a:latin typeface="Palatino" charset="0"/>
                <a:ea typeface="ＭＳ Ｐゴシック" charset="0"/>
              </a:rPr>
              <a:t>is useful to characterize different colors of light with a wave model. This model treats light as a wave, or oscillation, that travels through space.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One </a:t>
            </a:r>
            <a:r>
              <a:rPr lang="en-US" sz="2400" dirty="0">
                <a:latin typeface="Palatino" charset="0"/>
                <a:ea typeface="ＭＳ Ｐゴシック" charset="0"/>
              </a:rPr>
              <a:t>advantage of the wave model over the ray model of light is that the wave model allows you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distinguish </a:t>
            </a:r>
            <a:r>
              <a:rPr lang="en-US" sz="2400" dirty="0">
                <a:latin typeface="Palatino" charset="0"/>
                <a:ea typeface="ＭＳ Ｐゴシック" charset="0"/>
              </a:rPr>
              <a:t>light of different colors: The dimensions of the wave are distinct for each color of light.</a:t>
            </a:r>
          </a:p>
        </p:txBody>
      </p:sp>
    </p:spTree>
    <p:extLst>
      <p:ext uri="{BB962C8B-B14F-4D97-AF65-F5344CB8AC3E}">
        <p14:creationId xmlns:p14="http://schemas.microsoft.com/office/powerpoint/2010/main" val="31733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91062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Light </a:t>
            </a:r>
            <a:r>
              <a:rPr lang="en-US" sz="2400" dirty="0">
                <a:latin typeface="Palatino" charset="0"/>
                <a:ea typeface="ＭＳ Ｐゴシック" charset="0"/>
              </a:rPr>
              <a:t>waves are characterized by a 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wavelength</a:t>
            </a:r>
            <a:r>
              <a:rPr lang="en-US" sz="2400" dirty="0">
                <a:latin typeface="Palatino" charset="0"/>
                <a:ea typeface="ＭＳ Ｐゴシック" charset="0"/>
              </a:rPr>
              <a:t>, </a:t>
            </a:r>
            <a:r>
              <a:rPr lang="en-US" sz="2400" dirty="0" err="1" smtClean="0">
                <a:latin typeface="Palatino" charset="0"/>
                <a:ea typeface="ＭＳ Ｐゴシック" charset="0"/>
              </a:rPr>
              <a:t>λ</a:t>
            </a:r>
            <a:r>
              <a:rPr lang="en-US" sz="2400" dirty="0">
                <a:latin typeface="Palatino" charset="0"/>
                <a:ea typeface="ＭＳ Ｐゴシック" charset="0"/>
              </a:rPr>
              <a:t> (lambda), which is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distance </a:t>
            </a:r>
            <a:r>
              <a:rPr lang="en-US" sz="2400" dirty="0">
                <a:latin typeface="Palatino" charset="0"/>
                <a:ea typeface="ＭＳ Ｐゴシック" charset="0"/>
              </a:rPr>
              <a:t>between the peaks of the wave. The number of waves that pass by per second is called the </a:t>
            </a:r>
            <a:r>
              <a:rPr lang="en-US" sz="2400" i="1" dirty="0">
                <a:latin typeface="Palatino" charset="0"/>
                <a:ea typeface="ＭＳ Ｐゴシック" charset="0"/>
              </a:rPr>
              <a:t>frequency, f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Wavelength is typically reported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in meters</a:t>
            </a:r>
            <a:r>
              <a:rPr lang="en-US" sz="2400" dirty="0">
                <a:latin typeface="Palatino" charset="0"/>
                <a:ea typeface="ＭＳ Ｐゴシック" charset="0"/>
              </a:rPr>
              <a:t>, m, and frequency is reported in hertz, Hz, or inverse seconds, 1/s.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 smtClean="0">
              <a:latin typeface="Palatino" charset="0"/>
              <a:ea typeface="ＭＳ Ｐゴシック" charset="0"/>
            </a:endParaRPr>
          </a:p>
        </p:txBody>
      </p:sp>
      <p:pic>
        <p:nvPicPr>
          <p:cNvPr id="3" name="Picture 2" descr="ua22_019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308" y="4966081"/>
            <a:ext cx="2391487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7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" name="Rectangle 1"/>
          <p:cNvSpPr/>
          <p:nvPr/>
        </p:nvSpPr>
        <p:spPr>
          <a:xfrm>
            <a:off x="1295400" y="1843907"/>
            <a:ext cx="67428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wavelengths of visible light measured in meters, m, range from about 7.5 </a:t>
            </a:r>
            <a:r>
              <a:rPr lang="en-US" sz="2400" dirty="0" smtClean="0"/>
              <a:t>x </a:t>
            </a:r>
            <a:r>
              <a:rPr lang="en-US" sz="2400" dirty="0"/>
              <a:t>10</a:t>
            </a:r>
            <a:r>
              <a:rPr lang="en-US" sz="2400" baseline="30000" dirty="0"/>
              <a:t>27</a:t>
            </a:r>
            <a:r>
              <a:rPr lang="en-US" sz="2400" dirty="0"/>
              <a:t> m for red light to </a:t>
            </a:r>
            <a:r>
              <a:rPr lang="en-US" sz="2400" dirty="0" smtClean="0"/>
              <a:t>3.9 x </a:t>
            </a:r>
            <a:r>
              <a:rPr lang="en-US" sz="2400" dirty="0"/>
              <a:t>10</a:t>
            </a:r>
            <a:r>
              <a:rPr lang="en-US" sz="2400" baseline="30000" dirty="0"/>
              <a:t>27</a:t>
            </a:r>
            <a:r>
              <a:rPr lang="en-US" sz="2400" dirty="0"/>
              <a:t> m for violet light. This dimension on the order of 10</a:t>
            </a:r>
            <a:r>
              <a:rPr lang="en-US" sz="2400" baseline="30000" dirty="0"/>
              <a:t>27</a:t>
            </a:r>
            <a:r>
              <a:rPr lang="en-US" sz="2400" dirty="0"/>
              <a:t> m, or 0.0000001 m, is only hundreds of </a:t>
            </a:r>
            <a:r>
              <a:rPr lang="en-US" sz="2400" dirty="0" smtClean="0"/>
              <a:t>nanometers</a:t>
            </a:r>
            <a:r>
              <a:rPr lang="en-US" sz="2400" dirty="0"/>
              <a:t>, which is about the size of a virus, one of the smallest things that can be seen in an optical microscope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Wavelength </a:t>
            </a:r>
            <a:r>
              <a:rPr lang="en-US" sz="2400" dirty="0"/>
              <a:t>decreases from red to violet. </a:t>
            </a:r>
          </a:p>
        </p:txBody>
      </p:sp>
    </p:spTree>
    <p:extLst>
      <p:ext uri="{BB962C8B-B14F-4D97-AF65-F5344CB8AC3E}">
        <p14:creationId xmlns:p14="http://schemas.microsoft.com/office/powerpoint/2010/main" val="60004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572</Words>
  <Application>Microsoft Macintosh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114: Now You See</vt:lpstr>
      <vt:lpstr>ChemCatalyst</vt:lpstr>
      <vt:lpstr>Key Question</vt:lpstr>
      <vt:lpstr>You will be able to:</vt:lpstr>
      <vt:lpstr>Prepare for the Activity</vt:lpstr>
      <vt:lpstr>Discussion Notes</vt:lpstr>
      <vt:lpstr>Discussion Notes</vt:lpstr>
      <vt:lpstr>Discussion Notes (cont.)</vt:lpstr>
      <vt:lpstr>Discussion Notes (cont.)</vt:lpstr>
      <vt:lpstr>Discussion Notes (cont.)</vt:lpstr>
      <vt:lpstr>Wrap Up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11</cp:revision>
  <dcterms:created xsi:type="dcterms:W3CDTF">2014-12-05T23:07:58Z</dcterms:created>
  <dcterms:modified xsi:type="dcterms:W3CDTF">2015-06-01T19:11:13Z</dcterms:modified>
</cp:coreProperties>
</file>