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69" r:id="rId2"/>
    <p:sldId id="259" r:id="rId3"/>
    <p:sldId id="260" r:id="rId4"/>
    <p:sldId id="261" r:id="rId5"/>
    <p:sldId id="262" r:id="rId6"/>
    <p:sldId id="263" r:id="rId7"/>
    <p:sldId id="264" r:id="rId8"/>
    <p:sldId id="266" r:id="rId9"/>
    <p:sldId id="270" r:id="rId10"/>
    <p:sldId id="271" r:id="rId11"/>
    <p:sldId id="274" r:id="rId12"/>
    <p:sldId id="272"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96" y="-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0909C8-9034-2D42-B31C-0B51595A5A63}" type="datetimeFigureOut">
              <a:rPr lang="en-US" smtClean="0"/>
              <a:t>6/11/15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A9F7E-0E5F-3F40-BF65-D3674E5E4747}" type="slidenum">
              <a:rPr lang="en-US" smtClean="0"/>
              <a:t>‹#›</a:t>
            </a:fld>
            <a:endParaRPr lang="en-US"/>
          </a:p>
        </p:txBody>
      </p:sp>
    </p:spTree>
    <p:extLst>
      <p:ext uri="{BB962C8B-B14F-4D97-AF65-F5344CB8AC3E}">
        <p14:creationId xmlns:p14="http://schemas.microsoft.com/office/powerpoint/2010/main" val="21859976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F4EBD18-4D4A-994D-BFB4-069F25BCAD8D}" type="slidenum">
              <a:rPr lang="en-US" sz="1200">
                <a:solidFill>
                  <a:prstClr val="black"/>
                </a:solidFill>
              </a:rPr>
              <a:pPr/>
              <a:t>1</a:t>
            </a:fld>
            <a:endParaRPr lang="en-US" sz="1200">
              <a:solidFill>
                <a:prstClr val="black"/>
              </a:solidFill>
            </a:endParaRPr>
          </a:p>
        </p:txBody>
      </p:sp>
      <p:sp>
        <p:nvSpPr>
          <p:cNvPr id="68611"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10</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11</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12</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2AF2556-7CC3-CB42-B316-15F1006FA4A8}" type="slidenum">
              <a:rPr lang="en-US" sz="1200">
                <a:solidFill>
                  <a:prstClr val="black"/>
                </a:solidFill>
              </a:rPr>
              <a:pPr/>
              <a:t>13</a:t>
            </a:fld>
            <a:endParaRPr lang="en-US" sz="1200">
              <a:solidFill>
                <a:prstClr val="black"/>
              </a:solidFill>
            </a:endParaRPr>
          </a:p>
        </p:txBody>
      </p:sp>
      <p:sp>
        <p:nvSpPr>
          <p:cNvPr id="77827"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FB94812-AC4C-2248-9E3B-8D48DAB3594B}" type="slidenum">
              <a:rPr lang="en-US" sz="1200">
                <a:solidFill>
                  <a:prstClr val="black"/>
                </a:solidFill>
              </a:rPr>
              <a:pPr/>
              <a:t>14</a:t>
            </a:fld>
            <a:endParaRPr lang="en-US" sz="1200">
              <a:solidFill>
                <a:prstClr val="black"/>
              </a:solidFill>
            </a:endParaRPr>
          </a:p>
        </p:txBody>
      </p:sp>
      <p:sp>
        <p:nvSpPr>
          <p:cNvPr id="78851" name="Rectangle 2"/>
          <p:cNvSpPr>
            <a:spLocks noGrp="1" noRot="1" noChangeAspect="1" noChangeArrowheads="1" noTextEdit="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B894354-B061-C146-97A7-0EE54EA71BCB}" type="slidenum">
              <a:rPr lang="en-US" sz="1200">
                <a:solidFill>
                  <a:prstClr val="black"/>
                </a:solidFill>
              </a:rPr>
              <a:pPr/>
              <a:t>2</a:t>
            </a:fld>
            <a:endParaRPr lang="en-US" sz="1200">
              <a:solidFill>
                <a:prstClr val="black"/>
              </a:solidFill>
            </a:endParaRPr>
          </a:p>
        </p:txBody>
      </p:sp>
      <p:sp>
        <p:nvSpPr>
          <p:cNvPr id="69635"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99AB754-AAF9-F24C-A149-35C758DC2BB8}" type="slidenum">
              <a:rPr lang="en-US" sz="1200">
                <a:solidFill>
                  <a:prstClr val="black"/>
                </a:solidFill>
              </a:rPr>
              <a:pPr/>
              <a:t>3</a:t>
            </a:fld>
            <a:endParaRPr lang="en-US" sz="1200">
              <a:solidFill>
                <a:prstClr val="black"/>
              </a:solidFill>
            </a:endParaRPr>
          </a:p>
        </p:txBody>
      </p:sp>
      <p:sp>
        <p:nvSpPr>
          <p:cNvPr id="70659"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50ED1F8-D551-D647-8CEE-A4C7481EE008}" type="slidenum">
              <a:rPr lang="en-US" sz="1200">
                <a:solidFill>
                  <a:prstClr val="black"/>
                </a:solidFill>
              </a:rPr>
              <a:pPr/>
              <a:t>4</a:t>
            </a:fld>
            <a:endParaRPr lang="en-US" sz="1200">
              <a:solidFill>
                <a:prstClr val="black"/>
              </a:solidFill>
            </a:endParaRPr>
          </a:p>
        </p:txBody>
      </p:sp>
      <p:sp>
        <p:nvSpPr>
          <p:cNvPr id="71683"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97E1FBC-98FD-A845-A269-AE93B9EC6565}" type="slidenum">
              <a:rPr lang="en-US" sz="1200">
                <a:solidFill>
                  <a:prstClr val="black"/>
                </a:solidFill>
              </a:rPr>
              <a:pPr/>
              <a:t>5</a:t>
            </a:fld>
            <a:endParaRPr lang="en-US" sz="1200">
              <a:solidFill>
                <a:prstClr val="black"/>
              </a:solidFill>
            </a:endParaRPr>
          </a:p>
        </p:txBody>
      </p:sp>
      <p:sp>
        <p:nvSpPr>
          <p:cNvPr id="72707"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F79761E-45E7-2244-9110-97E14B997ECA}" type="slidenum">
              <a:rPr lang="en-US" sz="1200">
                <a:solidFill>
                  <a:prstClr val="black"/>
                </a:solidFill>
              </a:rPr>
              <a:pPr/>
              <a:t>6</a:t>
            </a:fld>
            <a:endParaRPr lang="en-US" sz="1200">
              <a:solidFill>
                <a:prstClr val="black"/>
              </a:solidFill>
            </a:endParaRPr>
          </a:p>
        </p:txBody>
      </p:sp>
      <p:sp>
        <p:nvSpPr>
          <p:cNvPr id="73731"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1338A7A-C915-D44C-B743-FB436CEF311C}" type="slidenum">
              <a:rPr lang="en-US" sz="1200">
                <a:solidFill>
                  <a:prstClr val="black"/>
                </a:solidFill>
              </a:rPr>
              <a:pPr/>
              <a:t>7</a:t>
            </a:fld>
            <a:endParaRPr lang="en-US" sz="1200">
              <a:solidFill>
                <a:prstClr val="black"/>
              </a:solidFill>
            </a:endParaRPr>
          </a:p>
        </p:txBody>
      </p:sp>
      <p:sp>
        <p:nvSpPr>
          <p:cNvPr id="74755"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8</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F49769C-C5B9-1D41-AF94-4F2598FB26E2}" type="slidenum">
              <a:rPr lang="en-US" sz="1200">
                <a:solidFill>
                  <a:prstClr val="black"/>
                </a:solidFill>
              </a:rPr>
              <a:pPr/>
              <a:t>9</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92474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876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502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916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9209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927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533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27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39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3666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59260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2736038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E16E23"/>
          </a:solidFill>
          <a:latin typeface="+mj-lt"/>
          <a:ea typeface="+mj-ea"/>
          <a:cs typeface="ＭＳ Ｐゴシック" charset="0"/>
        </a:defRPr>
      </a:lvl1pPr>
      <a:lvl2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2pPr>
      <a:lvl3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3pPr>
      <a:lvl4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4pPr>
      <a:lvl5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5pPr>
      <a:lvl6pPr marL="457200" algn="l" rtl="0" fontAlgn="base">
        <a:spcBef>
          <a:spcPct val="0"/>
        </a:spcBef>
        <a:spcAft>
          <a:spcPct val="0"/>
        </a:spcAft>
        <a:defRPr sz="3600" b="1">
          <a:solidFill>
            <a:srgbClr val="E16E23"/>
          </a:solidFill>
          <a:latin typeface="Arial" charset="0"/>
          <a:ea typeface="ＭＳ Ｐゴシック" pitchFamily="84" charset="-128"/>
        </a:defRPr>
      </a:lvl6pPr>
      <a:lvl7pPr marL="914400" algn="l" rtl="0" fontAlgn="base">
        <a:spcBef>
          <a:spcPct val="0"/>
        </a:spcBef>
        <a:spcAft>
          <a:spcPct val="0"/>
        </a:spcAft>
        <a:defRPr sz="3600" b="1">
          <a:solidFill>
            <a:srgbClr val="E16E23"/>
          </a:solidFill>
          <a:latin typeface="Arial" charset="0"/>
          <a:ea typeface="ＭＳ Ｐゴシック" pitchFamily="84" charset="-128"/>
        </a:defRPr>
      </a:lvl7pPr>
      <a:lvl8pPr marL="1371600" algn="l" rtl="0" fontAlgn="base">
        <a:spcBef>
          <a:spcPct val="0"/>
        </a:spcBef>
        <a:spcAft>
          <a:spcPct val="0"/>
        </a:spcAft>
        <a:defRPr sz="3600" b="1">
          <a:solidFill>
            <a:srgbClr val="E16E23"/>
          </a:solidFill>
          <a:latin typeface="Arial" charset="0"/>
          <a:ea typeface="ＭＳ Ｐゴシック" pitchFamily="84" charset="-128"/>
        </a:defRPr>
      </a:lvl8pPr>
      <a:lvl9pPr marL="1828800" algn="l" rtl="0" fontAlgn="base">
        <a:spcBef>
          <a:spcPct val="0"/>
        </a:spcBef>
        <a:spcAft>
          <a:spcPct val="0"/>
        </a:spcAft>
        <a:defRPr sz="3600" b="1">
          <a:solidFill>
            <a:srgbClr val="E16E23"/>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44798"/>
            <a:ext cx="7391400" cy="2895600"/>
          </a:xfrm>
        </p:spPr>
        <p:txBody>
          <a:bodyPr/>
          <a:lstStyle/>
          <a:p>
            <a:pPr marL="0" indent="0" eaLnBrk="1" hangingPunct="1"/>
            <a:r>
              <a:rPr lang="en-US" b="1" dirty="0">
                <a:solidFill>
                  <a:srgbClr val="E16E23"/>
                </a:solidFill>
                <a:ea typeface="ＭＳ Ｐゴシック" charset="0"/>
              </a:rPr>
              <a:t>Unit 5: FIRE</a:t>
            </a:r>
          </a:p>
          <a:p>
            <a:pPr marL="0" indent="0" eaLnBrk="1" hangingPunct="1"/>
            <a:r>
              <a:rPr lang="en-US" sz="2400" dirty="0">
                <a:solidFill>
                  <a:srgbClr val="E16E23"/>
                </a:solidFill>
                <a:ea typeface="ＭＳ Ｐゴシック" charset="0"/>
              </a:rPr>
              <a:t>Energy, Thermodynamics, and Oxidation-Reduction</a:t>
            </a:r>
            <a:endParaRPr lang="en-US" sz="2400" dirty="0">
              <a:solidFill>
                <a:srgbClr val="D2931F"/>
              </a:solidFill>
              <a:ea typeface="ＭＳ Ｐゴシック" charset="0"/>
            </a:endParaRPr>
          </a:p>
        </p:txBody>
      </p:sp>
    </p:spTree>
    <p:extLst>
      <p:ext uri="{BB962C8B-B14F-4D97-AF65-F5344CB8AC3E}">
        <p14:creationId xmlns:p14="http://schemas.microsoft.com/office/powerpoint/2010/main" val="41404913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smtClean="0">
                <a:latin typeface="Palatino" charset="0"/>
                <a:ea typeface="ＭＳ Ｐゴシック" charset="0"/>
              </a:rPr>
              <a:t>Most </a:t>
            </a:r>
            <a:r>
              <a:rPr lang="en-US" sz="2400" dirty="0">
                <a:latin typeface="Palatino" charset="0"/>
                <a:ea typeface="ＭＳ Ｐゴシック" charset="0"/>
              </a:rPr>
              <a:t>objects </a:t>
            </a:r>
            <a:r>
              <a:rPr lang="en-US" sz="2400" dirty="0" smtClean="0">
                <a:latin typeface="Palatino" charset="0"/>
                <a:ea typeface="ＭＳ Ｐゴシック" charset="0"/>
              </a:rPr>
              <a:t>reﬂect </a:t>
            </a:r>
            <a:r>
              <a:rPr lang="en-US" sz="2400" dirty="0">
                <a:latin typeface="Palatino" charset="0"/>
                <a:ea typeface="ＭＳ Ｐゴシック" charset="0"/>
              </a:rPr>
              <a:t>some light. When light shines on an object, some or all of the light is </a:t>
            </a:r>
            <a:r>
              <a:rPr lang="en-US" sz="2400" dirty="0" smtClean="0">
                <a:latin typeface="Palatino" charset="0"/>
                <a:ea typeface="ＭＳ Ｐゴシック" charset="0"/>
              </a:rPr>
              <a:t>reﬂected.</a:t>
            </a:r>
          </a:p>
          <a:p>
            <a:pPr marL="0" indent="0" eaLnBrk="1" hangingPunct="1"/>
            <a:endParaRPr lang="en-US" sz="2400" dirty="0" smtClean="0">
              <a:latin typeface="Palatino" charset="0"/>
              <a:ea typeface="ＭＳ Ｐゴシック" charset="0"/>
            </a:endParaRPr>
          </a:p>
          <a:p>
            <a:pPr marL="0" indent="0" eaLnBrk="1" hangingPunct="1"/>
            <a:r>
              <a:rPr lang="en-US" sz="2400" dirty="0" smtClean="0">
                <a:latin typeface="Palatino" charset="0"/>
                <a:ea typeface="ＭＳ Ｐゴシック" charset="0"/>
              </a:rPr>
              <a:t>When </a:t>
            </a:r>
            <a:r>
              <a:rPr lang="en-US" sz="2400" dirty="0">
                <a:latin typeface="Palatino" charset="0"/>
                <a:ea typeface="ＭＳ Ｐゴシック" charset="0"/>
              </a:rPr>
              <a:t>light </a:t>
            </a:r>
            <a:r>
              <a:rPr lang="en-US" sz="2400" dirty="0" smtClean="0">
                <a:latin typeface="Palatino" charset="0"/>
                <a:ea typeface="ＭＳ Ｐゴシック" charset="0"/>
              </a:rPr>
              <a:t>reﬂects </a:t>
            </a:r>
            <a:r>
              <a:rPr lang="en-US" sz="2400" dirty="0">
                <a:latin typeface="Palatino" charset="0"/>
                <a:ea typeface="ＭＳ Ｐゴシック" charset="0"/>
              </a:rPr>
              <a:t>from a smooth surface, all </a:t>
            </a:r>
            <a:r>
              <a:rPr lang="en-US" sz="2400" dirty="0" smtClean="0">
                <a:latin typeface="Palatino" charset="0"/>
                <a:ea typeface="ＭＳ Ｐゴシック" charset="0"/>
              </a:rPr>
              <a:t>the </a:t>
            </a:r>
            <a:r>
              <a:rPr lang="en-US" sz="2400" dirty="0">
                <a:latin typeface="Palatino" charset="0"/>
                <a:ea typeface="ＭＳ Ｐゴシック" charset="0"/>
              </a:rPr>
              <a:t>light rays are parallel to one another</a:t>
            </a:r>
            <a:r>
              <a:rPr lang="en-US" sz="2400" dirty="0" smtClean="0">
                <a:latin typeface="Palatino" charset="0"/>
                <a:ea typeface="ＭＳ Ｐゴシック" charset="0"/>
              </a:rPr>
              <a:t>.</a:t>
            </a:r>
          </a:p>
          <a:p>
            <a:pPr marL="0" indent="0" eaLnBrk="1" hangingPunct="1"/>
            <a:endParaRPr lang="en-US" sz="2400" dirty="0" smtClean="0">
              <a:latin typeface="Palatino" charset="0"/>
              <a:ea typeface="ＭＳ Ｐゴシック" charset="0"/>
            </a:endParaRPr>
          </a:p>
          <a:p>
            <a:pPr marL="0" indent="0" eaLnBrk="1" hangingPunct="1"/>
            <a:endParaRPr lang="en-US" sz="2400" dirty="0" smtClean="0">
              <a:latin typeface="Palatino" charset="0"/>
              <a:ea typeface="ＭＳ Ｐゴシック" charset="0"/>
            </a:endParaRPr>
          </a:p>
          <a:p>
            <a:pPr marL="0" indent="0" eaLnBrk="1" hangingPunct="1"/>
            <a:r>
              <a:rPr lang="en-US" sz="2400" dirty="0">
                <a:latin typeface="Palatino" charset="0"/>
                <a:ea typeface="ＭＳ Ｐゴシック" charset="0"/>
              </a:rPr>
              <a:t>When light reﬂects from a rough surface, the 	light rays go off in many different directions</a:t>
            </a:r>
          </a:p>
          <a:p>
            <a:pPr marL="0" indent="0" eaLnBrk="1" hangingPunct="1"/>
            <a:r>
              <a:rPr lang="en-US" sz="2400" dirty="0" smtClean="0">
                <a:latin typeface="Palatino" charset="0"/>
                <a:ea typeface="ＭＳ Ｐゴシック" charset="0"/>
              </a:rPr>
              <a:t> </a:t>
            </a:r>
            <a:endParaRPr lang="en-US" sz="2400" dirty="0">
              <a:latin typeface="Palatino" charset="0"/>
              <a:ea typeface="ＭＳ Ｐゴシック" charset="0"/>
            </a:endParaRPr>
          </a:p>
          <a:p>
            <a:pPr marL="0" indent="0" eaLnBrk="1" hangingPunct="1"/>
            <a:endParaRPr lang="en-US" sz="2400" dirty="0">
              <a:solidFill>
                <a:srgbClr val="FF0000"/>
              </a:solidFill>
              <a:latin typeface="Palatino" charset="0"/>
              <a:ea typeface="ＭＳ Ｐゴシック" charset="0"/>
            </a:endParaRPr>
          </a:p>
        </p:txBody>
      </p:sp>
      <p:pic>
        <p:nvPicPr>
          <p:cNvPr id="2" name="Picture 1" descr="ua22_009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7061" y="3757809"/>
            <a:ext cx="600149" cy="825205"/>
          </a:xfrm>
          <a:prstGeom prst="rect">
            <a:avLst/>
          </a:prstGeom>
        </p:spPr>
      </p:pic>
      <p:pic>
        <p:nvPicPr>
          <p:cNvPr id="3" name="Picture 2" descr="ua22_0100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3689" y="5416427"/>
            <a:ext cx="764245" cy="868183"/>
          </a:xfrm>
          <a:prstGeom prst="rect">
            <a:avLst/>
          </a:prstGeom>
        </p:spPr>
      </p:pic>
    </p:spTree>
    <p:extLst>
      <p:ext uri="{BB962C8B-B14F-4D97-AF65-F5344CB8AC3E}">
        <p14:creationId xmlns:p14="http://schemas.microsoft.com/office/powerpoint/2010/main" val="22073897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a:latin typeface="Palatino" charset="0"/>
                <a:ea typeface="ＭＳ Ｐゴシック" charset="0"/>
              </a:rPr>
              <a:t>Some objects transmit light. Light passes through certain types of objects such as glass, thin fabric, and thin sheets of </a:t>
            </a:r>
            <a:r>
              <a:rPr lang="en-US" sz="2400" dirty="0" smtClean="0">
                <a:latin typeface="Palatino" charset="0"/>
                <a:ea typeface="ＭＳ Ｐゴシック" charset="0"/>
              </a:rPr>
              <a:t>plastic</a:t>
            </a:r>
            <a:r>
              <a:rPr lang="en-US" sz="2400" dirty="0">
                <a:latin typeface="Palatino" charset="0"/>
                <a:ea typeface="ＭＳ Ｐゴシック" charset="0"/>
              </a:rPr>
              <a:t>. </a:t>
            </a:r>
          </a:p>
          <a:p>
            <a:pPr marL="0" indent="0" eaLnBrk="1" hangingPunct="1"/>
            <a:endParaRPr lang="en-US" sz="2400" dirty="0" smtClean="0">
              <a:latin typeface="Palatino" charset="0"/>
              <a:ea typeface="ＭＳ Ｐゴシック" charset="0"/>
            </a:endParaRPr>
          </a:p>
          <a:p>
            <a:pPr marL="0" indent="0" eaLnBrk="1" hangingPunct="1"/>
            <a:endParaRPr lang="en-US" sz="2400" dirty="0">
              <a:latin typeface="Palatino" charset="0"/>
              <a:ea typeface="ＭＳ Ｐゴシック" charset="0"/>
            </a:endParaRPr>
          </a:p>
        </p:txBody>
      </p:sp>
      <p:pic>
        <p:nvPicPr>
          <p:cNvPr id="2" name="Picture 1" descr="5-Reflection-Absorption-Transmission-draft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2119" y="3533042"/>
            <a:ext cx="5283200" cy="2514600"/>
          </a:xfrm>
          <a:prstGeom prst="rect">
            <a:avLst/>
          </a:prstGeom>
        </p:spPr>
      </p:pic>
    </p:spTree>
    <p:extLst>
      <p:ext uri="{BB962C8B-B14F-4D97-AF65-F5344CB8AC3E}">
        <p14:creationId xmlns:p14="http://schemas.microsoft.com/office/powerpoint/2010/main" val="22073897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a:latin typeface="Palatino" charset="0"/>
                <a:ea typeface="ＭＳ Ｐゴシック" charset="0"/>
              </a:rPr>
              <a:t>Colored objects partially absorb light.</a:t>
            </a:r>
          </a:p>
          <a:p>
            <a:pPr marL="0" indent="0" eaLnBrk="1" hangingPunct="1"/>
            <a:endParaRPr lang="en-US" sz="2400" dirty="0" smtClean="0">
              <a:latin typeface="Palatino" charset="0"/>
              <a:ea typeface="ＭＳ Ｐゴシック" charset="0"/>
            </a:endParaRPr>
          </a:p>
          <a:p>
            <a:pPr marL="0" indent="0" eaLnBrk="1" hangingPunct="1"/>
            <a:r>
              <a:rPr lang="en-US" sz="2400" dirty="0">
                <a:latin typeface="Palatino" charset="0"/>
                <a:ea typeface="ＭＳ Ｐゴシック" charset="0"/>
              </a:rPr>
              <a:t>When white light shines on an object that appears green, it is because </a:t>
            </a:r>
            <a:r>
              <a:rPr lang="en-US" sz="2400" dirty="0" smtClean="0">
                <a:latin typeface="Palatino" charset="0"/>
                <a:ea typeface="ＭＳ Ｐゴシック" charset="0"/>
              </a:rPr>
              <a:t>green light is reflected and the other colors are absorbed. </a:t>
            </a:r>
          </a:p>
          <a:p>
            <a:pPr marL="0" indent="0" eaLnBrk="1" hangingPunct="1"/>
            <a:endParaRPr lang="en-US" sz="2400" dirty="0">
              <a:solidFill>
                <a:srgbClr val="FF0000"/>
              </a:solidFill>
              <a:latin typeface="Palatino" charset="0"/>
              <a:ea typeface="ＭＳ Ｐゴシック" charset="0"/>
            </a:endParaRPr>
          </a:p>
        </p:txBody>
      </p:sp>
      <p:pic>
        <p:nvPicPr>
          <p:cNvPr id="2" name="Picture 1" descr="ua22_013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9319" y="4235974"/>
            <a:ext cx="2340864" cy="1609344"/>
          </a:xfrm>
          <a:prstGeom prst="rect">
            <a:avLst/>
          </a:prstGeom>
        </p:spPr>
      </p:pic>
    </p:spTree>
    <p:extLst>
      <p:ext uri="{BB962C8B-B14F-4D97-AF65-F5344CB8AC3E}">
        <p14:creationId xmlns:p14="http://schemas.microsoft.com/office/powerpoint/2010/main" val="22073897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25602" name="Rectangle 3"/>
          <p:cNvSpPr>
            <a:spLocks noGrp="1" noChangeArrowheads="1"/>
          </p:cNvSpPr>
          <p:nvPr>
            <p:ph type="body" idx="1"/>
          </p:nvPr>
        </p:nvSpPr>
        <p:spPr>
          <a:xfrm>
            <a:off x="1295400" y="1828800"/>
            <a:ext cx="7239000" cy="4038600"/>
          </a:xfrm>
        </p:spPr>
        <p:txBody>
          <a:bodyPr/>
          <a:lstStyle/>
          <a:p>
            <a:pPr marL="0" indent="0" eaLnBrk="1" hangingPunct="1"/>
            <a:r>
              <a:rPr lang="en-US" sz="2400" dirty="0">
                <a:latin typeface="Palatino" charset="0"/>
                <a:ea typeface="ＭＳ Ｐゴシック" charset="0"/>
              </a:rPr>
              <a:t>How can you describe light shining on matter?</a:t>
            </a:r>
            <a:endParaRPr lang="en-US" sz="2400" dirty="0">
              <a:latin typeface="Arial" charset="0"/>
              <a:ea typeface="ＭＳ Ｐゴシック" charset="0"/>
            </a:endParaRPr>
          </a:p>
          <a:p>
            <a:pPr marL="457200" lvl="1" indent="-342900" eaLnBrk="1" hangingPunct="1"/>
            <a:r>
              <a:rPr lang="en-US" sz="2400" dirty="0" smtClean="0">
                <a:latin typeface="Palatino" charset="0"/>
                <a:ea typeface="ＭＳ Ｐゴシック" charset="0"/>
              </a:rPr>
              <a:t>Light </a:t>
            </a:r>
            <a:r>
              <a:rPr lang="en-US" sz="2400" dirty="0">
                <a:latin typeface="Palatino" charset="0"/>
                <a:ea typeface="ＭＳ Ｐゴシック" charset="0"/>
              </a:rPr>
              <a:t>is a form of energy emitted from sources such as the Sun and light bulbs.</a:t>
            </a:r>
            <a:r>
              <a:rPr lang="en-US" sz="2400">
                <a:latin typeface="Palatino" charset="0"/>
                <a:ea typeface="ＭＳ Ｐゴシック" charset="0"/>
              </a:rPr>
              <a:t> </a:t>
            </a:r>
            <a:r>
              <a:rPr lang="en-US" sz="2400" smtClean="0">
                <a:latin typeface="Palatino" charset="0"/>
                <a:ea typeface="ＭＳ Ｐゴシック" charset="0"/>
              </a:rPr>
              <a:t>The</a:t>
            </a:r>
            <a:r>
              <a:rPr lang="en-US" sz="2400" dirty="0">
                <a:latin typeface="Palatino" charset="0"/>
                <a:ea typeface="ＭＳ Ｐゴシック" charset="0"/>
              </a:rPr>
              <a:t> light travels through space undetected until it strikes an object. </a:t>
            </a:r>
            <a:endParaRPr lang="en-US" sz="2400" dirty="0" smtClean="0">
              <a:latin typeface="Palatino" charset="0"/>
              <a:ea typeface="ＭＳ Ｐゴシック" charset="0"/>
            </a:endParaRPr>
          </a:p>
          <a:p>
            <a:pPr marL="457200" lvl="1" indent="-342900" eaLnBrk="1" hangingPunct="1"/>
            <a:r>
              <a:rPr lang="en-US" sz="2400" dirty="0" smtClean="0">
                <a:latin typeface="Palatino" charset="0"/>
                <a:ea typeface="ＭＳ Ｐゴシック" charset="0"/>
              </a:rPr>
              <a:t>The </a:t>
            </a:r>
            <a:r>
              <a:rPr lang="en-US" sz="2400" dirty="0">
                <a:latin typeface="Palatino" charset="0"/>
                <a:ea typeface="ＭＳ Ｐゴシック" charset="0"/>
              </a:rPr>
              <a:t>object can </a:t>
            </a:r>
            <a:r>
              <a:rPr lang="en-US" sz="2400" dirty="0" smtClean="0">
                <a:latin typeface="Palatino" charset="0"/>
                <a:ea typeface="ＭＳ Ｐゴシック" charset="0"/>
              </a:rPr>
              <a:t>reflect</a:t>
            </a:r>
            <a:r>
              <a:rPr lang="en-US" sz="2400" dirty="0">
                <a:latin typeface="Palatino" charset="0"/>
                <a:ea typeface="ＭＳ Ｐゴシック" charset="0"/>
              </a:rPr>
              <a:t>, transmit, or absorb the light. Your eye detects </a:t>
            </a:r>
            <a:r>
              <a:rPr lang="en-US" sz="2400" dirty="0" smtClean="0">
                <a:latin typeface="Palatino" charset="0"/>
                <a:ea typeface="ＭＳ Ｐゴシック" charset="0"/>
              </a:rPr>
              <a:t>reflected </a:t>
            </a:r>
            <a:r>
              <a:rPr lang="en-US" sz="2400" dirty="0">
                <a:latin typeface="Palatino" charset="0"/>
                <a:ea typeface="ＭＳ Ｐゴシック" charset="0"/>
              </a:rPr>
              <a:t>and transmitted light that travels toward you. </a:t>
            </a:r>
            <a:endParaRPr lang="en-US" sz="2400" dirty="0" smtClean="0">
              <a:latin typeface="Palatino" charset="0"/>
              <a:ea typeface="ＭＳ Ｐゴシック" charset="0"/>
            </a:endParaRPr>
          </a:p>
          <a:p>
            <a:pPr marL="457200" lvl="1" indent="-342900" eaLnBrk="1" hangingPunct="1"/>
            <a:r>
              <a:rPr lang="en-US" sz="2400" dirty="0" smtClean="0">
                <a:latin typeface="Palatino" charset="0"/>
                <a:ea typeface="ＭＳ Ｐゴシック" charset="0"/>
              </a:rPr>
              <a:t>A </a:t>
            </a:r>
            <a:r>
              <a:rPr lang="en-US" sz="2400" dirty="0">
                <a:latin typeface="Palatino" charset="0"/>
                <a:ea typeface="ＭＳ Ｐゴシック" charset="0"/>
              </a:rPr>
              <a:t>colored object </a:t>
            </a:r>
            <a:r>
              <a:rPr lang="en-US" sz="2400" dirty="0" smtClean="0">
                <a:latin typeface="Palatino" charset="0"/>
                <a:ea typeface="ＭＳ Ｐゴシック" charset="0"/>
              </a:rPr>
              <a:t>reflects </a:t>
            </a:r>
            <a:r>
              <a:rPr lang="en-US" sz="2400" dirty="0">
                <a:latin typeface="Palatino" charset="0"/>
                <a:ea typeface="ＭＳ Ｐゴシック" charset="0"/>
              </a:rPr>
              <a:t>or transmits the color or colors you perceive, while it absorbs the other colors. Black objects absorb all colors. </a:t>
            </a:r>
          </a:p>
        </p:txBody>
      </p:sp>
    </p:spTree>
    <p:extLst>
      <p:ext uri="{BB962C8B-B14F-4D97-AF65-F5344CB8AC3E}">
        <p14:creationId xmlns:p14="http://schemas.microsoft.com/office/powerpoint/2010/main" val="33719291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noFill/>
        </p:spPr>
        <p:txBody>
          <a:bodyPr/>
          <a:lstStyle/>
          <a:p>
            <a:pPr eaLnBrk="1" hangingPunct="1"/>
            <a:r>
              <a:rPr lang="en-US">
                <a:latin typeface="Arial" charset="0"/>
                <a:ea typeface="ＭＳ Ｐゴシック" charset="0"/>
              </a:rPr>
              <a:t>Check</a:t>
            </a:r>
            <a:r>
              <a:rPr lang="en-US" smtClean="0">
                <a:latin typeface="Arial" charset="0"/>
                <a:ea typeface="ＭＳ Ｐゴシック" charset="0"/>
              </a:rPr>
              <a:t>-In</a:t>
            </a:r>
            <a:endParaRPr lang="en-US">
              <a:latin typeface="Arial" charset="0"/>
              <a:ea typeface="ＭＳ Ｐゴシック" charset="0"/>
            </a:endParaRPr>
          </a:p>
        </p:txBody>
      </p:sp>
      <p:sp>
        <p:nvSpPr>
          <p:cNvPr id="27650" name="Rectangle 3"/>
          <p:cNvSpPr>
            <a:spLocks noGrp="1" noChangeArrowheads="1"/>
          </p:cNvSpPr>
          <p:nvPr>
            <p:ph type="body" idx="1"/>
          </p:nvPr>
        </p:nvSpPr>
        <p:spPr>
          <a:xfrm>
            <a:off x="1295400" y="2133600"/>
            <a:ext cx="6934200" cy="3657600"/>
          </a:xfrm>
        </p:spPr>
        <p:txBody>
          <a:bodyPr/>
          <a:lstStyle/>
          <a:p>
            <a:pPr marL="0" indent="0" eaLnBrk="1" hangingPunct="1">
              <a:spcAft>
                <a:spcPts val="1000"/>
              </a:spcAft>
            </a:pPr>
            <a:r>
              <a:rPr lang="en-US" sz="2400" dirty="0">
                <a:latin typeface="Palatino" charset="0"/>
                <a:ea typeface="ＭＳ Ｐゴシック" charset="0"/>
              </a:rPr>
              <a:t>Consider a pair of sunglasses that are tinted green</a:t>
            </a:r>
            <a:r>
              <a:rPr lang="en-US" sz="2400" dirty="0" smtClean="0">
                <a:latin typeface="Palatino" charset="0"/>
                <a:ea typeface="ＭＳ Ｐゴシック" charset="0"/>
              </a:rPr>
              <a:t>.</a:t>
            </a:r>
          </a:p>
          <a:p>
            <a:pPr marL="457200" indent="-457200" eaLnBrk="1" hangingPunct="1">
              <a:spcAft>
                <a:spcPts val="1000"/>
              </a:spcAft>
              <a:buAutoNum type="arabicPeriod"/>
            </a:pPr>
            <a:r>
              <a:rPr lang="en-US" sz="2400" dirty="0" smtClean="0">
                <a:latin typeface="Palatino" charset="0"/>
                <a:ea typeface="ＭＳ Ｐゴシック" charset="0"/>
              </a:rPr>
              <a:t>Draw </a:t>
            </a:r>
            <a:r>
              <a:rPr lang="en-US" sz="2400" dirty="0">
                <a:latin typeface="Palatino" charset="0"/>
                <a:ea typeface="ＭＳ Ｐゴシック" charset="0"/>
              </a:rPr>
              <a:t>a picture to show what happens when </a:t>
            </a:r>
            <a:r>
              <a:rPr lang="en-US" sz="2400" dirty="0" smtClean="0">
                <a:latin typeface="Palatino" charset="0"/>
                <a:ea typeface="ＭＳ Ｐゴシック" charset="0"/>
              </a:rPr>
              <a:t>sunlight </a:t>
            </a:r>
            <a:r>
              <a:rPr lang="en-US" sz="2400" dirty="0">
                <a:latin typeface="Palatino" charset="0"/>
                <a:ea typeface="ＭＳ Ｐゴシック" charset="0"/>
              </a:rPr>
              <a:t>shines on the </a:t>
            </a:r>
            <a:r>
              <a:rPr lang="en-US" sz="2400" dirty="0" smtClean="0">
                <a:latin typeface="Palatino" charset="0"/>
                <a:ea typeface="ＭＳ Ｐゴシック" charset="0"/>
              </a:rPr>
              <a:t>sunglasses.</a:t>
            </a:r>
          </a:p>
          <a:p>
            <a:pPr marL="457200" indent="-457200" eaLnBrk="1" hangingPunct="1">
              <a:spcAft>
                <a:spcPts val="1000"/>
              </a:spcAft>
              <a:buAutoNum type="arabicPeriod"/>
            </a:pPr>
            <a:r>
              <a:rPr lang="en-US" sz="2400" dirty="0" smtClean="0">
                <a:latin typeface="Palatino" charset="0"/>
                <a:ea typeface="ＭＳ Ｐゴシック" charset="0"/>
              </a:rPr>
              <a:t>What </a:t>
            </a:r>
            <a:r>
              <a:rPr lang="en-US" sz="2400" dirty="0">
                <a:latin typeface="Palatino" charset="0"/>
                <a:ea typeface="ＭＳ Ｐゴシック" charset="0"/>
              </a:rPr>
              <a:t>color of light is transmitted? </a:t>
            </a:r>
          </a:p>
          <a:p>
            <a:pPr marL="457200" indent="-457200" eaLnBrk="1" hangingPunct="1">
              <a:spcAft>
                <a:spcPts val="1000"/>
              </a:spcAft>
              <a:buAutoNum type="arabicPeriod"/>
            </a:pPr>
            <a:r>
              <a:rPr lang="en-US" sz="2400" dirty="0" smtClean="0">
                <a:latin typeface="Palatino" charset="0"/>
                <a:ea typeface="ＭＳ Ｐゴシック" charset="0"/>
              </a:rPr>
              <a:t>What </a:t>
            </a:r>
            <a:r>
              <a:rPr lang="en-US" sz="2400" dirty="0">
                <a:latin typeface="Palatino" charset="0"/>
                <a:ea typeface="ＭＳ Ｐゴシック" charset="0"/>
              </a:rPr>
              <a:t>color of light is absorbed?</a:t>
            </a:r>
          </a:p>
        </p:txBody>
      </p:sp>
    </p:spTree>
    <p:extLst>
      <p:ext uri="{BB962C8B-B14F-4D97-AF65-F5344CB8AC3E}">
        <p14:creationId xmlns:p14="http://schemas.microsoft.com/office/powerpoint/2010/main" val="8539150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dirty="0">
                <a:latin typeface="Arial" charset="0"/>
                <a:ea typeface="ＭＳ Ｐゴシック" charset="0"/>
              </a:rPr>
              <a:t>Lesson </a:t>
            </a:r>
            <a:r>
              <a:rPr lang="en-US" dirty="0" smtClean="0">
                <a:latin typeface="Arial" charset="0"/>
                <a:ea typeface="ＭＳ Ｐゴシック" charset="0"/>
              </a:rPr>
              <a:t>113: All Aglow</a:t>
            </a:r>
            <a:endParaRPr lang="en-US" dirty="0">
              <a:latin typeface="Arial" charset="0"/>
              <a:ea typeface="ＭＳ Ｐゴシック" charset="0"/>
            </a:endParaRPr>
          </a:p>
        </p:txBody>
      </p:sp>
      <p:sp>
        <p:nvSpPr>
          <p:cNvPr id="9218" name="Rectangle 3"/>
          <p:cNvSpPr>
            <a:spLocks noGrp="1" noChangeArrowheads="1"/>
          </p:cNvSpPr>
          <p:nvPr>
            <p:ph type="body" idx="1"/>
          </p:nvPr>
        </p:nvSpPr>
        <p:spPr/>
        <p:txBody>
          <a:bodyPr/>
          <a:lstStyle/>
          <a:p>
            <a:pPr marL="0" indent="0" eaLnBrk="1" hangingPunct="1"/>
            <a:r>
              <a:rPr lang="en-US" b="1" dirty="0" smtClean="0">
                <a:latin typeface="Palatino" charset="0"/>
                <a:ea typeface="ＭＳ Ｐゴシック" charset="0"/>
              </a:rPr>
              <a:t>Light Energy</a:t>
            </a:r>
            <a:endParaRPr lang="en-US" b="1" dirty="0">
              <a:latin typeface="Palatino" charset="0"/>
              <a:ea typeface="ＭＳ Ｐゴシック" charset="0"/>
            </a:endParaRPr>
          </a:p>
        </p:txBody>
      </p:sp>
    </p:spTree>
    <p:extLst>
      <p:ext uri="{BB962C8B-B14F-4D97-AF65-F5344CB8AC3E}">
        <p14:creationId xmlns:p14="http://schemas.microsoft.com/office/powerpoint/2010/main" val="24560465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11266" name="Rectangle 3"/>
          <p:cNvSpPr>
            <a:spLocks noGrp="1" noChangeArrowheads="1"/>
          </p:cNvSpPr>
          <p:nvPr>
            <p:ph type="body" idx="1"/>
          </p:nvPr>
        </p:nvSpPr>
        <p:spPr/>
        <p:txBody>
          <a:bodyPr/>
          <a:lstStyle/>
          <a:p>
            <a:pPr marL="0" indent="0" eaLnBrk="1" hangingPunct="1">
              <a:lnSpc>
                <a:spcPct val="90000"/>
              </a:lnSpc>
            </a:pPr>
            <a:r>
              <a:rPr lang="en-US" dirty="0" smtClean="0">
                <a:latin typeface="Palatino" charset="0"/>
                <a:ea typeface="ＭＳ Ｐゴシック" charset="0"/>
              </a:rPr>
              <a:t>How </a:t>
            </a:r>
            <a:r>
              <a:rPr lang="en-US" dirty="0">
                <a:latin typeface="Palatino" charset="0"/>
                <a:ea typeface="ＭＳ Ｐゴシック" charset="0"/>
              </a:rPr>
              <a:t>does light travel to your eye? Draw a picture that shows the path of light from a light bulb to a book on a table and then to your eye</a:t>
            </a:r>
          </a:p>
        </p:txBody>
      </p:sp>
    </p:spTree>
    <p:extLst>
      <p:ext uri="{BB962C8B-B14F-4D97-AF65-F5344CB8AC3E}">
        <p14:creationId xmlns:p14="http://schemas.microsoft.com/office/powerpoint/2010/main" val="33494018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13314" name="Rectangle 3"/>
          <p:cNvSpPr>
            <a:spLocks noGrp="1" noChangeArrowheads="1"/>
          </p:cNvSpPr>
          <p:nvPr>
            <p:ph type="body" idx="1"/>
          </p:nvPr>
        </p:nvSpPr>
        <p:spPr/>
        <p:txBody>
          <a:bodyPr/>
          <a:lstStyle/>
          <a:p>
            <a:pPr marL="0" indent="0" eaLnBrk="1" hangingPunct="1"/>
            <a:r>
              <a:rPr lang="en-US" sz="2400" dirty="0" smtClean="0">
                <a:latin typeface="Palatino" charset="0"/>
                <a:ea typeface="ＭＳ Ｐゴシック" charset="0"/>
              </a:rPr>
              <a:t>How </a:t>
            </a:r>
            <a:r>
              <a:rPr lang="en-US" sz="2400" dirty="0">
                <a:latin typeface="Palatino" charset="0"/>
                <a:ea typeface="ＭＳ Ｐゴシック" charset="0"/>
              </a:rPr>
              <a:t>can you describe light shining on matter?</a:t>
            </a:r>
            <a:endParaRPr lang="en-US" dirty="0">
              <a:latin typeface="Arial" charset="0"/>
              <a:ea typeface="ＭＳ Ｐゴシック" charset="0"/>
            </a:endParaRPr>
          </a:p>
        </p:txBody>
      </p:sp>
    </p:spTree>
    <p:extLst>
      <p:ext uri="{BB962C8B-B14F-4D97-AF65-F5344CB8AC3E}">
        <p14:creationId xmlns:p14="http://schemas.microsoft.com/office/powerpoint/2010/main" val="41607814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15362" name="Rectangle 3"/>
          <p:cNvSpPr>
            <a:spLocks noGrp="1" noChangeArrowheads="1"/>
          </p:cNvSpPr>
          <p:nvPr>
            <p:ph type="body" idx="1"/>
          </p:nvPr>
        </p:nvSpPr>
        <p:spPr/>
        <p:txBody>
          <a:bodyPr/>
          <a:lstStyle/>
          <a:p>
            <a:pPr marL="457200" indent="-457200" eaLnBrk="1" hangingPunct="1">
              <a:buFontTx/>
              <a:buChar char="•"/>
            </a:pPr>
            <a:r>
              <a:rPr lang="en-US" sz="2400" dirty="0" smtClean="0">
                <a:latin typeface="Palatino" charset="0"/>
                <a:ea typeface="ＭＳ Ｐゴシック" charset="0"/>
              </a:rPr>
              <a:t>use light </a:t>
            </a:r>
            <a:r>
              <a:rPr lang="en-US" sz="2400" dirty="0">
                <a:latin typeface="Palatino" charset="0"/>
                <a:ea typeface="ＭＳ Ｐゴシック" charset="0"/>
              </a:rPr>
              <a:t>rays to indicate the path light travels from a source to an object to your eye.</a:t>
            </a:r>
          </a:p>
          <a:p>
            <a:pPr marL="457200" indent="-457200" eaLnBrk="1" hangingPunct="1">
              <a:spcAft>
                <a:spcPts val="1000"/>
              </a:spcAft>
              <a:buFontTx/>
              <a:buChar char="•"/>
            </a:pPr>
            <a:r>
              <a:rPr lang="en-US" sz="2400" dirty="0" smtClean="0">
                <a:latin typeface="Palatino" charset="0"/>
                <a:ea typeface="ＭＳ Ｐゴシック" charset="0"/>
              </a:rPr>
              <a:t>describe </a:t>
            </a:r>
            <a:r>
              <a:rPr lang="en-US" sz="2400" dirty="0">
                <a:latin typeface="Palatino" charset="0"/>
                <a:ea typeface="ＭＳ Ｐゴシック" charset="0"/>
              </a:rPr>
              <a:t>emission, reﬂection, transmission, and absorption of light.</a:t>
            </a:r>
            <a:endParaRPr lang="en-US" dirty="0">
              <a:latin typeface="Palatino" charset="0"/>
              <a:ea typeface="ＭＳ Ｐゴシック" charset="0"/>
            </a:endParaRPr>
          </a:p>
        </p:txBody>
      </p:sp>
    </p:spTree>
    <p:extLst>
      <p:ext uri="{BB962C8B-B14F-4D97-AF65-F5344CB8AC3E}">
        <p14:creationId xmlns:p14="http://schemas.microsoft.com/office/powerpoint/2010/main" val="18794714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dirty="0">
                <a:latin typeface="Arial" charset="0"/>
                <a:ea typeface="ＭＳ Ｐゴシック" charset="0"/>
              </a:rPr>
              <a:t>Prepare for the </a:t>
            </a:r>
            <a:r>
              <a:rPr lang="en-US" dirty="0" smtClean="0">
                <a:latin typeface="Arial" charset="0"/>
                <a:ea typeface="ＭＳ Ｐゴシック" charset="0"/>
              </a:rPr>
              <a:t>Activity</a:t>
            </a:r>
            <a:endParaRPr lang="en-US" dirty="0">
              <a:latin typeface="Arial" charset="0"/>
              <a:ea typeface="ＭＳ Ｐゴシック" charset="0"/>
            </a:endParaRPr>
          </a:p>
        </p:txBody>
      </p:sp>
      <p:sp>
        <p:nvSpPr>
          <p:cNvPr id="17410" name="Rectangle 3"/>
          <p:cNvSpPr>
            <a:spLocks noGrp="1" noChangeArrowheads="1"/>
          </p:cNvSpPr>
          <p:nvPr>
            <p:ph type="body" idx="1"/>
          </p:nvPr>
        </p:nvSpPr>
        <p:spPr/>
        <p:txBody>
          <a:bodyPr/>
          <a:lstStyle/>
          <a:p>
            <a:pPr marL="0" indent="0" eaLnBrk="1" hangingPunct="1"/>
            <a:r>
              <a:rPr lang="en-US" sz="2400" dirty="0">
                <a:latin typeface="Palatino" charset="0"/>
                <a:ea typeface="ＭＳ Ｐゴシック" charset="0"/>
              </a:rPr>
              <a:t>Work </a:t>
            </a:r>
            <a:r>
              <a:rPr lang="en-US" sz="2400" dirty="0" smtClean="0">
                <a:latin typeface="Palatino" charset="0"/>
                <a:ea typeface="ＭＳ Ｐゴシック" charset="0"/>
              </a:rPr>
              <a:t>in Groups of 4</a:t>
            </a:r>
            <a:endParaRPr lang="en-US" dirty="0">
              <a:latin typeface="Palatino" charset="0"/>
              <a:ea typeface="ＭＳ Ｐゴシック" charset="0"/>
            </a:endParaRPr>
          </a:p>
        </p:txBody>
      </p:sp>
    </p:spTree>
    <p:extLst>
      <p:ext uri="{BB962C8B-B14F-4D97-AF65-F5344CB8AC3E}">
        <p14:creationId xmlns:p14="http://schemas.microsoft.com/office/powerpoint/2010/main" val="19555551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19458" name="Rectangle 3"/>
          <p:cNvSpPr>
            <a:spLocks noGrp="1" noChangeArrowheads="1"/>
          </p:cNvSpPr>
          <p:nvPr>
            <p:ph type="body" idx="1"/>
          </p:nvPr>
        </p:nvSpPr>
        <p:spPr>
          <a:xfrm>
            <a:off x="1295400" y="2133600"/>
            <a:ext cx="7162800" cy="3657600"/>
          </a:xfrm>
        </p:spPr>
        <p:txBody>
          <a:bodyPr/>
          <a:lstStyle/>
          <a:p>
            <a:pPr marL="0" indent="0" eaLnBrk="1" hangingPunct="1"/>
            <a:r>
              <a:rPr lang="en-US" sz="2400" dirty="0">
                <a:latin typeface="Palatino" charset="0"/>
                <a:ea typeface="ＭＳ Ｐゴシック" charset="0"/>
              </a:rPr>
              <a:t>Light is emitted from a light source, such as the Sun or an electric light bulb. Nuclear reactions on the Sun transfer an enormous amount of energy to raise the temperature of the Sun to nearly 6000 K. The thermal energy is transferred through space to Earth </a:t>
            </a:r>
            <a:r>
              <a:rPr lang="en-US" sz="2400" dirty="0" smtClean="0">
                <a:latin typeface="Palatino" charset="0"/>
                <a:ea typeface="ＭＳ Ｐゴシック" charset="0"/>
              </a:rPr>
              <a:t>as light.</a:t>
            </a:r>
          </a:p>
          <a:p>
            <a:pPr marL="0" indent="0" eaLnBrk="1" hangingPunct="1"/>
            <a:endParaRPr lang="en-US" sz="2400" dirty="0">
              <a:latin typeface="Palatino" charset="0"/>
              <a:ea typeface="ＭＳ Ｐゴシック" charset="0"/>
            </a:endParaRPr>
          </a:p>
          <a:p>
            <a:pPr marL="0" indent="0" eaLnBrk="1" hangingPunct="1"/>
            <a:r>
              <a:rPr lang="en-US" sz="2400" dirty="0">
                <a:latin typeface="Palatino" charset="0"/>
                <a:ea typeface="ＭＳ Ｐゴシック" charset="0"/>
              </a:rPr>
              <a:t>Other hot objects transfer energy as light, such as the thin piece of tungsten wire in a light bulb.</a:t>
            </a:r>
          </a:p>
          <a:p>
            <a:pPr marL="0" indent="0" eaLnBrk="1" hangingPunct="1"/>
            <a:endParaRPr lang="en-US" sz="2400" dirty="0">
              <a:latin typeface="Palatino" charset="0"/>
              <a:ea typeface="ＭＳ Ｐゴシック" charset="0"/>
            </a:endParaRPr>
          </a:p>
          <a:p>
            <a:pPr marL="0" indent="0" eaLnBrk="1" hangingPunct="1"/>
            <a:endParaRPr lang="en-US" sz="2400" dirty="0">
              <a:latin typeface="Palatino" charset="0"/>
              <a:ea typeface="ＭＳ Ｐゴシック" charset="0"/>
            </a:endParaRPr>
          </a:p>
        </p:txBody>
      </p:sp>
    </p:spTree>
    <p:extLst>
      <p:ext uri="{BB962C8B-B14F-4D97-AF65-F5344CB8AC3E}">
        <p14:creationId xmlns:p14="http://schemas.microsoft.com/office/powerpoint/2010/main" val="31733164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a:latin typeface="Palatino" charset="0"/>
                <a:ea typeface="ＭＳ Ｐゴシック" charset="0"/>
              </a:rPr>
              <a:t>It is not possible to see light as it travels through space. It is only possible to detect light when it strikes an object. </a:t>
            </a:r>
            <a:endParaRPr lang="en-US" sz="2400" dirty="0" smtClean="0">
              <a:latin typeface="Palatino" charset="0"/>
              <a:ea typeface="ＭＳ Ｐゴシック" charset="0"/>
            </a:endParaRPr>
          </a:p>
          <a:p>
            <a:pPr marL="0" indent="0" eaLnBrk="1" hangingPunct="1"/>
            <a:endParaRPr lang="en-US" sz="2400" dirty="0">
              <a:latin typeface="Palatino" charset="0"/>
              <a:ea typeface="ＭＳ Ｐゴシック" charset="0"/>
            </a:endParaRPr>
          </a:p>
          <a:p>
            <a:pPr marL="0" indent="0" eaLnBrk="1" hangingPunct="1"/>
            <a:r>
              <a:rPr lang="en-US" sz="2400" dirty="0" smtClean="0">
                <a:latin typeface="Palatino" charset="0"/>
                <a:ea typeface="ＭＳ Ｐゴシック" charset="0"/>
              </a:rPr>
              <a:t>The path of light is commonly called a light ray. It is typical </a:t>
            </a:r>
            <a:r>
              <a:rPr lang="en-US" sz="2400" dirty="0">
                <a:latin typeface="Palatino" charset="0"/>
                <a:ea typeface="ＭＳ Ｐゴシック" charset="0"/>
              </a:rPr>
              <a:t>to use straight lines to indicate the path of the light. </a:t>
            </a:r>
            <a:endParaRPr lang="en-US" sz="2400" dirty="0" smtClean="0">
              <a:latin typeface="Palatino" charset="0"/>
              <a:ea typeface="ＭＳ Ｐゴシック" charset="0"/>
            </a:endParaRPr>
          </a:p>
          <a:p>
            <a:pPr marL="0" indent="0" eaLnBrk="1" hangingPunct="1"/>
            <a:endParaRPr lang="en-US" sz="2400" dirty="0">
              <a:latin typeface="Palatino" charset="0"/>
              <a:ea typeface="ＭＳ Ｐゴシック" charset="0"/>
            </a:endParaRPr>
          </a:p>
          <a:p>
            <a:pPr marL="0" indent="0" eaLnBrk="1" hangingPunct="1"/>
            <a:endParaRPr lang="en-US" sz="2400" dirty="0">
              <a:latin typeface="Palatino" charset="0"/>
              <a:ea typeface="ＭＳ Ｐゴシック" charset="0"/>
            </a:endParaRPr>
          </a:p>
        </p:txBody>
      </p:sp>
    </p:spTree>
    <p:extLst>
      <p:ext uri="{BB962C8B-B14F-4D97-AF65-F5344CB8AC3E}">
        <p14:creationId xmlns:p14="http://schemas.microsoft.com/office/powerpoint/2010/main" val="38653735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057400"/>
            <a:ext cx="7239000" cy="3886200"/>
          </a:xfrm>
        </p:spPr>
        <p:txBody>
          <a:bodyPr/>
          <a:lstStyle/>
          <a:p>
            <a:pPr marL="0" indent="0" eaLnBrk="1" hangingPunct="1"/>
            <a:r>
              <a:rPr lang="en-US" sz="2400" dirty="0" smtClean="0">
                <a:latin typeface="Palatino" charset="0"/>
                <a:ea typeface="ＭＳ Ｐゴシック" charset="0"/>
              </a:rPr>
              <a:t>White </a:t>
            </a:r>
            <a:r>
              <a:rPr lang="en-US" sz="2400" dirty="0">
                <a:latin typeface="Palatino" charset="0"/>
                <a:ea typeface="ＭＳ Ｐゴシック" charset="0"/>
              </a:rPr>
              <a:t>light is a mixture of colors. When white light passes through a prism or a water droplet in the sky, the white light spreads out into a rainbow of colors. The colors are always in the same sequence: red, orange, yellow, green, blue, and </a:t>
            </a:r>
            <a:r>
              <a:rPr lang="en-US" sz="2400" dirty="0" smtClean="0">
                <a:latin typeface="Palatino" charset="0"/>
                <a:ea typeface="ＭＳ Ｐゴシック" charset="0"/>
              </a:rPr>
              <a:t>violet.</a:t>
            </a:r>
          </a:p>
          <a:p>
            <a:pPr marL="0" indent="0" eaLnBrk="1" hangingPunct="1"/>
            <a:endParaRPr lang="en-US" sz="2400" dirty="0">
              <a:solidFill>
                <a:srgbClr val="FF0000"/>
              </a:solidFill>
              <a:latin typeface="Palatino" charset="0"/>
              <a:ea typeface="ＭＳ Ｐゴシック" charset="0"/>
            </a:endParaRPr>
          </a:p>
        </p:txBody>
      </p:sp>
      <p:pic>
        <p:nvPicPr>
          <p:cNvPr id="2" name="Picture 1" descr="ua22_0070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3704" y="4263169"/>
            <a:ext cx="5340893" cy="1570851"/>
          </a:xfrm>
          <a:prstGeom prst="rect">
            <a:avLst/>
          </a:prstGeom>
        </p:spPr>
      </p:pic>
    </p:spTree>
    <p:extLst>
      <p:ext uri="{BB962C8B-B14F-4D97-AF65-F5344CB8AC3E}">
        <p14:creationId xmlns:p14="http://schemas.microsoft.com/office/powerpoint/2010/main" val="36982657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TotalTime>
  <Words>514</Words>
  <Application>Microsoft Macintosh PowerPoint</Application>
  <PresentationFormat>On-screen Show (4:3)</PresentationFormat>
  <Paragraphs>62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 Presentation</vt:lpstr>
      <vt:lpstr>Living By Chemistry SECOND EDITION</vt:lpstr>
      <vt:lpstr>Lesson 113: All Aglow</vt:lpstr>
      <vt:lpstr>ChemCatalyst</vt:lpstr>
      <vt:lpstr>Key Question</vt:lpstr>
      <vt:lpstr>You will be able to:</vt:lpstr>
      <vt:lpstr>Prepare for the Activity</vt:lpstr>
      <vt:lpstr>Discussion Notes</vt:lpstr>
      <vt:lpstr>Discussion Notes (cont.)</vt:lpstr>
      <vt:lpstr>Discussion Notes (cont.)</vt:lpstr>
      <vt:lpstr>Discussion Notes (cont.)</vt:lpstr>
      <vt:lpstr>Discussion Notes (cont.)</vt:lpstr>
      <vt:lpstr>Discussion Notes (cont.)</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By Chemistry</dc:title>
  <dc:creator>Matthew Belford</dc:creator>
  <cp:lastModifiedBy>Jeffrey Dowling</cp:lastModifiedBy>
  <cp:revision>10</cp:revision>
  <dcterms:created xsi:type="dcterms:W3CDTF">2014-12-05T23:07:58Z</dcterms:created>
  <dcterms:modified xsi:type="dcterms:W3CDTF">2015-06-11T20:42:03Z</dcterms:modified>
</cp:coreProperties>
</file>