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65102-C260-284E-A94D-3CCA2894ED43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3B4AE-3258-F247-9AC2-9C2A98E8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AB91C-67FD-C543-99C1-FAAFD89F3364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5B24D6-E8A0-8F48-8438-802BE541D440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8A145C-4C11-1C4A-A319-FEE69308FF85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F6AC1F-F517-3647-BC46-580785850C3C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D835B-CEE5-3C47-A96A-FF7671F74F3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A7508-51F9-6145-8BF6-9C9B81317C7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3409AD-6C91-2149-B78F-D1B0F49C3D6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2A054D-F511-EE42-8786-E8FE0FA483F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B155A-D65B-644B-B4D7-2BC06B450CD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E7753F-4DA5-1547-BF24-00DDF8BC5836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2D528-FC24-BE44-83D6-A1CADA839C8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2D0E39-7C7D-DF48-97F2-2540838D463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4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847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70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37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90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9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6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7522" name="Text Box 10"/>
          <p:cNvSpPr txBox="1">
            <a:spLocks noChangeArrowheads="1"/>
          </p:cNvSpPr>
          <p:nvPr/>
        </p:nvSpPr>
        <p:spPr bwMode="auto">
          <a:xfrm>
            <a:off x="1371600" y="2089150"/>
            <a:ext cx="6629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When an electrochemical cell is generating electricity, the total overall voltage can be calculated by finding the difference between the potentials of the two half reactions.</a:t>
            </a:r>
            <a:endParaRPr lang="en-US" b="1" baseline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0104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use a redox reaction as an energy source?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An electrochemical cell converts chemical energy to electrical energy.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farther apart two metals are on the activity series, the more energy will be released when they participate in a redox reaction.</a:t>
            </a:r>
            <a:endParaRPr lang="en-US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5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010400" cy="40386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electrons generated in an electrochemical cell move through the external circuit from the metal that is being oxidized (the more active metal) to the electrode where reduction is occurring.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voltage of an electrochemical cell is a measure of that cell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potential to produce electrical energy.</a:t>
            </a:r>
          </a:p>
          <a:p>
            <a:pPr marL="457200" lvl="1" indent="-342900" eaLnBrk="1" hangingPunct="1"/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Draw an electrochemical cell that uses magnesium and copper. Label the parts.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being oxidized? What is being reduced? Label each beaker with its half reaction.</a:t>
            </a:r>
          </a:p>
        </p:txBody>
      </p:sp>
    </p:spTree>
    <p:extLst>
      <p:ext uri="{BB962C8B-B14F-4D97-AF65-F5344CB8AC3E}">
        <p14:creationId xmlns:p14="http://schemas.microsoft.com/office/powerpoint/2010/main" val="281173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112: Current Events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Electrochemical Cell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9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3810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table shows the oxidation half of some oxidation-reduction reactions. Suppose you want to set up an oxidation-reduction reaction. Which pairing of metal and metal ion do you think will result in the greatest energy release?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Explain your reasoning.</a:t>
            </a: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15085" name="Group 45"/>
          <p:cNvGraphicFramePr>
            <a:graphicFrameLocks noGrp="1"/>
          </p:cNvGraphicFramePr>
          <p:nvPr/>
        </p:nvGraphicFramePr>
        <p:xfrm>
          <a:off x="4953000" y="1752600"/>
          <a:ext cx="3429000" cy="40640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Oxidation half reactions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sodium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Na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magnesium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Mg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Mg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 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aluminum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  Al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3+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+ 3e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zinc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Zn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Zn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iron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Fe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Pb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Pb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copper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Cu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silver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Ag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Ag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Au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21" name="Text Box 54"/>
          <p:cNvSpPr txBox="1">
            <a:spLocks noChangeArrowheads="1"/>
          </p:cNvSpPr>
          <p:nvPr/>
        </p:nvSpPr>
        <p:spPr bwMode="auto">
          <a:xfrm>
            <a:off x="4876800" y="1371600"/>
            <a:ext cx="358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baseline="0">
                <a:solidFill>
                  <a:srgbClr val="000000"/>
                </a:solidFill>
              </a:rPr>
              <a:t>Activity Series</a:t>
            </a:r>
            <a:endParaRPr lang="en-US" sz="1400" b="1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5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use a redox reaction as an energy source?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8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an electrochemical cell and how it works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write half reactions for possible electrochemical half cells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an activity series to help design electrochemical cells</a:t>
            </a:r>
          </a:p>
        </p:txBody>
      </p:sp>
    </p:spTree>
    <p:extLst>
      <p:ext uri="{BB962C8B-B14F-4D97-AF65-F5344CB8AC3E}">
        <p14:creationId xmlns:p14="http://schemas.microsoft.com/office/powerpoint/2010/main" val="392433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Use surgical gloves when handling the salt bridge.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9" descr="LBCTG_FIR_ 992_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114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3733800" cy="38862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Whenever there is chemical change, there is also some sort of energy transfer.</a:t>
            </a:r>
          </a:p>
          <a:p>
            <a:pPr marL="0" indent="0" eaLnBrk="1" hangingPunct="1">
              <a:spcAft>
                <a:spcPts val="1000"/>
              </a:spcAft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An electrochemical cell creates electrical energy from chemical energy.</a:t>
            </a:r>
            <a:endParaRPr lang="en-US" sz="3200" b="1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3048000" cy="38862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>
                <a:latin typeface="Palatino" charset="0"/>
                <a:ea typeface="ＭＳ Ｐゴシック" charset="0"/>
              </a:rPr>
              <a:t>Different pairs of metals will produce different amounts of energy.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5335" name="Group 55"/>
          <p:cNvGraphicFramePr>
            <a:graphicFrameLocks noGrp="1"/>
          </p:cNvGraphicFramePr>
          <p:nvPr/>
        </p:nvGraphicFramePr>
        <p:xfrm>
          <a:off x="4191000" y="2032000"/>
          <a:ext cx="3429000" cy="4175131"/>
        </p:xfrm>
        <a:graphic>
          <a:graphicData uri="http://schemas.openxmlformats.org/drawingml/2006/table">
            <a:tbl>
              <a:tblPr/>
              <a:tblGrid>
                <a:gridCol w="1447800"/>
                <a:gridCol w="1981200"/>
              </a:tblGrid>
              <a:tr h="51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Activity Series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Oxidation half reactions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sodium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Na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magnesium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Mg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Mg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 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aluminum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  Al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3+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+ 3e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zinc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Zn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Zn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iron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Fe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lead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Pb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Pb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copper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Cu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silver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Ag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Ag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gold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Au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–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3462" name="AutoShape 40"/>
          <p:cNvCxnSpPr>
            <a:cxnSpLocks noChangeShapeType="1"/>
          </p:cNvCxnSpPr>
          <p:nvPr/>
        </p:nvCxnSpPr>
        <p:spPr bwMode="auto">
          <a:xfrm rot="10800000" flipH="1">
            <a:off x="4191000" y="3200400"/>
            <a:ext cx="1588" cy="2438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463" name="AutoShape 42"/>
          <p:cNvCxnSpPr>
            <a:cxnSpLocks noChangeShapeType="1"/>
          </p:cNvCxnSpPr>
          <p:nvPr/>
        </p:nvCxnSpPr>
        <p:spPr bwMode="auto">
          <a:xfrm>
            <a:off x="7620000" y="4394200"/>
            <a:ext cx="1588" cy="4064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464" name="Text Box 43"/>
          <p:cNvSpPr txBox="1">
            <a:spLocks noChangeArrowheads="1"/>
          </p:cNvSpPr>
          <p:nvPr/>
        </p:nvSpPr>
        <p:spPr bwMode="auto">
          <a:xfrm>
            <a:off x="7543800" y="3932238"/>
            <a:ext cx="1295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Fe and Pb</a:t>
            </a:r>
            <a:r>
              <a:rPr lang="en-US" sz="1200" baseline="30000">
                <a:solidFill>
                  <a:srgbClr val="000000"/>
                </a:solidFill>
              </a:rPr>
              <a:t>2+</a:t>
            </a:r>
            <a:r>
              <a:rPr lang="en-US" sz="1200" baseline="0">
                <a:solidFill>
                  <a:srgbClr val="000000"/>
                </a:solidFill>
              </a:rPr>
              <a:t> Small energy release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5" name="Text Box 44"/>
          <p:cNvSpPr txBox="1">
            <a:spLocks noChangeArrowheads="1"/>
          </p:cNvSpPr>
          <p:nvPr/>
        </p:nvSpPr>
        <p:spPr bwMode="auto">
          <a:xfrm>
            <a:off x="2819400" y="4770438"/>
            <a:ext cx="1295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Mg and Ag</a:t>
            </a:r>
            <a:r>
              <a:rPr lang="en-US" sz="1200" baseline="30000">
                <a:solidFill>
                  <a:srgbClr val="000000"/>
                </a:solidFill>
              </a:rPr>
              <a:t>+</a:t>
            </a:r>
            <a:r>
              <a:rPr lang="en-US" sz="1200" baseline="0">
                <a:solidFill>
                  <a:srgbClr val="000000"/>
                </a:solidFill>
              </a:rPr>
              <a:t> Large energy release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Electrochemical cells are used in batteries. </a:t>
            </a:r>
          </a:p>
          <a:p>
            <a:pPr marL="0" indent="0" eaLnBrk="1" hangingPunct="1"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The potential energy of an electrochemical cell is expressed in volts.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7365" name="Group 37"/>
          <p:cNvGraphicFramePr>
            <a:graphicFrameLocks noGrp="1"/>
          </p:cNvGraphicFramePr>
          <p:nvPr/>
        </p:nvGraphicFramePr>
        <p:xfrm>
          <a:off x="2133600" y="3962400"/>
          <a:ext cx="4800600" cy="2209800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Reduction Reaction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Half-Cell Potential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15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Li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–3.05 volts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Mg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–2.37 volts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Zn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Zn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–0.76 volt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Cu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0.34 volt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Ag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e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 Ag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0.80 volt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98" name="Text Box 38"/>
          <p:cNvSpPr txBox="1">
            <a:spLocks noChangeArrowheads="1"/>
          </p:cNvSpPr>
          <p:nvPr/>
        </p:nvSpPr>
        <p:spPr bwMode="auto">
          <a:xfrm>
            <a:off x="2362200" y="3429000"/>
            <a:ext cx="4267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baseline="0">
                <a:solidFill>
                  <a:srgbClr val="000000"/>
                </a:solidFill>
              </a:rPr>
              <a:t>Standard Reduction Potentials at 25°C,               1 atm, and 1 M Ion Concentration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7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Macintosh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112: Current Events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112: Current Events</dc:title>
  <dc:creator>Matthew Belford</dc:creator>
  <cp:lastModifiedBy>Jeffrey Dowling</cp:lastModifiedBy>
  <cp:revision>4</cp:revision>
  <dcterms:created xsi:type="dcterms:W3CDTF">2014-12-05T23:09:15Z</dcterms:created>
  <dcterms:modified xsi:type="dcterms:W3CDTF">2015-06-01T18:23:37Z</dcterms:modified>
</cp:coreProperties>
</file>