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52512-7AC9-CF4E-A285-586C649DB975}" type="datetimeFigureOut">
              <a:rPr lang="en-US" smtClean="0"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09CC5-85A5-6041-B366-CD7DB1855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4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825899-8D84-7B48-B018-AA9299992563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4B392E-9B80-7C4A-9495-9C1CBB5CE19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9C35C6-0B8C-664E-A4C2-CB9F7A76A981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431D24-BDA7-8A44-BFE0-6C09054B069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9D25BE-ED0E-4049-9D6B-EB46697161F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AB9610-954E-3A4A-AC4C-B77592D233E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D9C813-370F-BF4E-A034-3F41CF7C0B6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EF80F6-7414-394B-83F9-6D3E73820D4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CF2591-55AF-B040-A2E6-B0D213B9AD9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5DB13C-CE66-3247-9620-6510DB86D027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8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4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19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6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8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49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41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35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76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0104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</a:rPr>
              <a:t>Which metal atoms are most easily oxidized?</a:t>
            </a:r>
          </a:p>
          <a:p>
            <a:pPr marL="457200" lvl="1" indent="-342900" eaLnBrk="1" hangingPunct="1"/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</a:rPr>
              <a:t>Some metals give up their electrons more easily than others. These metals are more easily oxidized and thus more active.</a:t>
            </a:r>
          </a:p>
          <a:p>
            <a:pPr marL="457200" lvl="1" indent="-342900" eaLnBrk="1" hangingPunct="1"/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</a:rPr>
              <a:t>By combining metals and metal salts, you can determine experimentally the activity of metals in relation to one another.</a:t>
            </a:r>
          </a:p>
          <a:p>
            <a:pPr marL="457200" lvl="1" indent="-342900" eaLnBrk="1" hangingPunct="1"/>
            <a:r>
              <a:rPr lang="en-US" sz="2400">
                <a:solidFill>
                  <a:srgbClr val="000000"/>
                </a:solidFill>
                <a:latin typeface="Palatino" charset="0"/>
                <a:ea typeface="ＭＳ Ｐゴシック" charset="0"/>
              </a:rPr>
              <a:t>The least active metals are considered more stable because they do not give up their electrons readily.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9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If silver does not react with magnesium, zinc, or copper nitrate, where does it belong in the activity series you created in class? Explain your thinking.</a:t>
            </a:r>
          </a:p>
          <a:p>
            <a:pPr marL="533400" indent="-533400" eaLnBrk="1" hangingPunct="1">
              <a:spcAft>
                <a:spcPts val="1000"/>
              </a:spcAft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Name three things you know about silver based on its placement in the list.</a:t>
            </a:r>
          </a:p>
        </p:txBody>
      </p:sp>
    </p:spTree>
    <p:extLst>
      <p:ext uri="{BB962C8B-B14F-4D97-AF65-F5344CB8AC3E}">
        <p14:creationId xmlns:p14="http://schemas.microsoft.com/office/powerpoint/2010/main" val="230730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111: The Active Life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Activity of Metals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5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Under standard conditions, one of these reactions will occur and the other will not.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FeSO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CuSO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aq)</a:t>
            </a:r>
            <a:r>
              <a:rPr lang="en-US" sz="2400">
                <a:latin typeface="Palatino" charset="0"/>
                <a:ea typeface="ＭＳ Ｐゴシック" charset="0"/>
              </a:rPr>
              <a:t> + Fe(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CuSO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 + Fe(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Cu(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FeSO</a:t>
            </a:r>
            <a:r>
              <a:rPr lang="en-US" sz="2400" baseline="-25000">
                <a:latin typeface="Palatino" charset="0"/>
                <a:ea typeface="ＭＳ Ｐゴシック" charset="0"/>
              </a:rPr>
              <a:t>4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aq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Write the net ionic equations.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Which substance is oxidized and which is reduced in each reaction?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can you find out which reaction will take place? Explain your reasoning.</a:t>
            </a:r>
            <a:endParaRPr lang="en-US" sz="32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metal atoms are most easily oxidized?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4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compare the relative activity of various metals and explain why some metals displace others in reactions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predict the outcome of reactions between metals and metal salts by using an activity series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spcAft>
                <a:spcPts val="1000"/>
              </a:spcAft>
            </a:pP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4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1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In a single exchange reaction, one metal replaces another in a compound.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65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8100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Combining aqueous metal salts with metals enables us to determine which metals are most easily oxidized and therefore most active. 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can place metals in order of the ease of oxidation, creating an activity series.</a:t>
            </a:r>
            <a:r>
              <a:rPr lang="en-US" sz="2400" b="1">
                <a:latin typeface="Arial" charset="0"/>
                <a:ea typeface="ＭＳ Ｐゴシック" charset="0"/>
              </a:rPr>
              <a:t>  </a:t>
            </a: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spcAft>
                <a:spcPts val="1000"/>
              </a:spcAft>
            </a:pPr>
            <a:r>
              <a:rPr lang="en-US" sz="2400" b="1">
                <a:latin typeface="Arial" charset="0"/>
                <a:ea typeface="ＭＳ Ｐゴシック" charset="0"/>
              </a:rPr>
              <a:t>Activity series: </a:t>
            </a:r>
            <a:r>
              <a:rPr lang="en-US" sz="2400">
                <a:latin typeface="Arial" charset="0"/>
                <a:ea typeface="ＭＳ Ｐゴシック" charset="0"/>
              </a:rPr>
              <a:t>A table listing metals in order of their ease of oxidation.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47" name="AutoShape 5"/>
          <p:cNvSpPr>
            <a:spLocks noChangeArrowheads="1"/>
          </p:cNvSpPr>
          <p:nvPr/>
        </p:nvSpPr>
        <p:spPr bwMode="auto">
          <a:xfrm>
            <a:off x="1143000" y="4876800"/>
            <a:ext cx="70866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1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4994" name="Text Box 4"/>
          <p:cNvSpPr txBox="1">
            <a:spLocks noChangeArrowheads="1"/>
          </p:cNvSpPr>
          <p:nvPr/>
        </p:nvSpPr>
        <p:spPr bwMode="auto">
          <a:xfrm>
            <a:off x="2133600" y="2311400"/>
            <a:ext cx="1447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Potassium Barium Calcium Sodium Magnesium Aluminum Zinc Chromium Iron</a:t>
            </a:r>
            <a:br>
              <a:rPr lang="en-US" sz="1800" baseline="0">
                <a:solidFill>
                  <a:srgbClr val="000000"/>
                </a:solidFill>
                <a:latin typeface="Palatino" charset="0"/>
              </a:rPr>
            </a:b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Nickel</a:t>
            </a:r>
            <a:br>
              <a:rPr lang="en-US" sz="1800" baseline="0">
                <a:solidFill>
                  <a:srgbClr val="000000"/>
                </a:solidFill>
                <a:latin typeface="Palatino" charset="0"/>
              </a:rPr>
            </a:b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Copper</a:t>
            </a:r>
            <a:br>
              <a:rPr lang="en-US" sz="1800" baseline="0">
                <a:solidFill>
                  <a:srgbClr val="000000"/>
                </a:solidFill>
                <a:latin typeface="Palatino" charset="0"/>
              </a:rPr>
            </a:b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Silver Mercury</a:t>
            </a:r>
            <a:br>
              <a:rPr lang="en-US" sz="1800" baseline="0">
                <a:solidFill>
                  <a:srgbClr val="000000"/>
                </a:solidFill>
                <a:latin typeface="Palatino" charset="0"/>
              </a:rPr>
            </a:b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Gold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4995" name="Text Box 5"/>
          <p:cNvSpPr txBox="1">
            <a:spLocks noChangeArrowheads="1"/>
          </p:cNvSpPr>
          <p:nvPr/>
        </p:nvSpPr>
        <p:spPr bwMode="auto">
          <a:xfrm>
            <a:off x="4724400" y="26352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More active Easily oxidized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4996" name="Rectangle 6"/>
          <p:cNvSpPr>
            <a:spLocks noChangeArrowheads="1"/>
          </p:cNvSpPr>
          <p:nvPr/>
        </p:nvSpPr>
        <p:spPr bwMode="auto">
          <a:xfrm>
            <a:off x="4648200" y="2514600"/>
            <a:ext cx="1905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7" name="Rectangle 7"/>
          <p:cNvSpPr>
            <a:spLocks noChangeArrowheads="1"/>
          </p:cNvSpPr>
          <p:nvPr/>
        </p:nvSpPr>
        <p:spPr bwMode="auto">
          <a:xfrm>
            <a:off x="4724400" y="5410200"/>
            <a:ext cx="1905000" cy="73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8" name="Line 8"/>
          <p:cNvSpPr>
            <a:spLocks noChangeShapeType="1"/>
          </p:cNvSpPr>
          <p:nvPr/>
        </p:nvSpPr>
        <p:spPr bwMode="auto">
          <a:xfrm>
            <a:off x="3810000" y="2438400"/>
            <a:ext cx="0" cy="36576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9" name="Text Box 9"/>
          <p:cNvSpPr txBox="1">
            <a:spLocks noChangeArrowheads="1"/>
          </p:cNvSpPr>
          <p:nvPr/>
        </p:nvSpPr>
        <p:spPr bwMode="auto">
          <a:xfrm>
            <a:off x="4800600" y="5440363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Less active Easily reduced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5000" name="Text Box 10"/>
          <p:cNvSpPr txBox="1">
            <a:spLocks noChangeArrowheads="1"/>
          </p:cNvSpPr>
          <p:nvPr/>
        </p:nvSpPr>
        <p:spPr bwMode="auto">
          <a:xfrm>
            <a:off x="2209800" y="1919288"/>
            <a:ext cx="434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="1" baseline="0">
                <a:solidFill>
                  <a:srgbClr val="000000"/>
                </a:solidFill>
                <a:latin typeface="Palatino" charset="0"/>
              </a:rPr>
              <a:t>Activity Series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05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Macintosh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111: The Active Life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111: The Active Life</dc:title>
  <dc:creator>Matthew Belford</dc:creator>
  <cp:lastModifiedBy>Jeffrey Dowling</cp:lastModifiedBy>
  <cp:revision>4</cp:revision>
  <dcterms:created xsi:type="dcterms:W3CDTF">2014-12-05T23:09:00Z</dcterms:created>
  <dcterms:modified xsi:type="dcterms:W3CDTF">2015-06-01T18:23:16Z</dcterms:modified>
</cp:coreProperties>
</file>