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8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733B3-D3B5-9E42-B806-BCDC0B29435A}" type="datetimeFigureOut">
              <a:rPr lang="en-US" smtClean="0"/>
              <a:t>6/1/15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D4395-1855-0340-9C05-C9F23951D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40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4EBD18-4D4A-994D-BFB4-069F25BCAD8D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7484E6-BE9E-6942-9A2E-20197C476A04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B751DA-482F-634A-B66B-206AC046E358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9DBC25-A55D-B94C-B920-D11E535F3A3C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18C23BA-ABE5-724A-8E17-7899B1B3B379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07AE846-3C19-1646-AF94-FC7884CDEDEB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A15BD6-2E77-BC41-9E5E-DD93BB04C77A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986D3E-F4A4-374E-8CBF-C7E097302B32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ED39D2-341C-F144-BFB7-71027A7B1490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3D0255-7355-CB47-B9AA-DB97B4EC4A6B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F31B8A-89F8-5943-9424-B07DEE58EF7B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3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1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681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6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9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848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206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033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0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391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E16E23"/>
                </a:solidFill>
                <a:ea typeface="ＭＳ Ｐゴシック" charset="0"/>
              </a:rPr>
              <a:t>Unit 5: FIRE</a:t>
            </a:r>
          </a:p>
          <a:p>
            <a:pPr marL="0" indent="0" eaLnBrk="1" hangingPunct="1"/>
            <a:r>
              <a:rPr lang="en-US" sz="2400" dirty="0">
                <a:solidFill>
                  <a:srgbClr val="E16E23"/>
                </a:solidFill>
                <a:ea typeface="ＭＳ Ｐゴシック" charset="0"/>
              </a:rPr>
              <a:t>Energy, Thermodynamics, and Oxidation-Reduction</a:t>
            </a:r>
            <a:endParaRPr lang="en-US" sz="24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001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162800" cy="41148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happens to electrons during oxidation?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Reduction is a chemical process that involves gaining electrons from the atoms (or ions) of another substance.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Oxidation and reduction are complementary activities—they must occur together.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530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Liquid bromine, Br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, is added to a solution of potassium iodide, KI, forming potassium bromide, KBr, and iodine, I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. What is oxidized and what is reduced? Show your work or give your reasoning.</a:t>
            </a:r>
          </a:p>
        </p:txBody>
      </p:sp>
    </p:spTree>
    <p:extLst>
      <p:ext uri="{BB962C8B-B14F-4D97-AF65-F5344CB8AC3E}">
        <p14:creationId xmlns:p14="http://schemas.microsoft.com/office/powerpoint/2010/main" val="4075195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110: Electron Cravings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solidFill>
                  <a:srgbClr val="000000"/>
                </a:solidFill>
                <a:latin typeface="Palatino" charset="0"/>
                <a:ea typeface="ＭＳ Ｐゴシック" charset="0"/>
              </a:rPr>
              <a:t>Oxidation-Reduction</a:t>
            </a: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528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These reactions are both considered oxidation reactions.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	2Ca(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 + O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g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 </a:t>
            </a:r>
            <a:r>
              <a:rPr lang="en-US" sz="2400">
                <a:latin typeface="Palatino" charset="0"/>
                <a:ea typeface="ＭＳ Ｐゴシック" charset="0"/>
              </a:rPr>
              <a:t>2CaO(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 2Fe(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 + 3CuSO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 </a:t>
            </a:r>
            <a:r>
              <a:rPr lang="en-US" sz="2400">
                <a:latin typeface="Palatino" charset="0"/>
                <a:ea typeface="ＭＳ Ｐゴシック" charset="0"/>
              </a:rPr>
              <a:t>3Cu(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 + Fe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(SO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What makes both reactions oxidation reactions?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Examine each reaction and determine where electrons are being lost and where electrons are being gained. How many electrons are transferred?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129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happens to electrons during oxidation?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826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define reduction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oxidation and reduction in terms of electron exchange</a:t>
            </a:r>
          </a:p>
          <a:p>
            <a:pPr marL="457200" indent="-457200" eaLnBrk="1" hangingPunct="1">
              <a:spcAft>
                <a:spcPts val="1000"/>
              </a:spcAft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write net ionic equations</a:t>
            </a:r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>
              <a:spcAft>
                <a:spcPts val="1000"/>
              </a:spcAft>
            </a:pPr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897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Classwork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879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Every time a substance loses electrons, another substance gains electrons.</a:t>
            </a:r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Reduction: </a:t>
            </a:r>
            <a:r>
              <a:rPr lang="en-US" sz="2400">
                <a:latin typeface="Arial" charset="0"/>
                <a:ea typeface="ＭＳ Ｐゴシック" charset="0"/>
              </a:rPr>
              <a:t>The process of gaining electrons during a chemical reaction. Reduction is always accompanied by oxidation.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Redox: </a:t>
            </a:r>
            <a:r>
              <a:rPr lang="en-US" sz="2400">
                <a:latin typeface="Arial" charset="0"/>
                <a:ea typeface="ＭＳ Ｐゴシック" charset="0"/>
              </a:rPr>
              <a:t>A short name given to oxidation-reduction reactions.</a:t>
            </a:r>
            <a:endParaRPr lang="en-US" sz="2400">
              <a:latin typeface="Palatino" charset="0"/>
              <a:ea typeface="ＭＳ Ｐゴシック" charset="0"/>
            </a:endParaRPr>
          </a:p>
        </p:txBody>
      </p:sp>
      <p:sp>
        <p:nvSpPr>
          <p:cNvPr id="60419" name="AutoShape 6"/>
          <p:cNvSpPr>
            <a:spLocks noChangeArrowheads="1"/>
          </p:cNvSpPr>
          <p:nvPr/>
        </p:nvSpPr>
        <p:spPr bwMode="auto">
          <a:xfrm>
            <a:off x="1219200" y="3200400"/>
            <a:ext cx="7086600" cy="1219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20" name="AutoShape 7"/>
          <p:cNvSpPr>
            <a:spLocks noChangeArrowheads="1"/>
          </p:cNvSpPr>
          <p:nvPr/>
        </p:nvSpPr>
        <p:spPr bwMode="auto">
          <a:xfrm>
            <a:off x="1219200" y="4648200"/>
            <a:ext cx="7086600" cy="990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949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838200"/>
            <a:ext cx="7391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752600"/>
            <a:ext cx="6934200" cy="4343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If you write the net ionic equation, it is easier to see the electron transfers.</a:t>
            </a:r>
            <a:endParaRPr lang="en-US" b="1">
              <a:latin typeface="Arial" charset="0"/>
              <a:ea typeface="ＭＳ Ｐゴシック" charset="0"/>
            </a:endParaRPr>
          </a:p>
          <a:p>
            <a:pPr marL="0" indent="0" eaLnBrk="1" hangingPunct="1">
              <a:spcAft>
                <a:spcPts val="1000"/>
              </a:spcAft>
            </a:pPr>
            <a:endParaRPr lang="en-US" b="1">
              <a:latin typeface="Palatino" charset="0"/>
              <a:ea typeface="ＭＳ Ｐゴシック" charset="0"/>
            </a:endParaRPr>
          </a:p>
        </p:txBody>
      </p:sp>
      <p:pic>
        <p:nvPicPr>
          <p:cNvPr id="62467" name="Picture 18" descr="LBCTG_FIR_ 992_11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87" t="33963" r="42168" b="49544"/>
          <a:stretch>
            <a:fillRect/>
          </a:stretch>
        </p:blipFill>
        <p:spPr bwMode="auto">
          <a:xfrm>
            <a:off x="2819400" y="3733800"/>
            <a:ext cx="31242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8" name="Text Box 19"/>
          <p:cNvSpPr txBox="1">
            <a:spLocks noChangeArrowheads="1"/>
          </p:cNvSpPr>
          <p:nvPr/>
        </p:nvSpPr>
        <p:spPr bwMode="auto">
          <a:xfrm>
            <a:off x="381000" y="2743200"/>
            <a:ext cx="8458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Mg(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s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 + Cu</a:t>
            </a:r>
            <a:r>
              <a:rPr lang="en-US" baseline="30000">
                <a:solidFill>
                  <a:srgbClr val="000000"/>
                </a:solidFill>
                <a:latin typeface="Palatino" charset="0"/>
              </a:rPr>
              <a:t>2+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aq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 + 2NO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3 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aq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 </a:t>
            </a:r>
            <a:r>
              <a:rPr lang="en-US" baseline="0">
                <a:solidFill>
                  <a:srgbClr val="000000"/>
                </a:solidFill>
                <a:latin typeface="Palatino" charset="0"/>
                <a:sym typeface="Wingdings" charset="0"/>
              </a:rPr>
              <a:t>Mg</a:t>
            </a:r>
            <a:r>
              <a:rPr lang="en-US" baseline="30000">
                <a:solidFill>
                  <a:srgbClr val="000000"/>
                </a:solidFill>
                <a:latin typeface="Palatino" charset="0"/>
                <a:sym typeface="Wingdings" charset="0"/>
              </a:rPr>
              <a:t>2+</a:t>
            </a:r>
            <a:r>
              <a:rPr lang="en-US" baseline="0">
                <a:solidFill>
                  <a:srgbClr val="000000"/>
                </a:solidFill>
                <a:latin typeface="Palatino" charset="0"/>
                <a:sym typeface="Wingdings" charset="0"/>
              </a:rPr>
              <a:t>(</a:t>
            </a:r>
            <a:r>
              <a:rPr lang="en-US" i="1" baseline="0">
                <a:solidFill>
                  <a:srgbClr val="000000"/>
                </a:solidFill>
                <a:latin typeface="Palatino" charset="0"/>
                <a:sym typeface="Wingdings" charset="0"/>
              </a:rPr>
              <a:t>aq</a:t>
            </a:r>
            <a:r>
              <a:rPr lang="en-US" baseline="0">
                <a:solidFill>
                  <a:srgbClr val="000000"/>
                </a:solidFill>
                <a:latin typeface="Palatino" charset="0"/>
                <a:sym typeface="Wingdings" charset="0"/>
              </a:rPr>
              <a:t>) + 2NO</a:t>
            </a:r>
            <a:r>
              <a:rPr lang="en-US">
                <a:solidFill>
                  <a:srgbClr val="000000"/>
                </a:solidFill>
                <a:latin typeface="Palatino" charset="0"/>
                <a:sym typeface="Wingdings" charset="0"/>
              </a:rPr>
              <a:t>3</a:t>
            </a:r>
            <a:r>
              <a:rPr lang="en-US" baseline="0">
                <a:solidFill>
                  <a:srgbClr val="000000"/>
                </a:solidFill>
                <a:latin typeface="Palatino" charset="0"/>
                <a:sym typeface="Wingdings" charset="0"/>
              </a:rPr>
              <a:t> (</a:t>
            </a:r>
            <a:r>
              <a:rPr lang="en-US" i="1" baseline="0">
                <a:solidFill>
                  <a:srgbClr val="000000"/>
                </a:solidFill>
                <a:latin typeface="Palatino" charset="0"/>
                <a:sym typeface="Wingdings" charset="0"/>
              </a:rPr>
              <a:t>aq</a:t>
            </a:r>
            <a:r>
              <a:rPr lang="en-US" baseline="0">
                <a:solidFill>
                  <a:srgbClr val="000000"/>
                </a:solidFill>
                <a:latin typeface="Palatino" charset="0"/>
                <a:sym typeface="Wingdings" charset="0"/>
              </a:rPr>
              <a:t>) + Cu(</a:t>
            </a:r>
            <a:r>
              <a:rPr lang="en-US" i="1" baseline="0">
                <a:solidFill>
                  <a:srgbClr val="000000"/>
                </a:solidFill>
                <a:latin typeface="Palatino" charset="0"/>
                <a:sym typeface="Wingdings" charset="0"/>
              </a:rPr>
              <a:t>s</a:t>
            </a:r>
            <a:r>
              <a:rPr lang="en-US" baseline="0">
                <a:solidFill>
                  <a:srgbClr val="000000"/>
                </a:solidFill>
                <a:latin typeface="Palatino" charset="0"/>
                <a:sym typeface="Wingdings" charset="0"/>
              </a:rPr>
              <a:t>)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  <a:sym typeface="Wingdings" charset="0"/>
              </a:rPr>
              <a:t>		Mg oxidized</a:t>
            </a:r>
            <a:endParaRPr lang="en-US" sz="1800" baseline="0">
              <a:solidFill>
                <a:srgbClr val="000000"/>
              </a:solidFill>
              <a:latin typeface="Palatino" charset="0"/>
            </a:endParaRPr>
          </a:p>
        </p:txBody>
      </p:sp>
      <p:sp>
        <p:nvSpPr>
          <p:cNvPr id="62469" name="Text Box 20"/>
          <p:cNvSpPr txBox="1">
            <a:spLocks noChangeArrowheads="1"/>
          </p:cNvSpPr>
          <p:nvPr/>
        </p:nvSpPr>
        <p:spPr bwMode="auto">
          <a:xfrm>
            <a:off x="2743200" y="4191000"/>
            <a:ext cx="5638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Mg(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s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 + Cu</a:t>
            </a:r>
            <a:r>
              <a:rPr lang="en-US" baseline="30000">
                <a:solidFill>
                  <a:srgbClr val="000000"/>
                </a:solidFill>
                <a:latin typeface="Palatino" charset="0"/>
              </a:rPr>
              <a:t>2+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aq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 </a:t>
            </a:r>
            <a:r>
              <a:rPr lang="en-US" baseline="0">
                <a:solidFill>
                  <a:srgbClr val="000000"/>
                </a:solidFill>
                <a:latin typeface="Palatino" charset="0"/>
                <a:sym typeface="Wingdings" charset="0"/>
              </a:rPr>
              <a:t>Mg</a:t>
            </a:r>
            <a:r>
              <a:rPr lang="en-US" baseline="30000">
                <a:solidFill>
                  <a:srgbClr val="000000"/>
                </a:solidFill>
                <a:latin typeface="Palatino" charset="0"/>
                <a:sym typeface="Wingdings" charset="0"/>
              </a:rPr>
              <a:t>2+</a:t>
            </a:r>
            <a:r>
              <a:rPr lang="en-US" baseline="0">
                <a:solidFill>
                  <a:srgbClr val="000000"/>
                </a:solidFill>
                <a:latin typeface="Palatino" charset="0"/>
                <a:sym typeface="Wingdings" charset="0"/>
              </a:rPr>
              <a:t>(</a:t>
            </a:r>
            <a:r>
              <a:rPr lang="en-US" i="1" baseline="0">
                <a:solidFill>
                  <a:srgbClr val="000000"/>
                </a:solidFill>
                <a:latin typeface="Palatino" charset="0"/>
                <a:sym typeface="Wingdings" charset="0"/>
              </a:rPr>
              <a:t>aq</a:t>
            </a:r>
            <a:r>
              <a:rPr lang="en-US" baseline="0">
                <a:solidFill>
                  <a:srgbClr val="000000"/>
                </a:solidFill>
                <a:latin typeface="Palatino" charset="0"/>
                <a:sym typeface="Wingdings" charset="0"/>
              </a:rPr>
              <a:t>) + Cu(</a:t>
            </a:r>
            <a:r>
              <a:rPr lang="en-US" i="1" baseline="0">
                <a:solidFill>
                  <a:srgbClr val="000000"/>
                </a:solidFill>
                <a:latin typeface="Palatino" charset="0"/>
                <a:sym typeface="Wingdings" charset="0"/>
              </a:rPr>
              <a:t>s</a:t>
            </a:r>
            <a:r>
              <a:rPr lang="en-US" baseline="0">
                <a:solidFill>
                  <a:srgbClr val="000000"/>
                </a:solidFill>
                <a:latin typeface="Palatino" charset="0"/>
                <a:sym typeface="Wingdings" charset="0"/>
              </a:rPr>
              <a:t>)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baseline="0">
              <a:solidFill>
                <a:srgbClr val="000000"/>
              </a:solidFill>
              <a:latin typeface="Palatino" charset="0"/>
              <a:sym typeface="Wingdings" charset="0"/>
            </a:endParaRP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  <a:sym typeface="Wingdings" charset="0"/>
              </a:rPr>
              <a:t>		Cu reduced</a:t>
            </a:r>
            <a:endParaRPr lang="en-US" sz="1800" baseline="0">
              <a:solidFill>
                <a:srgbClr val="000000"/>
              </a:solidFill>
              <a:latin typeface="Palatino" charset="0"/>
            </a:endParaRPr>
          </a:p>
        </p:txBody>
      </p:sp>
      <p:pic>
        <p:nvPicPr>
          <p:cNvPr id="62470" name="Picture 21" descr="LBCTG_FIR_ 992_113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87" t="49544" r="42168" b="33963"/>
          <a:stretch>
            <a:fillRect/>
          </a:stretch>
        </p:blipFill>
        <p:spPr bwMode="auto">
          <a:xfrm>
            <a:off x="3733800" y="4648200"/>
            <a:ext cx="38100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1" name="Line 22"/>
          <p:cNvSpPr>
            <a:spLocks noChangeShapeType="1"/>
          </p:cNvSpPr>
          <p:nvPr/>
        </p:nvSpPr>
        <p:spPr bwMode="auto">
          <a:xfrm flipV="1">
            <a:off x="3048000" y="2819400"/>
            <a:ext cx="685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72" name="Line 23"/>
          <p:cNvSpPr>
            <a:spLocks noChangeShapeType="1"/>
          </p:cNvSpPr>
          <p:nvPr/>
        </p:nvSpPr>
        <p:spPr bwMode="auto">
          <a:xfrm flipV="1">
            <a:off x="6248400" y="2819400"/>
            <a:ext cx="685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686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239000" cy="4038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Oxidation is not limited to metals and ionic compounds. </a:t>
            </a:r>
          </a:p>
          <a:p>
            <a:pPr marL="0" indent="0" eaLnBrk="1" hangingPunct="1"/>
            <a:endParaRPr lang="en-US" sz="2400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30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Macintosh PowerPoint</Application>
  <PresentationFormat>On-screen Show (4:3)</PresentationFormat>
  <Paragraphs>51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Living By Chemistry SECOND EDITION</vt:lpstr>
      <vt:lpstr>Lesson 110: Electron Cravings</vt:lpstr>
      <vt:lpstr>ChemCatalyst</vt:lpstr>
      <vt:lpstr>Key Question</vt:lpstr>
      <vt:lpstr>You will be able to:</vt:lpstr>
      <vt:lpstr>Prepare for the Classwork</vt:lpstr>
      <vt:lpstr>Discussion Notes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110: Electron Cravings</dc:title>
  <dc:creator>Matthew Belford</dc:creator>
  <cp:lastModifiedBy>Jeffrey Dowling</cp:lastModifiedBy>
  <cp:revision>4</cp:revision>
  <dcterms:created xsi:type="dcterms:W3CDTF">2014-12-05T23:08:34Z</dcterms:created>
  <dcterms:modified xsi:type="dcterms:W3CDTF">2015-06-01T18:22:54Z</dcterms:modified>
</cp:coreProperties>
</file>